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1400413"/>
  <p:notesSz cx="6858000" cy="9144000"/>
  <p:defaultTextStyle>
    <a:defPPr>
      <a:defRPr lang="fr-FR"/>
    </a:defPPr>
    <a:lvl1pPr marL="0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1pPr>
    <a:lvl2pPr marL="1771193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2pPr>
    <a:lvl3pPr marL="3542386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3pPr>
    <a:lvl4pPr marL="5313578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4pPr>
    <a:lvl5pPr marL="7084771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5pPr>
    <a:lvl6pPr marL="8855964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6pPr>
    <a:lvl7pPr marL="10627157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7pPr>
    <a:lvl8pPr marL="12398350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8pPr>
    <a:lvl9pPr marL="14169542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039" userDrawn="1">
          <p15:clr>
            <a:srgbClr val="A4A3A4"/>
          </p15:clr>
        </p15:guide>
        <p15:guide id="2" pos="10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765" autoAdjust="0"/>
    <p:restoredTop sz="94660"/>
  </p:normalViewPr>
  <p:slideViewPr>
    <p:cSldViewPr snapToGrid="0">
      <p:cViewPr>
        <p:scale>
          <a:sx n="100" d="100"/>
          <a:sy n="100" d="100"/>
        </p:scale>
        <p:origin x="1014" y="-23118"/>
      </p:cViewPr>
      <p:guideLst>
        <p:guide orient="horz" pos="13039"/>
        <p:guide pos="10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8" y="6775489"/>
            <a:ext cx="27539395" cy="14413477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2" y="21744805"/>
            <a:ext cx="24299467" cy="9995513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45" indent="0" algn="ctr">
              <a:buNone/>
              <a:defRPr sz="7086"/>
            </a:lvl2pPr>
            <a:lvl3pPr marL="3239889" indent="0" algn="ctr">
              <a:buNone/>
              <a:defRPr sz="6378"/>
            </a:lvl3pPr>
            <a:lvl4pPr marL="4859834" indent="0" algn="ctr">
              <a:buNone/>
              <a:defRPr sz="5669"/>
            </a:lvl4pPr>
            <a:lvl5pPr marL="6479778" indent="0" algn="ctr">
              <a:buNone/>
              <a:defRPr sz="5669"/>
            </a:lvl5pPr>
            <a:lvl6pPr marL="8099723" indent="0" algn="ctr">
              <a:buNone/>
              <a:defRPr sz="5669"/>
            </a:lvl6pPr>
            <a:lvl7pPr marL="9719668" indent="0" algn="ctr">
              <a:buNone/>
              <a:defRPr sz="5669"/>
            </a:lvl7pPr>
            <a:lvl8pPr marL="11339613" indent="0" algn="ctr">
              <a:buNone/>
              <a:defRPr sz="5669"/>
            </a:lvl8pPr>
            <a:lvl9pPr marL="12959557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8A00-A81B-4119-A8DA-BD7B6AFE5741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CE90-47DB-47DF-A189-CDB53155F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43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8A00-A81B-4119-A8DA-BD7B6AFE5741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CE90-47DB-47DF-A189-CDB53155F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63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204189"/>
            <a:ext cx="6986096" cy="35084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204189"/>
            <a:ext cx="20553298" cy="350849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8A00-A81B-4119-A8DA-BD7B6AFE5741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CE90-47DB-47DF-A189-CDB53155F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97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8A00-A81B-4119-A8DA-BD7B6AFE5741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CE90-47DB-47DF-A189-CDB53155F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89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321367"/>
            <a:ext cx="27944386" cy="17221419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7705705"/>
            <a:ext cx="27944386" cy="9056337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45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889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3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77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2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66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1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5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8A00-A81B-4119-A8DA-BD7B6AFE5741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CE90-47DB-47DF-A189-CDB53155F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82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2" y="11020943"/>
            <a:ext cx="13769697" cy="262681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1" y="11020943"/>
            <a:ext cx="13769697" cy="262681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8A00-A81B-4119-A8DA-BD7B6AFE5741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CE90-47DB-47DF-A189-CDB53155F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18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2204198"/>
            <a:ext cx="27944386" cy="80021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6" y="10148855"/>
            <a:ext cx="13706415" cy="4973797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45" indent="0">
              <a:buNone/>
              <a:defRPr sz="7086" b="1"/>
            </a:lvl2pPr>
            <a:lvl3pPr marL="3239889" indent="0">
              <a:buNone/>
              <a:defRPr sz="6378" b="1"/>
            </a:lvl3pPr>
            <a:lvl4pPr marL="4859834" indent="0">
              <a:buNone/>
              <a:defRPr sz="5669" b="1"/>
            </a:lvl4pPr>
            <a:lvl5pPr marL="6479778" indent="0">
              <a:buNone/>
              <a:defRPr sz="5669" b="1"/>
            </a:lvl5pPr>
            <a:lvl6pPr marL="8099723" indent="0">
              <a:buNone/>
              <a:defRPr sz="5669" b="1"/>
            </a:lvl6pPr>
            <a:lvl7pPr marL="9719668" indent="0">
              <a:buNone/>
              <a:defRPr sz="5669" b="1"/>
            </a:lvl7pPr>
            <a:lvl8pPr marL="11339613" indent="0">
              <a:buNone/>
              <a:defRPr sz="5669" b="1"/>
            </a:lvl8pPr>
            <a:lvl9pPr marL="12959557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6" y="15122651"/>
            <a:ext cx="13706415" cy="22243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3" y="10148855"/>
            <a:ext cx="13773917" cy="4973797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45" indent="0">
              <a:buNone/>
              <a:defRPr sz="7086" b="1"/>
            </a:lvl2pPr>
            <a:lvl3pPr marL="3239889" indent="0">
              <a:buNone/>
              <a:defRPr sz="6378" b="1"/>
            </a:lvl3pPr>
            <a:lvl4pPr marL="4859834" indent="0">
              <a:buNone/>
              <a:defRPr sz="5669" b="1"/>
            </a:lvl4pPr>
            <a:lvl5pPr marL="6479778" indent="0">
              <a:buNone/>
              <a:defRPr sz="5669" b="1"/>
            </a:lvl5pPr>
            <a:lvl6pPr marL="8099723" indent="0">
              <a:buNone/>
              <a:defRPr sz="5669" b="1"/>
            </a:lvl6pPr>
            <a:lvl7pPr marL="9719668" indent="0">
              <a:buNone/>
              <a:defRPr sz="5669" b="1"/>
            </a:lvl7pPr>
            <a:lvl8pPr marL="11339613" indent="0">
              <a:buNone/>
              <a:defRPr sz="5669" b="1"/>
            </a:lvl8pPr>
            <a:lvl9pPr marL="12959557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3" y="15122651"/>
            <a:ext cx="13773917" cy="22243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8A00-A81B-4119-A8DA-BD7B6AFE5741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CE90-47DB-47DF-A189-CDB53155F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29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8A00-A81B-4119-A8DA-BD7B6AFE5741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CE90-47DB-47DF-A189-CDB53155F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71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8A00-A81B-4119-A8DA-BD7B6AFE5741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CE90-47DB-47DF-A189-CDB53155F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64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2760028"/>
            <a:ext cx="10449614" cy="9660096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5960904"/>
            <a:ext cx="16402140" cy="29421127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12420124"/>
            <a:ext cx="10449614" cy="23009816"/>
          </a:xfrm>
        </p:spPr>
        <p:txBody>
          <a:bodyPr/>
          <a:lstStyle>
            <a:lvl1pPr marL="0" indent="0">
              <a:buNone/>
              <a:defRPr sz="5669"/>
            </a:lvl1pPr>
            <a:lvl2pPr marL="1619945" indent="0">
              <a:buNone/>
              <a:defRPr sz="4960"/>
            </a:lvl2pPr>
            <a:lvl3pPr marL="3239889" indent="0">
              <a:buNone/>
              <a:defRPr sz="4252"/>
            </a:lvl3pPr>
            <a:lvl4pPr marL="4859834" indent="0">
              <a:buNone/>
              <a:defRPr sz="3543"/>
            </a:lvl4pPr>
            <a:lvl5pPr marL="6479778" indent="0">
              <a:buNone/>
              <a:defRPr sz="3543"/>
            </a:lvl5pPr>
            <a:lvl6pPr marL="8099723" indent="0">
              <a:buNone/>
              <a:defRPr sz="3543"/>
            </a:lvl6pPr>
            <a:lvl7pPr marL="9719668" indent="0">
              <a:buNone/>
              <a:defRPr sz="3543"/>
            </a:lvl7pPr>
            <a:lvl8pPr marL="11339613" indent="0">
              <a:buNone/>
              <a:defRPr sz="3543"/>
            </a:lvl8pPr>
            <a:lvl9pPr marL="12959557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8A00-A81B-4119-A8DA-BD7B6AFE5741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CE90-47DB-47DF-A189-CDB53155F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2760028"/>
            <a:ext cx="10449614" cy="9660096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5960904"/>
            <a:ext cx="16402140" cy="29421127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45" indent="0">
              <a:buNone/>
              <a:defRPr sz="9921"/>
            </a:lvl2pPr>
            <a:lvl3pPr marL="3239889" indent="0">
              <a:buNone/>
              <a:defRPr sz="8504"/>
            </a:lvl3pPr>
            <a:lvl4pPr marL="4859834" indent="0">
              <a:buNone/>
              <a:defRPr sz="7086"/>
            </a:lvl4pPr>
            <a:lvl5pPr marL="6479778" indent="0">
              <a:buNone/>
              <a:defRPr sz="7086"/>
            </a:lvl5pPr>
            <a:lvl6pPr marL="8099723" indent="0">
              <a:buNone/>
              <a:defRPr sz="7086"/>
            </a:lvl6pPr>
            <a:lvl7pPr marL="9719668" indent="0">
              <a:buNone/>
              <a:defRPr sz="7086"/>
            </a:lvl7pPr>
            <a:lvl8pPr marL="11339613" indent="0">
              <a:buNone/>
              <a:defRPr sz="7086"/>
            </a:lvl8pPr>
            <a:lvl9pPr marL="12959557" indent="0">
              <a:buNone/>
              <a:defRPr sz="70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12420124"/>
            <a:ext cx="10449614" cy="23009816"/>
          </a:xfrm>
        </p:spPr>
        <p:txBody>
          <a:bodyPr/>
          <a:lstStyle>
            <a:lvl1pPr marL="0" indent="0">
              <a:buNone/>
              <a:defRPr sz="5669"/>
            </a:lvl1pPr>
            <a:lvl2pPr marL="1619945" indent="0">
              <a:buNone/>
              <a:defRPr sz="4960"/>
            </a:lvl2pPr>
            <a:lvl3pPr marL="3239889" indent="0">
              <a:buNone/>
              <a:defRPr sz="4252"/>
            </a:lvl3pPr>
            <a:lvl4pPr marL="4859834" indent="0">
              <a:buNone/>
              <a:defRPr sz="3543"/>
            </a:lvl4pPr>
            <a:lvl5pPr marL="6479778" indent="0">
              <a:buNone/>
              <a:defRPr sz="3543"/>
            </a:lvl5pPr>
            <a:lvl6pPr marL="8099723" indent="0">
              <a:buNone/>
              <a:defRPr sz="3543"/>
            </a:lvl6pPr>
            <a:lvl7pPr marL="9719668" indent="0">
              <a:buNone/>
              <a:defRPr sz="3543"/>
            </a:lvl7pPr>
            <a:lvl8pPr marL="11339613" indent="0">
              <a:buNone/>
              <a:defRPr sz="3543"/>
            </a:lvl8pPr>
            <a:lvl9pPr marL="12959557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8A00-A81B-4119-A8DA-BD7B6AFE5741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CE90-47DB-47DF-A189-CDB53155F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5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2" y="2204198"/>
            <a:ext cx="27944386" cy="8002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2" y="11020943"/>
            <a:ext cx="27944386" cy="26268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38372060"/>
            <a:ext cx="7289840" cy="22041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48A00-A81B-4119-A8DA-BD7B6AFE5741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5" y="38372060"/>
            <a:ext cx="10934760" cy="22041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38372060"/>
            <a:ext cx="7289840" cy="22041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DCE90-47DB-47DF-A189-CDB53155F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16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889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3" indent="-809973" algn="l" defTabSz="3239889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18" indent="-809973" algn="l" defTabSz="3239889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62" indent="-809973" algn="l" defTabSz="3239889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07" indent="-809973" algn="l" defTabSz="3239889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51" indent="-809973" algn="l" defTabSz="3239889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696" indent="-809973" algn="l" defTabSz="3239889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40" indent="-809973" algn="l" defTabSz="3239889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585" indent="-809973" algn="l" defTabSz="3239889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30" indent="-809973" algn="l" defTabSz="3239889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889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45" algn="l" defTabSz="3239889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889" algn="l" defTabSz="3239889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34" algn="l" defTabSz="3239889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778" algn="l" defTabSz="3239889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23" algn="l" defTabSz="3239889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668" algn="l" defTabSz="3239889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13" algn="l" defTabSz="3239889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557" algn="l" defTabSz="3239889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359644" y="38897169"/>
            <a:ext cx="31680000" cy="220929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25" name="TextBox 24"/>
          <p:cNvSpPr txBox="1"/>
          <p:nvPr/>
        </p:nvSpPr>
        <p:spPr>
          <a:xfrm>
            <a:off x="708987" y="38897545"/>
            <a:ext cx="30924165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latin typeface="Kalinga" panose="020B0502040204020203"/>
              </a:rPr>
              <a:t>References</a:t>
            </a:r>
            <a:endParaRPr lang="es-ES" sz="2400" b="1" dirty="0">
              <a:latin typeface="Kalinga" panose="020B0502040204020203"/>
            </a:endParaRPr>
          </a:p>
          <a:p>
            <a:r>
              <a:rPr lang="en-US" sz="2400" dirty="0">
                <a:latin typeface="Kalinga" panose="020B0502040204020203"/>
              </a:rPr>
              <a:t>Le Pelley, M., </a:t>
            </a:r>
            <a:r>
              <a:rPr lang="en-US" sz="2400" dirty="0" err="1">
                <a:latin typeface="Kalinga" panose="020B0502040204020203"/>
              </a:rPr>
              <a:t>Vadillo</a:t>
            </a:r>
            <a:r>
              <a:rPr lang="en-US" sz="2400" dirty="0">
                <a:latin typeface="Kalinga" panose="020B0502040204020203"/>
              </a:rPr>
              <a:t>, M., &amp; </a:t>
            </a:r>
            <a:r>
              <a:rPr lang="en-US" sz="2400" dirty="0" err="1">
                <a:latin typeface="Kalinga" panose="020B0502040204020203"/>
              </a:rPr>
              <a:t>Luque</a:t>
            </a:r>
            <a:r>
              <a:rPr lang="en-US" sz="2400" dirty="0">
                <a:latin typeface="Kalinga" panose="020B0502040204020203"/>
              </a:rPr>
              <a:t>, D. (2013). Learned predictiveness influences rapid attentional capture: Evidence from the dot probe task. Journal Of Experimental Psychology: Learning, Memory, And Cognition, 39(6), 1888-1900.</a:t>
            </a:r>
          </a:p>
          <a:p>
            <a:r>
              <a:rPr lang="en-US" sz="2400" dirty="0">
                <a:latin typeface="Kalinga" panose="020B0502040204020203"/>
              </a:rPr>
              <a:t>Mitchell, C. J., Griffiths, O., </a:t>
            </a:r>
            <a:r>
              <a:rPr lang="en-US" sz="2400" dirty="0" err="1">
                <a:latin typeface="Kalinga" panose="020B0502040204020203"/>
              </a:rPr>
              <a:t>Seetoo</a:t>
            </a:r>
            <a:r>
              <a:rPr lang="en-US" sz="2400" dirty="0">
                <a:latin typeface="Kalinga" panose="020B0502040204020203"/>
              </a:rPr>
              <a:t>, J., &amp; </a:t>
            </a:r>
            <a:r>
              <a:rPr lang="en-US" sz="2400" dirty="0" err="1">
                <a:latin typeface="Kalinga" panose="020B0502040204020203"/>
              </a:rPr>
              <a:t>Lovibond</a:t>
            </a:r>
            <a:r>
              <a:rPr lang="en-US" sz="2400" dirty="0">
                <a:latin typeface="Kalinga" panose="020B0502040204020203"/>
              </a:rPr>
              <a:t>, P. F. (2012). Attentional mechanisms in learned predictiveness. Journal of Experimental Psychology: Animal Behavior Processes, 38(2), 191-202.</a:t>
            </a:r>
          </a:p>
          <a:p>
            <a:r>
              <a:rPr lang="en-US" sz="2400" dirty="0">
                <a:latin typeface="Kalinga" panose="020B0502040204020203"/>
              </a:rPr>
              <a:t>Le Pelley, M. (2004). The Role of Associative History in Models of Associative Learning: A Selective Review and a Hybrid Model. The Quarterly Journal Of Experimental Psychology Section B, 57(3b), 193-243</a:t>
            </a:r>
          </a:p>
          <a:p>
            <a:r>
              <a:rPr lang="en-US" sz="2400" dirty="0" err="1">
                <a:latin typeface="Kalinga" panose="020B0502040204020203"/>
              </a:rPr>
              <a:t>Kruschke</a:t>
            </a:r>
            <a:r>
              <a:rPr lang="en-US" sz="2400" dirty="0">
                <a:latin typeface="Kalinga" panose="020B0502040204020203"/>
              </a:rPr>
              <a:t>, J. (2003). Attention in Learning. Current Directions In Psychological Science, 12(5), 171-175.</a:t>
            </a:r>
          </a:p>
          <a:p>
            <a:endParaRPr lang="en-US" sz="2300" dirty="0">
              <a:latin typeface="Kalinga" panose="020B0502040204020203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9644" y="290954"/>
            <a:ext cx="31680000" cy="598451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grpSp>
        <p:nvGrpSpPr>
          <p:cNvPr id="59" name="Group 58"/>
          <p:cNvGrpSpPr/>
          <p:nvPr/>
        </p:nvGrpSpPr>
        <p:grpSpPr>
          <a:xfrm>
            <a:off x="1250512" y="613689"/>
            <a:ext cx="29898265" cy="7223929"/>
            <a:chOff x="1317820" y="613689"/>
            <a:chExt cx="29898265" cy="7223929"/>
          </a:xfrm>
        </p:grpSpPr>
        <p:sp>
          <p:nvSpPr>
            <p:cNvPr id="5" name="Text Box 14"/>
            <p:cNvSpPr txBox="1">
              <a:spLocks noChangeArrowheads="1"/>
            </p:cNvSpPr>
            <p:nvPr/>
          </p:nvSpPr>
          <p:spPr bwMode="auto">
            <a:xfrm>
              <a:off x="2262182" y="613689"/>
              <a:ext cx="27874924" cy="7223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2850" tIns="36426" rIns="72850" bIns="36426">
              <a:spAutoFit/>
            </a:bodyPr>
            <a:lstStyle>
              <a:lvl1pPr defTabSz="3497263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3497263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3497263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3497263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3497263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3497263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3497263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3497263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3497263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8000" dirty="0">
                  <a:latin typeface="Kalinga" panose="020B0502040204020203"/>
                </a:rPr>
                <a:t>Testing the automaticity of predictiveness-driven attention: The effect of task difficulty</a:t>
              </a:r>
              <a:endParaRPr lang="es-ES" altLang="en-US" sz="500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Kalinga" panose="020B0502040204020203"/>
                <a:cs typeface="Kalinga" panose="020B0502040204020203" pitchFamily="34" charset="0"/>
              </a:endParaRPr>
            </a:p>
            <a:p>
              <a:pPr algn="ctr"/>
              <a:endParaRPr lang="en-US" altLang="en-US" sz="500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Kalinga" panose="020B0502040204020203"/>
                <a:cs typeface="Kalinga" panose="020B0502040204020203" pitchFamily="34" charset="0"/>
              </a:endParaRPr>
            </a:p>
            <a:p>
              <a:pPr algn="ctr"/>
              <a:endParaRPr lang="en-US" altLang="en-US" sz="500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Kalinga" panose="020B0502040204020203"/>
                <a:cs typeface="Kalinga" panose="020B0502040204020203" pitchFamily="34" charset="0"/>
              </a:endParaRPr>
            </a:p>
            <a:p>
              <a:pPr algn="ctr"/>
              <a:r>
                <a:rPr lang="en-US" sz="3600" dirty="0">
                  <a:latin typeface="Kalinga" panose="020B0502040204020203"/>
                </a:rPr>
                <a:t>Mina Jevtović</a:t>
              </a:r>
              <a:r>
                <a:rPr lang="en-US" sz="3600" baseline="30000" dirty="0">
                  <a:latin typeface="Kalinga" panose="020B0502040204020203"/>
                </a:rPr>
                <a:t>1</a:t>
              </a:r>
              <a:r>
                <a:rPr lang="en-US" sz="3600" dirty="0">
                  <a:latin typeface="Kalinga" panose="020B0502040204020203"/>
                </a:rPr>
                <a:t>, </a:t>
              </a:r>
              <a:r>
                <a:rPr lang="es-ES" sz="3600" dirty="0">
                  <a:latin typeface="Kalinga" panose="020B0502040204020203"/>
                </a:rPr>
                <a:t>Tom </a:t>
              </a:r>
              <a:r>
                <a:rPr lang="es-ES" sz="3600" dirty="0" err="1">
                  <a:latin typeface="Kalinga" panose="020B0502040204020203"/>
                </a:rPr>
                <a:t>Beesl</a:t>
              </a:r>
              <a:r>
                <a:rPr lang="sr-Latn-RS" sz="3600" dirty="0">
                  <a:latin typeface="Kalinga" panose="020B0502040204020203"/>
                </a:rPr>
                <a:t>e</a:t>
              </a:r>
              <a:r>
                <a:rPr lang="es-ES" sz="3600" dirty="0">
                  <a:latin typeface="Kalinga" panose="020B0502040204020203"/>
                </a:rPr>
                <a:t>y</a:t>
              </a:r>
              <a:r>
                <a:rPr lang="en-US" sz="3600" baseline="30000" dirty="0">
                  <a:latin typeface="Kalinga" panose="020B0502040204020203"/>
                </a:rPr>
                <a:t>3,4</a:t>
              </a:r>
              <a:r>
                <a:rPr lang="en-US" sz="3600" dirty="0">
                  <a:latin typeface="Kalinga" panose="020B0502040204020203"/>
                </a:rPr>
                <a:t> &amp; David Luque</a:t>
              </a:r>
              <a:r>
                <a:rPr lang="en-US" sz="3600" baseline="30000" dirty="0">
                  <a:latin typeface="Kalinga" panose="020B0502040204020203"/>
                </a:rPr>
                <a:t>1,2,4</a:t>
              </a:r>
            </a:p>
            <a:p>
              <a:pPr algn="ctr"/>
              <a:endParaRPr lang="en-US" sz="500" baseline="30000" dirty="0">
                <a:latin typeface="Kalinga" panose="020B0502040204020203"/>
              </a:endParaRPr>
            </a:p>
            <a:p>
              <a:pPr algn="ctr"/>
              <a:endParaRPr lang="sr-Latn-RS" sz="500" dirty="0"/>
            </a:p>
            <a:p>
              <a:pPr algn="ctr"/>
              <a:r>
                <a:rPr lang="en-US" sz="3300" baseline="30000" dirty="0">
                  <a:latin typeface="Kalinga" panose="020B0502040204020203"/>
                </a:rPr>
                <a:t>1</a:t>
              </a:r>
              <a:r>
                <a:rPr lang="es-ES" sz="3200" dirty="0">
                  <a:latin typeface="Kalinga" panose="020B0502040204020203"/>
                </a:rPr>
                <a:t>Universidad Autónoma de Madrid, Madrid, </a:t>
              </a:r>
              <a:r>
                <a:rPr lang="es-ES" sz="3200" dirty="0" err="1">
                  <a:latin typeface="Kalinga" panose="020B0502040204020203"/>
                </a:rPr>
                <a:t>Spain</a:t>
              </a:r>
              <a:endParaRPr lang="es-ES" sz="3200" dirty="0">
                <a:latin typeface="Kalinga" panose="020B0502040204020203"/>
              </a:endParaRPr>
            </a:p>
            <a:p>
              <a:pPr algn="ctr"/>
              <a:endParaRPr lang="es-ES" sz="400" dirty="0">
                <a:latin typeface="Kalinga" panose="020B0502040204020203"/>
              </a:endParaRPr>
            </a:p>
            <a:p>
              <a:pPr algn="ctr"/>
              <a:r>
                <a:rPr lang="en-US" sz="3200" baseline="30000" dirty="0">
                  <a:latin typeface="Kalinga" panose="020B0502040204020203"/>
                </a:rPr>
                <a:t>2</a:t>
              </a:r>
              <a:r>
                <a:rPr lang="en-US" sz="3200" dirty="0">
                  <a:latin typeface="Kalinga" panose="020B0502040204020203"/>
                </a:rPr>
                <a:t>Universidad de </a:t>
              </a:r>
              <a:r>
                <a:rPr lang="en-US" sz="3200" dirty="0" err="1">
                  <a:latin typeface="Kalinga" panose="020B0502040204020203"/>
                </a:rPr>
                <a:t>Málaga</a:t>
              </a:r>
              <a:r>
                <a:rPr lang="en-US" sz="3200" dirty="0">
                  <a:latin typeface="Kalinga" panose="020B0502040204020203"/>
                </a:rPr>
                <a:t>, Spain</a:t>
              </a:r>
            </a:p>
            <a:p>
              <a:pPr algn="ctr"/>
              <a:endParaRPr lang="en-US" sz="400" dirty="0">
                <a:latin typeface="Kalinga" panose="020B0502040204020203"/>
              </a:endParaRPr>
            </a:p>
            <a:p>
              <a:pPr algn="ctr"/>
              <a:r>
                <a:rPr lang="en-US" sz="3200" baseline="30000" dirty="0">
                  <a:latin typeface="Kalinga" panose="020B0502040204020203"/>
                </a:rPr>
                <a:t>3</a:t>
              </a:r>
              <a:r>
                <a:rPr lang="es-ES" sz="3200" dirty="0">
                  <a:latin typeface="Kalinga" panose="020B0502040204020203"/>
                </a:rPr>
                <a:t>Lancaster </a:t>
              </a:r>
              <a:r>
                <a:rPr lang="es-ES" sz="3200" dirty="0" err="1">
                  <a:latin typeface="Kalinga" panose="020B0502040204020203"/>
                </a:rPr>
                <a:t>University</a:t>
              </a:r>
              <a:r>
                <a:rPr lang="es-ES" sz="3200" dirty="0">
                  <a:latin typeface="Kalinga" panose="020B0502040204020203"/>
                </a:rPr>
                <a:t>, UK</a:t>
              </a:r>
            </a:p>
            <a:p>
              <a:pPr algn="ctr"/>
              <a:endParaRPr lang="es-ES" sz="400" dirty="0">
                <a:latin typeface="Kalinga" panose="020B0502040204020203"/>
              </a:endParaRPr>
            </a:p>
            <a:p>
              <a:pPr algn="ctr"/>
              <a:r>
                <a:rPr lang="en-US" sz="3200" baseline="30000" dirty="0">
                  <a:latin typeface="Kalinga" panose="020B0502040204020203"/>
                </a:rPr>
                <a:t>4</a:t>
              </a:r>
              <a:r>
                <a:rPr lang="es-ES" sz="3200" dirty="0">
                  <a:latin typeface="Kalinga" panose="020B0502040204020203"/>
                </a:rPr>
                <a:t>UNSW </a:t>
              </a:r>
              <a:r>
                <a:rPr lang="es-ES" sz="3200" dirty="0" err="1">
                  <a:latin typeface="Kalinga" panose="020B0502040204020203"/>
                </a:rPr>
                <a:t>Sydney</a:t>
              </a:r>
              <a:r>
                <a:rPr lang="es-ES" sz="3200" dirty="0">
                  <a:latin typeface="Kalinga" panose="020B0502040204020203"/>
                </a:rPr>
                <a:t>, Australia</a:t>
              </a:r>
            </a:p>
            <a:p>
              <a:pPr algn="ctr"/>
              <a:endParaRPr lang="en-US" sz="3300" dirty="0">
                <a:latin typeface="Kalinga" panose="020B0502040204020203"/>
              </a:endParaRPr>
            </a:p>
            <a:p>
              <a:pPr algn="ctr"/>
              <a:endParaRPr lang="sr-Latn-RS" sz="3300" dirty="0"/>
            </a:p>
            <a:p>
              <a:pPr algn="ctr"/>
              <a:endParaRPr lang="en-US" altLang="en-US" sz="3000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Kalinga" panose="020B0502040204020203"/>
                <a:cs typeface="Kalinga" panose="020B0502040204020203" pitchFamily="34" charset="0"/>
              </a:endParaRPr>
            </a:p>
          </p:txBody>
        </p:sp>
        <p:pic>
          <p:nvPicPr>
            <p:cNvPr id="6" name="Picture 6" descr="Logo de la UA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7820" y="2217821"/>
              <a:ext cx="6702132" cy="1714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Image associÃ©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9883" y="2217821"/>
              <a:ext cx="3886202" cy="1943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associÃ©e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94" t="20180" r="10951" b="18855"/>
            <a:stretch/>
          </p:blipFill>
          <p:spPr bwMode="auto">
            <a:xfrm>
              <a:off x="24283465" y="3605752"/>
              <a:ext cx="3107860" cy="2390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associÃ©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7142" y="3605752"/>
              <a:ext cx="2408380" cy="240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/>
          <p:nvPr/>
        </p:nvSpPr>
        <p:spPr>
          <a:xfrm>
            <a:off x="359644" y="6640030"/>
            <a:ext cx="31680000" cy="79464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6013512" y="7002369"/>
            <a:ext cx="19980522" cy="1112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850" tIns="36426" rIns="72850" bIns="36426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6599" dirty="0">
                <a:latin typeface="Kalinga" panose="020B0502040204020203" pitchFamily="34" charset="0"/>
                <a:cs typeface="Kalinga" panose="020B0502040204020203" pitchFamily="34" charset="0"/>
              </a:rPr>
              <a:t>Predictiveness-driven attention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59644" y="14902324"/>
            <a:ext cx="31680000" cy="33280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13" name="Rounded Rectangle 12"/>
          <p:cNvSpPr/>
          <p:nvPr/>
        </p:nvSpPr>
        <p:spPr>
          <a:xfrm>
            <a:off x="377143" y="18501250"/>
            <a:ext cx="15582624" cy="160359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14" name="Rounded Rectangle 13"/>
          <p:cNvSpPr/>
          <p:nvPr/>
        </p:nvSpPr>
        <p:spPr>
          <a:xfrm>
            <a:off x="16439817" y="18468277"/>
            <a:ext cx="15557502" cy="160375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15" name="Rounded Rectangle 14"/>
          <p:cNvSpPr/>
          <p:nvPr/>
        </p:nvSpPr>
        <p:spPr>
          <a:xfrm>
            <a:off x="359644" y="34844212"/>
            <a:ext cx="31680000" cy="37916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8253203" y="15212280"/>
            <a:ext cx="15892882" cy="1112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850" tIns="36426" rIns="72850" bIns="36426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n-US" sz="6599" dirty="0" err="1">
                <a:latin typeface="Kalinga" panose="020B0502040204020203" pitchFamily="34" charset="0"/>
                <a:cs typeface="Kalinga" panose="020B0502040204020203" pitchFamily="34" charset="0"/>
              </a:rPr>
              <a:t>Current</a:t>
            </a:r>
            <a:r>
              <a:rPr lang="es-ES" altLang="en-US" sz="6599" dirty="0">
                <a:latin typeface="Kalinga" panose="020B0502040204020203" pitchFamily="34" charset="0"/>
                <a:cs typeface="Kalinga" panose="020B0502040204020203" pitchFamily="34" charset="0"/>
              </a:rPr>
              <a:t> </a:t>
            </a:r>
            <a:r>
              <a:rPr lang="es-ES" altLang="en-US" sz="6599" dirty="0" err="1">
                <a:latin typeface="Kalinga" panose="020B0502040204020203" pitchFamily="34" charset="0"/>
                <a:cs typeface="Kalinga" panose="020B0502040204020203" pitchFamily="34" charset="0"/>
              </a:rPr>
              <a:t>Study</a:t>
            </a:r>
            <a:endParaRPr lang="en-US" altLang="en-US" sz="6599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8894206" y="34972834"/>
            <a:ext cx="14610868" cy="1112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850" tIns="36426" rIns="72850" bIns="36426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6599" dirty="0">
                <a:latin typeface="Kalinga" panose="020B0502040204020203" pitchFamily="34" charset="0"/>
                <a:cs typeface="Kalinga" panose="020B0502040204020203" pitchFamily="34" charset="0"/>
              </a:rPr>
              <a:t>Conclusion</a:t>
            </a:r>
          </a:p>
        </p:txBody>
      </p:sp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624754" y="18942588"/>
            <a:ext cx="15268680" cy="1112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850" tIns="36426" rIns="72850" bIns="36426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n-US" sz="6599" dirty="0" err="1">
                <a:latin typeface="Kalinga" panose="020B0502040204020203" pitchFamily="34" charset="0"/>
                <a:cs typeface="Kalinga" panose="020B0502040204020203" pitchFamily="34" charset="0"/>
              </a:rPr>
              <a:t>Methods</a:t>
            </a:r>
            <a:endParaRPr lang="en-US" altLang="en-US" sz="6599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23" name="Text Box 42"/>
          <p:cNvSpPr txBox="1">
            <a:spLocks noChangeArrowheads="1"/>
          </p:cNvSpPr>
          <p:nvPr/>
        </p:nvSpPr>
        <p:spPr bwMode="auto">
          <a:xfrm>
            <a:off x="16104437" y="18836327"/>
            <a:ext cx="15892882" cy="1112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850" tIns="36426" rIns="72850" bIns="36426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n-US" sz="6599" dirty="0" err="1">
                <a:latin typeface="Kalinga" panose="020B0502040204020203" pitchFamily="34" charset="0"/>
                <a:cs typeface="Kalinga" panose="020B0502040204020203" pitchFamily="34" charset="0"/>
              </a:rPr>
              <a:t>Results</a:t>
            </a:r>
            <a:endParaRPr lang="en-US" altLang="en-US" sz="6599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19478503" y="16232162"/>
            <a:ext cx="10802851" cy="1773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850" tIns="36426" rIns="72850" bIns="36426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5400" dirty="0">
                <a:latin typeface="Kalinga" panose="020B0502040204020203"/>
              </a:rPr>
              <a:t>How does task difficulty affect   predictiveness-driven attention?</a:t>
            </a:r>
            <a:endParaRPr lang="en-US" altLang="en-US" sz="4800" cap="small" dirty="0">
              <a:solidFill>
                <a:schemeClr val="tx1">
                  <a:lumMod val="50000"/>
                  <a:lumOff val="50000"/>
                </a:schemeClr>
              </a:solidFill>
              <a:latin typeface="Kalinga" panose="020B0502040204020203"/>
              <a:cs typeface="Kalinga" panose="020B0502040204020203" pitchFamily="34" charset="0"/>
            </a:endParaRP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1085355" y="16232162"/>
            <a:ext cx="12983897" cy="1773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850" tIns="36426" rIns="72850" bIns="36426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5400" dirty="0">
                <a:latin typeface="Kalinga" panose="020B0502040204020203"/>
              </a:rPr>
              <a:t>Is predictiveness-driven attention automatic or voluntary in nature?</a:t>
            </a:r>
            <a:endParaRPr lang="en-US" altLang="en-US" sz="4800" cap="small" dirty="0">
              <a:solidFill>
                <a:schemeClr val="tx1">
                  <a:lumMod val="50000"/>
                  <a:lumOff val="50000"/>
                </a:schemeClr>
              </a:solidFill>
              <a:latin typeface="Kalinga" panose="020B0502040204020203"/>
              <a:cs typeface="Kalinga" panose="020B0502040204020203" pitchFamily="34" charset="0"/>
            </a:endParaRPr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624753" y="20430573"/>
            <a:ext cx="5209096" cy="766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850" tIns="36426" rIns="72850" bIns="36426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 altLang="en-US" sz="4400" b="1" dirty="0" err="1">
                <a:latin typeface="Kalinga" panose="020B0502040204020203"/>
              </a:rPr>
              <a:t>Participants</a:t>
            </a:r>
            <a:endParaRPr lang="en-US" altLang="en-US" sz="4000" b="1" cap="small" dirty="0">
              <a:solidFill>
                <a:schemeClr val="tx1">
                  <a:lumMod val="50000"/>
                  <a:lumOff val="50000"/>
                </a:schemeClr>
              </a:solidFill>
              <a:latin typeface="Kalinga" panose="020B0502040204020203"/>
              <a:cs typeface="Kalinga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95216" y="21345469"/>
            <a:ext cx="10538291" cy="723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 = 104 undergraduate students</a:t>
            </a:r>
            <a:endParaRPr lang="en-US" sz="900" dirty="0"/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-38100" y="22962078"/>
            <a:ext cx="5209096" cy="75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850" tIns="36426" rIns="72850" bIns="36426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 altLang="en-US" sz="4400" b="1" dirty="0" err="1">
                <a:latin typeface="Kalinga" panose="020B0502040204020203"/>
              </a:rPr>
              <a:t>Design</a:t>
            </a:r>
            <a:endParaRPr lang="en-US" altLang="en-US" sz="4000" b="1" cap="small" dirty="0">
              <a:solidFill>
                <a:schemeClr val="tx1">
                  <a:lumMod val="50000"/>
                  <a:lumOff val="50000"/>
                </a:schemeClr>
              </a:solidFill>
              <a:latin typeface="Kalinga" panose="020B0502040204020203"/>
              <a:cs typeface="Kalinga" panose="020B0502040204020203" pitchFamily="34" charset="0"/>
            </a:endParaRPr>
          </a:p>
        </p:txBody>
      </p:sp>
      <p:sp>
        <p:nvSpPr>
          <p:cNvPr id="92" name="Text Box 14"/>
          <p:cNvSpPr txBox="1">
            <a:spLocks noChangeArrowheads="1"/>
          </p:cNvSpPr>
          <p:nvPr/>
        </p:nvSpPr>
        <p:spPr bwMode="auto">
          <a:xfrm>
            <a:off x="377143" y="27548885"/>
            <a:ext cx="5209096" cy="766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850" tIns="36426" rIns="72850" bIns="36426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 altLang="en-US" sz="4400" b="1" dirty="0" err="1">
                <a:latin typeface="Kalinga" panose="020B0502040204020203"/>
              </a:rPr>
              <a:t>Procedure</a:t>
            </a:r>
            <a:endParaRPr lang="en-US" altLang="en-US" sz="4000" b="1" cap="small" dirty="0">
              <a:solidFill>
                <a:schemeClr val="tx1">
                  <a:lumMod val="50000"/>
                  <a:lumOff val="50000"/>
                </a:schemeClr>
              </a:solidFill>
              <a:latin typeface="Kalinga" panose="020B0502040204020203"/>
              <a:cs typeface="Kalinga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8086" y="23896121"/>
            <a:ext cx="8391525" cy="32099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006" y="28369649"/>
            <a:ext cx="5348166" cy="5758932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9410700" y="32072493"/>
            <a:ext cx="476250" cy="679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779549" y="8325464"/>
            <a:ext cx="10040402" cy="4124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dirty="0">
                <a:latin typeface="Arial" panose="020B0604020202020204" pitchFamily="34" charset="0"/>
                <a:cs typeface="Arial" panose="020B0604020202020204" pitchFamily="34" charset="0"/>
              </a:rPr>
              <a:t>Associative learning </a:t>
            </a:r>
            <a:r>
              <a:rPr lang="en-AU" sz="4000" dirty="0">
                <a:latin typeface="Arial" panose="020B0604020202020204" pitchFamily="34" charset="0"/>
                <a:cs typeface="Arial" panose="020B0604020202020204" pitchFamily="34" charset="0"/>
              </a:rPr>
              <a:t>(learning new cue-outcome pairings) produces changes in attention (</a:t>
            </a:r>
            <a:r>
              <a:rPr lang="en-AU" sz="4000" dirty="0" err="1">
                <a:latin typeface="Arial" panose="020B0604020202020204" pitchFamily="34" charset="0"/>
                <a:cs typeface="Arial" panose="020B0604020202020204" pitchFamily="34" charset="0"/>
              </a:rPr>
              <a:t>Kruschke</a:t>
            </a:r>
            <a:r>
              <a:rPr lang="en-AU" sz="4000" dirty="0">
                <a:latin typeface="Arial" panose="020B0604020202020204" pitchFamily="34" charset="0"/>
                <a:cs typeface="Arial" panose="020B0604020202020204" pitchFamily="34" charset="0"/>
              </a:rPr>
              <a:t>, 2003; Le Pelley, 2004)</a:t>
            </a:r>
          </a:p>
          <a:p>
            <a:pPr algn="ctr"/>
            <a:endParaRPr lang="en-AU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AU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AU" sz="4000" dirty="0">
                <a:latin typeface="Arial" panose="020B0604020202020204" pitchFamily="34" charset="0"/>
                <a:cs typeface="Arial" panose="020B0604020202020204" pitchFamily="34" charset="0"/>
              </a:rPr>
              <a:t>Cues that are good predictors of relevant outcomes are prioritized to those that are non-predictive/redundant</a:t>
            </a:r>
          </a:p>
          <a:p>
            <a:pPr algn="ctr"/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10821062" y="8265656"/>
            <a:ext cx="11513521" cy="5724025"/>
            <a:chOff x="11115135" y="8748062"/>
            <a:chExt cx="11513521" cy="5815633"/>
          </a:xfrm>
        </p:grpSpPr>
        <p:grpSp>
          <p:nvGrpSpPr>
            <p:cNvPr id="26" name="Group 25"/>
            <p:cNvGrpSpPr/>
            <p:nvPr/>
          </p:nvGrpSpPr>
          <p:grpSpPr>
            <a:xfrm>
              <a:off x="12180890" y="10411107"/>
              <a:ext cx="3260087" cy="2109912"/>
              <a:chOff x="14322519" y="9060640"/>
              <a:chExt cx="3754251" cy="2551099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4322519" y="9060640"/>
                <a:ext cx="3754251" cy="1065196"/>
                <a:chOff x="2262182" y="8346717"/>
                <a:chExt cx="3754251" cy="1065196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2262182" y="8346717"/>
                  <a:ext cx="1052518" cy="106519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4963915" y="8346717"/>
                  <a:ext cx="1052518" cy="106519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" name="Right Arrow 9"/>
                <p:cNvSpPr/>
                <p:nvPr/>
              </p:nvSpPr>
              <p:spPr>
                <a:xfrm>
                  <a:off x="3681003" y="8701832"/>
                  <a:ext cx="917988" cy="413246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14322519" y="10546543"/>
                <a:ext cx="3754251" cy="1065196"/>
                <a:chOff x="2262182" y="8346717"/>
                <a:chExt cx="3754251" cy="1065196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2262182" y="8346717"/>
                  <a:ext cx="1052518" cy="106519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4963915" y="8346717"/>
                  <a:ext cx="1052518" cy="106519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" name="Right Arrow 32"/>
                <p:cNvSpPr/>
                <p:nvPr/>
              </p:nvSpPr>
              <p:spPr>
                <a:xfrm>
                  <a:off x="3681003" y="8701832"/>
                  <a:ext cx="917988" cy="413246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40" name="Group 39"/>
            <p:cNvGrpSpPr/>
            <p:nvPr/>
          </p:nvGrpSpPr>
          <p:grpSpPr>
            <a:xfrm>
              <a:off x="17546749" y="10406431"/>
              <a:ext cx="3260087" cy="2109912"/>
              <a:chOff x="14322519" y="9060640"/>
              <a:chExt cx="3754251" cy="2551099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14322519" y="9060640"/>
                <a:ext cx="3754251" cy="1065196"/>
                <a:chOff x="2262182" y="8346717"/>
                <a:chExt cx="3754251" cy="1065196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2262182" y="8346717"/>
                  <a:ext cx="1052518" cy="106519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4963915" y="8346717"/>
                  <a:ext cx="1052518" cy="106519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" name="Right Arrow 47"/>
                <p:cNvSpPr/>
                <p:nvPr/>
              </p:nvSpPr>
              <p:spPr>
                <a:xfrm>
                  <a:off x="3681003" y="8701832"/>
                  <a:ext cx="917988" cy="413246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14322519" y="10546543"/>
                <a:ext cx="3754251" cy="1065196"/>
                <a:chOff x="2262182" y="8346717"/>
                <a:chExt cx="3754251" cy="1065196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2262182" y="8346717"/>
                  <a:ext cx="1052518" cy="106519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4963915" y="8346717"/>
                  <a:ext cx="1052518" cy="106519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Right Arrow 44"/>
                <p:cNvSpPr/>
                <p:nvPr/>
              </p:nvSpPr>
              <p:spPr>
                <a:xfrm>
                  <a:off x="3681003" y="8701832"/>
                  <a:ext cx="917988" cy="413246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50" name="Text Box 14"/>
            <p:cNvSpPr txBox="1">
              <a:spLocks noChangeArrowheads="1"/>
            </p:cNvSpPr>
            <p:nvPr/>
          </p:nvSpPr>
          <p:spPr bwMode="auto">
            <a:xfrm>
              <a:off x="11115135" y="8751007"/>
              <a:ext cx="5209096" cy="1458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2850" tIns="36426" rIns="72850" bIns="36426">
              <a:spAutoFit/>
            </a:bodyPr>
            <a:lstStyle>
              <a:lvl1pPr defTabSz="3497263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3497263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3497263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3497263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3497263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3497263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3497263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3497263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3497263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s-ES" altLang="en-US" sz="4400" b="1" dirty="0">
                  <a:latin typeface="Kalinga" panose="020B0502040204020203"/>
                </a:rPr>
                <a:t>Predictible </a:t>
              </a:r>
              <a:r>
                <a:rPr lang="en-US" altLang="en-US" sz="4400" b="1" dirty="0">
                  <a:latin typeface="Kalinga" panose="020B0502040204020203"/>
                </a:rPr>
                <a:t>outcome</a:t>
              </a:r>
              <a:endParaRPr lang="en-US" altLang="en-US" sz="40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Kalinga" panose="020B0502040204020203"/>
                <a:cs typeface="Kalinga" panose="020B0502040204020203" pitchFamily="34" charset="0"/>
              </a:endParaRPr>
            </a:p>
          </p:txBody>
        </p:sp>
        <p:sp>
          <p:nvSpPr>
            <p:cNvPr id="51" name="Text Box 14"/>
            <p:cNvSpPr txBox="1">
              <a:spLocks noChangeArrowheads="1"/>
            </p:cNvSpPr>
            <p:nvPr/>
          </p:nvSpPr>
          <p:spPr bwMode="auto">
            <a:xfrm>
              <a:off x="16439816" y="8748062"/>
              <a:ext cx="6188840" cy="762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2850" tIns="36426" rIns="72850" bIns="36426">
              <a:spAutoFit/>
            </a:bodyPr>
            <a:lstStyle>
              <a:lvl1pPr defTabSz="3497263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3497263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3497263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3497263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3497263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3497263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3497263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3497263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3497263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4400" b="1" dirty="0">
                  <a:latin typeface="Kalinga" panose="020B0502040204020203"/>
                </a:rPr>
                <a:t>Unpredictable</a:t>
              </a:r>
              <a:r>
                <a:rPr lang="es-ES" altLang="en-US" sz="4400" b="1" dirty="0">
                  <a:latin typeface="Kalinga" panose="020B0502040204020203"/>
                </a:rPr>
                <a:t> </a:t>
              </a:r>
              <a:r>
                <a:rPr lang="en-US" altLang="en-US" sz="4400" b="1" dirty="0">
                  <a:latin typeface="Kalinga" panose="020B0502040204020203"/>
                </a:rPr>
                <a:t>outcome</a:t>
              </a:r>
              <a:endParaRPr lang="en-US" altLang="en-US" sz="40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Kalinga" panose="020B0502040204020203"/>
                <a:cs typeface="Kalinga" panose="020B0502040204020203" pitchFamily="34" charset="0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180890" y="13494959"/>
              <a:ext cx="3260087" cy="880981"/>
              <a:chOff x="12180890" y="13609106"/>
              <a:chExt cx="3260087" cy="880981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180890" y="13609106"/>
                <a:ext cx="913977" cy="8809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14527000" y="13609106"/>
                <a:ext cx="913977" cy="88098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5" name="Right Arrow 94"/>
              <p:cNvSpPr/>
              <p:nvPr/>
            </p:nvSpPr>
            <p:spPr>
              <a:xfrm>
                <a:off x="13412955" y="13902807"/>
                <a:ext cx="797155" cy="341779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7573211" y="13371857"/>
              <a:ext cx="3879080" cy="1191838"/>
              <a:chOff x="17492648" y="13429826"/>
              <a:chExt cx="3879080" cy="119183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17492648" y="13563826"/>
                <a:ext cx="913977" cy="8809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19219763" y="13429826"/>
                <a:ext cx="2151965" cy="1191838"/>
                <a:chOff x="19219763" y="13429826"/>
                <a:chExt cx="2151965" cy="1191838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19219763" y="13429826"/>
                  <a:ext cx="2151965" cy="11918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dirty="0"/>
                    <a:t>?</a:t>
                  </a:r>
                  <a:endParaRPr lang="fr-FR" dirty="0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19838758" y="13563826"/>
                  <a:ext cx="913977" cy="88098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98" name="Right Arrow 97"/>
              <p:cNvSpPr/>
              <p:nvPr/>
            </p:nvSpPr>
            <p:spPr>
              <a:xfrm>
                <a:off x="18724713" y="13857527"/>
                <a:ext cx="797155" cy="341779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11823083" y="12380274"/>
              <a:ext cx="4515152" cy="1191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- - - - - - - - - </a:t>
              </a:r>
              <a:endParaRPr lang="fr-FR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076388" y="12336446"/>
              <a:ext cx="4515152" cy="1191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- - - - - - - - - </a:t>
              </a:r>
              <a:endParaRPr lang="fr-FR" dirty="0"/>
            </a:p>
          </p:txBody>
        </p:sp>
      </p:grpSp>
      <p:sp>
        <p:nvSpPr>
          <p:cNvPr id="28" name="Down Arrow 27"/>
          <p:cNvSpPr/>
          <p:nvPr/>
        </p:nvSpPr>
        <p:spPr>
          <a:xfrm>
            <a:off x="5448141" y="12397320"/>
            <a:ext cx="438313" cy="671769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-1497605" y="13263861"/>
            <a:ext cx="14329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PREDICTIVENESS-DRIVEN ATTENTION</a:t>
            </a:r>
            <a:r>
              <a:rPr lang="fr-FR" sz="4800" dirty="0"/>
              <a:t> </a:t>
            </a:r>
            <a:endParaRPr lang="en-US" sz="48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19739853" y="10443645"/>
            <a:ext cx="14329807" cy="4170344"/>
            <a:chOff x="19156176" y="10461150"/>
            <a:chExt cx="14329807" cy="4170344"/>
          </a:xfrm>
        </p:grpSpPr>
        <p:sp>
          <p:nvSpPr>
            <p:cNvPr id="54" name="TextBox 53"/>
            <p:cNvSpPr txBox="1"/>
            <p:nvPr/>
          </p:nvSpPr>
          <p:spPr>
            <a:xfrm>
              <a:off x="21475108" y="12815612"/>
              <a:ext cx="511971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VOLUNTARY </a:t>
              </a:r>
            </a:p>
            <a:p>
              <a:pPr algn="ctr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(Mitchell et al., 2012)</a:t>
              </a:r>
            </a:p>
            <a:p>
              <a:pPr algn="ctr"/>
              <a:endParaRPr 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9156176" y="10461150"/>
              <a:ext cx="14329807" cy="3522336"/>
              <a:chOff x="19156176" y="10461150"/>
              <a:chExt cx="14329807" cy="352233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56176" y="10461150"/>
                <a:ext cx="14329807" cy="84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r-Latn-RS" sz="4800" b="1" dirty="0"/>
                  <a:t>TWO DIFFERENT VIEWS</a:t>
                </a:r>
                <a:endParaRPr lang="fr-FR" sz="4800" b="1" dirty="0"/>
              </a:p>
            </p:txBody>
          </p:sp>
          <p:sp>
            <p:nvSpPr>
              <p:cNvPr id="78" name="Down Arrow 77"/>
              <p:cNvSpPr/>
              <p:nvPr/>
            </p:nvSpPr>
            <p:spPr>
              <a:xfrm>
                <a:off x="28496459" y="11767149"/>
                <a:ext cx="438313" cy="682520"/>
              </a:xfrm>
              <a:prstGeom prst="down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4050417" y="12783157"/>
                <a:ext cx="93303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AUTOMATIC </a:t>
                </a:r>
              </a:p>
              <a:p>
                <a:pPr algn="ctr"/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(Le Pelley et al., 2013)</a:t>
                </a:r>
                <a:endParaRPr lang="fr-F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Down Arrow 82"/>
              <p:cNvSpPr/>
              <p:nvPr/>
            </p:nvSpPr>
            <p:spPr>
              <a:xfrm>
                <a:off x="23739321" y="11750586"/>
                <a:ext cx="438313" cy="682520"/>
              </a:xfrm>
              <a:prstGeom prst="down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86683" y="21986929"/>
            <a:ext cx="4747900" cy="3726283"/>
          </a:xfrm>
          <a:prstGeom prst="rect">
            <a:avLst/>
          </a:prstGeom>
        </p:spPr>
      </p:pic>
      <p:sp>
        <p:nvSpPr>
          <p:cNvPr id="88" name="Text Box 14"/>
          <p:cNvSpPr txBox="1">
            <a:spLocks noChangeArrowheads="1"/>
          </p:cNvSpPr>
          <p:nvPr/>
        </p:nvSpPr>
        <p:spPr bwMode="auto">
          <a:xfrm>
            <a:off x="16221496" y="20390243"/>
            <a:ext cx="8128888" cy="750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850" tIns="36426" rIns="72850" bIns="36426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 altLang="en-US" sz="4400" b="1" dirty="0" err="1">
                <a:latin typeface="Kalinga" panose="020B0502040204020203"/>
              </a:rPr>
              <a:t>Associative</a:t>
            </a:r>
            <a:r>
              <a:rPr lang="es-ES" altLang="en-US" sz="4400" b="1" dirty="0">
                <a:latin typeface="Kalinga" panose="020B0502040204020203"/>
              </a:rPr>
              <a:t> </a:t>
            </a:r>
            <a:r>
              <a:rPr lang="es-ES" altLang="en-US" sz="4400" b="1" dirty="0" err="1">
                <a:latin typeface="Kalinga" panose="020B0502040204020203"/>
              </a:rPr>
              <a:t>Learning</a:t>
            </a:r>
            <a:r>
              <a:rPr lang="es-ES" altLang="en-US" sz="4400" b="1" dirty="0">
                <a:latin typeface="Kalinga" panose="020B0502040204020203"/>
              </a:rPr>
              <a:t> </a:t>
            </a:r>
            <a:r>
              <a:rPr lang="es-ES" altLang="en-US" sz="4400" b="1" dirty="0" err="1">
                <a:latin typeface="Kalinga" panose="020B0502040204020203"/>
              </a:rPr>
              <a:t>Task</a:t>
            </a:r>
            <a:endParaRPr lang="en-US" altLang="en-US" sz="4000" b="1" cap="small" dirty="0">
              <a:solidFill>
                <a:schemeClr val="tx1">
                  <a:lumMod val="50000"/>
                  <a:lumOff val="50000"/>
                </a:schemeClr>
              </a:solidFill>
              <a:latin typeface="Kalinga" panose="020B0502040204020203"/>
              <a:cs typeface="Kalinga" panose="020B0502040204020203" pitchFamily="34" charset="0"/>
            </a:endParaRPr>
          </a:p>
        </p:txBody>
      </p:sp>
      <p:sp>
        <p:nvSpPr>
          <p:cNvPr id="89" name="Text Box 14"/>
          <p:cNvSpPr txBox="1">
            <a:spLocks noChangeArrowheads="1"/>
          </p:cNvSpPr>
          <p:nvPr/>
        </p:nvSpPr>
        <p:spPr bwMode="auto">
          <a:xfrm>
            <a:off x="16221496" y="26593562"/>
            <a:ext cx="5209096" cy="766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850" tIns="36426" rIns="72850" bIns="36426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 altLang="en-US" sz="4400" b="1" dirty="0" err="1">
                <a:latin typeface="Kalinga" panose="020B0502040204020203"/>
              </a:rPr>
              <a:t>Dot-Probe</a:t>
            </a:r>
            <a:r>
              <a:rPr lang="es-ES" altLang="en-US" sz="4400" b="1" dirty="0">
                <a:latin typeface="Kalinga" panose="020B0502040204020203"/>
              </a:rPr>
              <a:t> </a:t>
            </a:r>
            <a:r>
              <a:rPr lang="es-ES" altLang="en-US" sz="4400" b="1" dirty="0" err="1">
                <a:latin typeface="Kalinga" panose="020B0502040204020203"/>
              </a:rPr>
              <a:t>Task</a:t>
            </a:r>
            <a:endParaRPr lang="en-US" altLang="en-US" sz="4000" b="1" cap="small" dirty="0">
              <a:solidFill>
                <a:schemeClr val="tx1">
                  <a:lumMod val="50000"/>
                  <a:lumOff val="50000"/>
                </a:schemeClr>
              </a:solidFill>
              <a:latin typeface="Kalinga" panose="020B0502040204020203"/>
              <a:cs typeface="Kalinga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608784" y="8322213"/>
            <a:ext cx="87138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dirty="0">
                <a:latin typeface="Arial" panose="020B0604020202020204" pitchFamily="34" charset="0"/>
                <a:cs typeface="Arial" panose="020B0604020202020204" pitchFamily="34" charset="0"/>
              </a:rPr>
              <a:t>The exact nature of the predictiveness-driven attention is still debated in the literature</a:t>
            </a:r>
            <a:endParaRPr lang="en-AU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AU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16157" y="27704373"/>
            <a:ext cx="6884415" cy="5962879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15027222" y="28069712"/>
            <a:ext cx="1053829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main effect of run length</a:t>
            </a: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F(1, 94) = 15.92, p &lt; .001, ηp2 = 0.145 </a:t>
            </a: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(faster RTs for the 8-trial run </a:t>
            </a: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than 1-trial run group)</a:t>
            </a:r>
          </a:p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main effect of target predictiveness</a:t>
            </a: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F(1, 94) = 5.51, p = .021, ηp2 = 0.055 </a:t>
            </a: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(faster RTs when the instructed shape </a:t>
            </a:r>
            <a:endParaRPr lang="sr-Latn-R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was in a predictive </a:t>
            </a:r>
            <a:endParaRPr lang="sr-Latn-R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than in a </a:t>
            </a: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non-predictive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 Box 14"/>
          <p:cNvSpPr txBox="1">
            <a:spLocks noChangeArrowheads="1"/>
          </p:cNvSpPr>
          <p:nvPr/>
        </p:nvSpPr>
        <p:spPr bwMode="auto">
          <a:xfrm>
            <a:off x="377143" y="35961265"/>
            <a:ext cx="31620175" cy="256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850" tIns="36426" rIns="72850" bIns="36426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5400" dirty="0">
                <a:latin typeface="Kalinga" panose="020B0502040204020203"/>
              </a:rPr>
              <a:t>Even when tasks differ in difficulty, participants prioritize predictive over non-predictive cues. </a:t>
            </a:r>
            <a:r>
              <a:rPr lang="en-US" altLang="en-US" sz="5400" dirty="0" err="1">
                <a:latin typeface="Kalinga" panose="020B0502040204020203"/>
              </a:rPr>
              <a:t>Th</a:t>
            </a:r>
            <a:r>
              <a:rPr lang="sr-Latn-RS" altLang="en-US" sz="5400" dirty="0">
                <a:latin typeface="Kalinga" panose="020B0502040204020203"/>
              </a:rPr>
              <a:t>is</a:t>
            </a:r>
            <a:r>
              <a:rPr lang="en-US" altLang="en-US" sz="5400" dirty="0">
                <a:latin typeface="Kalinga" panose="020B0502040204020203"/>
              </a:rPr>
              <a:t> finding</a:t>
            </a:r>
            <a:r>
              <a:rPr lang="sr-Latn-RS" altLang="en-US" sz="5400" dirty="0">
                <a:latin typeface="Kalinga" panose="020B0502040204020203"/>
              </a:rPr>
              <a:t>, along others (participants attend to the colour despite it</a:t>
            </a:r>
            <a:r>
              <a:rPr lang="es-ES" altLang="en-US" sz="5400" dirty="0">
                <a:latin typeface="Kalinga" panose="020B0502040204020203"/>
              </a:rPr>
              <a:t>s</a:t>
            </a:r>
            <a:r>
              <a:rPr lang="sr-Latn-RS" altLang="en-US" sz="5400" dirty="0">
                <a:latin typeface="Kalinga" panose="020B0502040204020203"/>
              </a:rPr>
              <a:t> irreleva</a:t>
            </a:r>
            <a:r>
              <a:rPr lang="es-ES" altLang="en-US" sz="5400" dirty="0" err="1">
                <a:latin typeface="Kalinga" panose="020B0502040204020203"/>
              </a:rPr>
              <a:t>nce</a:t>
            </a:r>
            <a:r>
              <a:rPr lang="sr-Latn-RS" altLang="en-US" sz="5400" dirty="0">
                <a:latin typeface="Kalinga" panose="020B0502040204020203"/>
              </a:rPr>
              <a:t>, explicit instructions given before the task) </a:t>
            </a:r>
            <a:r>
              <a:rPr lang="en-US" altLang="en-US" sz="5400" dirty="0">
                <a:latin typeface="Kalinga" panose="020B0502040204020203"/>
              </a:rPr>
              <a:t>suggest that </a:t>
            </a:r>
            <a:r>
              <a:rPr lang="sr-Latn-RS" altLang="en-US" sz="5400" dirty="0">
                <a:latin typeface="Kalinga" panose="020B0502040204020203"/>
              </a:rPr>
              <a:t>p</a:t>
            </a:r>
            <a:r>
              <a:rPr lang="en-US" altLang="en-US" sz="5400" dirty="0" err="1">
                <a:latin typeface="Kalinga" panose="020B0502040204020203"/>
              </a:rPr>
              <a:t>redictiveness</a:t>
            </a:r>
            <a:r>
              <a:rPr lang="en-US" altLang="en-US" sz="5400" dirty="0">
                <a:latin typeface="Kalinga" panose="020B0502040204020203"/>
              </a:rPr>
              <a:t>-driven attention </a:t>
            </a:r>
            <a:r>
              <a:rPr lang="sr-Latn-RS" altLang="en-US" sz="5400" dirty="0">
                <a:latin typeface="Kalinga" panose="020B0502040204020203"/>
              </a:rPr>
              <a:t>is</a:t>
            </a:r>
            <a:r>
              <a:rPr lang="en-US" altLang="en-US" sz="5400" dirty="0">
                <a:latin typeface="Kalinga" panose="020B0502040204020203"/>
              </a:rPr>
              <a:t> at least partly involuntary</a:t>
            </a:r>
            <a:r>
              <a:rPr lang="sr-Latn-RS" altLang="en-US" sz="5400" dirty="0">
                <a:latin typeface="Kalinga" panose="020B0502040204020203"/>
              </a:rPr>
              <a:t>.</a:t>
            </a:r>
            <a:r>
              <a:rPr lang="en-US" altLang="en-US" sz="5400" dirty="0">
                <a:latin typeface="Kalinga" panose="020B0502040204020203"/>
              </a:rPr>
              <a:t> 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-102907" y="28790942"/>
            <a:ext cx="10538291" cy="723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Associative Learning Task (AL)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307" y="29466365"/>
            <a:ext cx="3031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+</a:t>
            </a:r>
            <a:endParaRPr lang="fr-FR" sz="5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995215" y="21986929"/>
            <a:ext cx="10538291" cy="723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 groups (</a:t>
            </a:r>
            <a:r>
              <a:rPr lang="sr-Latn-RS" sz="4000" dirty="0"/>
              <a:t>1-trial</a:t>
            </a:r>
            <a:r>
              <a:rPr lang="en-US" sz="4000" dirty="0"/>
              <a:t> &amp; </a:t>
            </a:r>
            <a:r>
              <a:rPr lang="sr-Latn-RS" sz="4000" dirty="0"/>
              <a:t>8-trial</a:t>
            </a:r>
            <a:r>
              <a:rPr lang="en-US" sz="4000" dirty="0"/>
              <a:t> group)</a:t>
            </a:r>
            <a:endParaRPr lang="en-US" sz="9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854091" y="23974487"/>
            <a:ext cx="58934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p1, p2 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predictive cues</a:t>
            </a:r>
          </a:p>
          <a:p>
            <a:pPr algn="ctr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np1, np2 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non-predictive cues</a:t>
            </a:r>
          </a:p>
          <a:p>
            <a:pPr algn="ctr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R1, R2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correct responses in AL</a:t>
            </a:r>
          </a:p>
          <a:p>
            <a:pPr algn="ctr"/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4179844" y="21690170"/>
            <a:ext cx="6833775" cy="4787743"/>
            <a:chOff x="24584821" y="22078096"/>
            <a:chExt cx="6833775" cy="4787743"/>
          </a:xfrm>
        </p:grpSpPr>
        <p:sp>
          <p:nvSpPr>
            <p:cNvPr id="74" name="TextBox 73"/>
            <p:cNvSpPr txBox="1"/>
            <p:nvPr/>
          </p:nvSpPr>
          <p:spPr>
            <a:xfrm>
              <a:off x="24739583" y="22078096"/>
              <a:ext cx="6679013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Mean proportion of correct responses in the associative learning task in both groups of participants</a:t>
              </a:r>
              <a:endParaRPr lang="fr-FR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584821" y="25788621"/>
              <a:ext cx="68337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200" dirty="0">
                  <a:latin typeface="Arial" panose="020B0604020202020204" pitchFamily="34" charset="0"/>
                  <a:cs typeface="Arial" panose="020B0604020202020204" pitchFamily="34" charset="0"/>
                </a:rPr>
                <a:t>that participants learned to make correct responses in both groups</a:t>
              </a:r>
              <a:endParaRPr lang="fr-FR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Down Arrow 99"/>
            <p:cNvSpPr/>
            <p:nvPr/>
          </p:nvSpPr>
          <p:spPr>
            <a:xfrm>
              <a:off x="27760332" y="24623150"/>
              <a:ext cx="438313" cy="682520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388429" y="30242931"/>
            <a:ext cx="7577287" cy="3620078"/>
            <a:chOff x="1388429" y="30242931"/>
            <a:chExt cx="7577287" cy="3620078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97580" y="30320636"/>
              <a:ext cx="7368136" cy="3542373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388429" y="30242931"/>
              <a:ext cx="383730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3600" dirty="0">
                  <a:latin typeface="Arial" panose="020B0604020202020204" pitchFamily="34" charset="0"/>
                  <a:cs typeface="Arial" panose="020B0604020202020204" pitchFamily="34" charset="0"/>
                </a:rPr>
                <a:t>1-trial run group</a:t>
              </a:r>
              <a:endParaRPr lang="fr-FR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410233" y="32280173"/>
              <a:ext cx="383730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3600" dirty="0">
                  <a:latin typeface="Arial" panose="020B0604020202020204" pitchFamily="34" charset="0"/>
                  <a:cs typeface="Arial" panose="020B0604020202020204" pitchFamily="34" charset="0"/>
                </a:rPr>
                <a:t>8-trial run group</a:t>
              </a:r>
              <a:endParaRPr lang="fr-FR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115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2627</TotalTime>
  <Words>519</Words>
  <Application>Microsoft Office PowerPoint</Application>
  <PresentationFormat>Personnalisé</PresentationFormat>
  <Paragraphs>76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Kalinga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 Jevtovic</dc:creator>
  <cp:lastModifiedBy>Mina Jevtovic</cp:lastModifiedBy>
  <cp:revision>153</cp:revision>
  <dcterms:created xsi:type="dcterms:W3CDTF">2019-06-07T20:28:51Z</dcterms:created>
  <dcterms:modified xsi:type="dcterms:W3CDTF">2021-08-16T18:34:30Z</dcterms:modified>
</cp:coreProperties>
</file>