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EA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045"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FCDA9E7-8261-4A5C-B626-4EABEE7BA316}" type="datetimeFigureOut">
              <a:rPr lang="en-GB" smtClean="0"/>
              <a:t>07/01/2021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EE9ACA-D918-43DD-9FD4-B545502659E6}" type="slidenum">
              <a:rPr lang="en-GB" smtClean="0"/>
              <a:t>‹#›</a:t>
            </a:fld>
            <a:endParaRPr lang="en-GB"/>
          </a:p>
        </p:txBody>
      </p:sp>
    </p:spTree>
    <p:extLst>
      <p:ext uri="{BB962C8B-B14F-4D97-AF65-F5344CB8AC3E}">
        <p14:creationId xmlns:p14="http://schemas.microsoft.com/office/powerpoint/2010/main" val="1536515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FCDA9E7-8261-4A5C-B626-4EABEE7BA316}" type="datetimeFigureOut">
              <a:rPr lang="en-GB" smtClean="0"/>
              <a:t>07/01/2021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EE9ACA-D918-43DD-9FD4-B545502659E6}" type="slidenum">
              <a:rPr lang="en-GB" smtClean="0"/>
              <a:t>‹#›</a:t>
            </a:fld>
            <a:endParaRPr lang="en-GB"/>
          </a:p>
        </p:txBody>
      </p:sp>
    </p:spTree>
    <p:extLst>
      <p:ext uri="{BB962C8B-B14F-4D97-AF65-F5344CB8AC3E}">
        <p14:creationId xmlns:p14="http://schemas.microsoft.com/office/powerpoint/2010/main" val="2616832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FCDA9E7-8261-4A5C-B626-4EABEE7BA316}" type="datetimeFigureOut">
              <a:rPr lang="en-GB" smtClean="0"/>
              <a:t>07/01/2021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EE9ACA-D918-43DD-9FD4-B545502659E6}" type="slidenum">
              <a:rPr lang="en-GB" smtClean="0"/>
              <a:t>‹#›</a:t>
            </a:fld>
            <a:endParaRPr lang="en-GB"/>
          </a:p>
        </p:txBody>
      </p:sp>
    </p:spTree>
    <p:extLst>
      <p:ext uri="{BB962C8B-B14F-4D97-AF65-F5344CB8AC3E}">
        <p14:creationId xmlns:p14="http://schemas.microsoft.com/office/powerpoint/2010/main" val="199419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FCDA9E7-8261-4A5C-B626-4EABEE7BA316}" type="datetimeFigureOut">
              <a:rPr lang="en-GB" smtClean="0"/>
              <a:t>07/01/2021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EE9ACA-D918-43DD-9FD4-B545502659E6}" type="slidenum">
              <a:rPr lang="en-GB" smtClean="0"/>
              <a:t>‹#›</a:t>
            </a:fld>
            <a:endParaRPr lang="en-GB"/>
          </a:p>
        </p:txBody>
      </p:sp>
    </p:spTree>
    <p:extLst>
      <p:ext uri="{BB962C8B-B14F-4D97-AF65-F5344CB8AC3E}">
        <p14:creationId xmlns:p14="http://schemas.microsoft.com/office/powerpoint/2010/main" val="251250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CDA9E7-8261-4A5C-B626-4EABEE7BA316}" type="datetimeFigureOut">
              <a:rPr lang="en-GB" smtClean="0"/>
              <a:t>07/01/2021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EE9ACA-D918-43DD-9FD4-B545502659E6}" type="slidenum">
              <a:rPr lang="en-GB" smtClean="0"/>
              <a:t>‹#›</a:t>
            </a:fld>
            <a:endParaRPr lang="en-GB"/>
          </a:p>
        </p:txBody>
      </p:sp>
    </p:spTree>
    <p:extLst>
      <p:ext uri="{BB962C8B-B14F-4D97-AF65-F5344CB8AC3E}">
        <p14:creationId xmlns:p14="http://schemas.microsoft.com/office/powerpoint/2010/main" val="241980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FCDA9E7-8261-4A5C-B626-4EABEE7BA316}" type="datetimeFigureOut">
              <a:rPr lang="en-GB" smtClean="0"/>
              <a:t>07/01/2021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EE9ACA-D918-43DD-9FD4-B545502659E6}" type="slidenum">
              <a:rPr lang="en-GB" smtClean="0"/>
              <a:t>‹#›</a:t>
            </a:fld>
            <a:endParaRPr lang="en-GB"/>
          </a:p>
        </p:txBody>
      </p:sp>
    </p:spTree>
    <p:extLst>
      <p:ext uri="{BB962C8B-B14F-4D97-AF65-F5344CB8AC3E}">
        <p14:creationId xmlns:p14="http://schemas.microsoft.com/office/powerpoint/2010/main" val="3227809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FCDA9E7-8261-4A5C-B626-4EABEE7BA316}" type="datetimeFigureOut">
              <a:rPr lang="en-GB" smtClean="0"/>
              <a:t>07/01/2021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BEE9ACA-D918-43DD-9FD4-B545502659E6}" type="slidenum">
              <a:rPr lang="en-GB" smtClean="0"/>
              <a:t>‹#›</a:t>
            </a:fld>
            <a:endParaRPr lang="en-GB"/>
          </a:p>
        </p:txBody>
      </p:sp>
    </p:spTree>
    <p:extLst>
      <p:ext uri="{BB962C8B-B14F-4D97-AF65-F5344CB8AC3E}">
        <p14:creationId xmlns:p14="http://schemas.microsoft.com/office/powerpoint/2010/main" val="784364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FCDA9E7-8261-4A5C-B626-4EABEE7BA316}" type="datetimeFigureOut">
              <a:rPr lang="en-GB" smtClean="0"/>
              <a:t>07/01/2021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BEE9ACA-D918-43DD-9FD4-B545502659E6}" type="slidenum">
              <a:rPr lang="en-GB" smtClean="0"/>
              <a:t>‹#›</a:t>
            </a:fld>
            <a:endParaRPr lang="en-GB"/>
          </a:p>
        </p:txBody>
      </p:sp>
    </p:spTree>
    <p:extLst>
      <p:ext uri="{BB962C8B-B14F-4D97-AF65-F5344CB8AC3E}">
        <p14:creationId xmlns:p14="http://schemas.microsoft.com/office/powerpoint/2010/main" val="315022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CDA9E7-8261-4A5C-B626-4EABEE7BA316}" type="datetimeFigureOut">
              <a:rPr lang="en-GB" smtClean="0"/>
              <a:t>07/01/2021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BEE9ACA-D918-43DD-9FD4-B545502659E6}" type="slidenum">
              <a:rPr lang="en-GB" smtClean="0"/>
              <a:t>‹#›</a:t>
            </a:fld>
            <a:endParaRPr lang="en-GB"/>
          </a:p>
        </p:txBody>
      </p:sp>
    </p:spTree>
    <p:extLst>
      <p:ext uri="{BB962C8B-B14F-4D97-AF65-F5344CB8AC3E}">
        <p14:creationId xmlns:p14="http://schemas.microsoft.com/office/powerpoint/2010/main" val="2335831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CDA9E7-8261-4A5C-B626-4EABEE7BA316}" type="datetimeFigureOut">
              <a:rPr lang="en-GB" smtClean="0"/>
              <a:t>07/01/2021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EE9ACA-D918-43DD-9FD4-B545502659E6}" type="slidenum">
              <a:rPr lang="en-GB" smtClean="0"/>
              <a:t>‹#›</a:t>
            </a:fld>
            <a:endParaRPr lang="en-GB"/>
          </a:p>
        </p:txBody>
      </p:sp>
    </p:spTree>
    <p:extLst>
      <p:ext uri="{BB962C8B-B14F-4D97-AF65-F5344CB8AC3E}">
        <p14:creationId xmlns:p14="http://schemas.microsoft.com/office/powerpoint/2010/main" val="4245565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CDA9E7-8261-4A5C-B626-4EABEE7BA316}" type="datetimeFigureOut">
              <a:rPr lang="en-GB" smtClean="0"/>
              <a:t>07/01/2021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EE9ACA-D918-43DD-9FD4-B545502659E6}" type="slidenum">
              <a:rPr lang="en-GB" smtClean="0"/>
              <a:t>‹#›</a:t>
            </a:fld>
            <a:endParaRPr lang="en-GB"/>
          </a:p>
        </p:txBody>
      </p:sp>
    </p:spTree>
    <p:extLst>
      <p:ext uri="{BB962C8B-B14F-4D97-AF65-F5344CB8AC3E}">
        <p14:creationId xmlns:p14="http://schemas.microsoft.com/office/powerpoint/2010/main" val="2414388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DA9E7-8261-4A5C-B626-4EABEE7BA316}" type="datetimeFigureOut">
              <a:rPr lang="en-GB" smtClean="0"/>
              <a:t>07/01/2021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E9ACA-D918-43DD-9FD4-B545502659E6}" type="slidenum">
              <a:rPr lang="en-GB" smtClean="0"/>
              <a:t>‹#›</a:t>
            </a:fld>
            <a:endParaRPr lang="en-GB"/>
          </a:p>
        </p:txBody>
      </p:sp>
    </p:spTree>
    <p:extLst>
      <p:ext uri="{BB962C8B-B14F-4D97-AF65-F5344CB8AC3E}">
        <p14:creationId xmlns:p14="http://schemas.microsoft.com/office/powerpoint/2010/main" val="3340867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771" t="-303" r="-2935" b="39209"/>
          <a:stretch/>
        </p:blipFill>
        <p:spPr>
          <a:xfrm>
            <a:off x="1714523" y="1385047"/>
            <a:ext cx="4881282" cy="4672082"/>
          </a:xfrm>
          <a:prstGeom prst="ellipse">
            <a:avLst/>
          </a:prstGeom>
        </p:spPr>
      </p:pic>
      <p:sp>
        <p:nvSpPr>
          <p:cNvPr id="5" name="TextBox 4"/>
          <p:cNvSpPr txBox="1"/>
          <p:nvPr/>
        </p:nvSpPr>
        <p:spPr>
          <a:xfrm>
            <a:off x="5405718" y="2124635"/>
            <a:ext cx="490840" cy="369332"/>
          </a:xfrm>
          <a:prstGeom prst="rect">
            <a:avLst/>
          </a:prstGeom>
          <a:noFill/>
        </p:spPr>
        <p:txBody>
          <a:bodyPr wrap="none" rtlCol="0">
            <a:spAutoFit/>
          </a:bodyPr>
          <a:lstStyle/>
          <a:p>
            <a:r>
              <a:rPr lang="en-GB" dirty="0" smtClean="0">
                <a:latin typeface="Calibri" panose="020F0502020204030204" pitchFamily="34" charset="0"/>
              </a:rPr>
              <a:t>❶</a:t>
            </a:r>
            <a:endParaRPr lang="en-GB" dirty="0"/>
          </a:p>
        </p:txBody>
      </p:sp>
      <p:sp>
        <p:nvSpPr>
          <p:cNvPr id="6" name="Line Callout 2 (No Border) 5"/>
          <p:cNvSpPr/>
          <p:nvPr/>
        </p:nvSpPr>
        <p:spPr>
          <a:xfrm>
            <a:off x="6138605" y="1613647"/>
            <a:ext cx="914400" cy="612648"/>
          </a:xfrm>
          <a:prstGeom prst="callout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900" dirty="0">
              <a:solidFill>
                <a:schemeClr val="tx1"/>
              </a:solidFill>
              <a:latin typeface="Verdana" panose="020B0604030504040204" pitchFamily="34" charset="0"/>
            </a:endParaRPr>
          </a:p>
        </p:txBody>
      </p:sp>
      <p:sp>
        <p:nvSpPr>
          <p:cNvPr id="7" name="Title 6"/>
          <p:cNvSpPr>
            <a:spLocks noGrp="1"/>
          </p:cNvSpPr>
          <p:nvPr>
            <p:ph type="title"/>
          </p:nvPr>
        </p:nvSpPr>
        <p:spPr/>
        <p:txBody>
          <a:bodyPr/>
          <a:lstStyle/>
          <a:p>
            <a:r>
              <a:rPr lang="en-US" dirty="0" smtClean="0"/>
              <a:t>Introduction</a:t>
            </a:r>
            <a:endParaRPr lang="en-GB" dirty="0"/>
          </a:p>
        </p:txBody>
      </p:sp>
      <p:sp>
        <p:nvSpPr>
          <p:cNvPr id="8" name="TextBox 7"/>
          <p:cNvSpPr txBox="1"/>
          <p:nvPr/>
        </p:nvSpPr>
        <p:spPr>
          <a:xfrm>
            <a:off x="6441141" y="1690688"/>
            <a:ext cx="5154706" cy="4062651"/>
          </a:xfrm>
          <a:prstGeom prst="rect">
            <a:avLst/>
          </a:prstGeom>
          <a:solidFill>
            <a:srgbClr val="99EA08"/>
          </a:solidFill>
        </p:spPr>
        <p:txBody>
          <a:bodyPr wrap="square" rtlCol="0">
            <a:spAutoFit/>
          </a:bodyPr>
          <a:lstStyle/>
          <a:p>
            <a:pPr marL="285750" indent="-285750" algn="just">
              <a:buFontTx/>
              <a:buChar char="-"/>
            </a:pPr>
            <a:r>
              <a:rPr lang="en-US" dirty="0" smtClean="0">
                <a:solidFill>
                  <a:schemeClr val="tx1">
                    <a:alpha val="58000"/>
                  </a:schemeClr>
                </a:solidFill>
                <a:latin typeface="Comic Sans MS" panose="030F0702030302020204" pitchFamily="66" charset="0"/>
              </a:rPr>
              <a:t>Proposed title</a:t>
            </a:r>
          </a:p>
          <a:p>
            <a:pPr algn="just"/>
            <a:r>
              <a:rPr lang="en-US" dirty="0" smtClean="0">
                <a:solidFill>
                  <a:schemeClr val="tx1">
                    <a:alpha val="58000"/>
                  </a:schemeClr>
                </a:solidFill>
                <a:latin typeface="Comic Sans MS" panose="030F0702030302020204" pitchFamily="66" charset="0"/>
              </a:rPr>
              <a:t>-</a:t>
            </a:r>
            <a:r>
              <a:rPr lang="en-US" sz="1200" dirty="0" smtClean="0">
                <a:solidFill>
                  <a:schemeClr val="tx1">
                    <a:alpha val="58000"/>
                  </a:schemeClr>
                </a:solidFill>
                <a:latin typeface="Comic Sans MS" panose="030F0702030302020204" pitchFamily="66" charset="0"/>
              </a:rPr>
              <a:t>We first discussed the objective and major issues by detailing process and design specification. Further, we have discussed implementation process which covers each of the sentiment components. We then discussed how classes of sentiment score such as negative, neutral and positive which builds upon the supervised method. For the outcome that we have received from evaluation train and split sets, we accessed word embedding technique we learned in this semester.</a:t>
            </a:r>
          </a:p>
          <a:p>
            <a:pPr algn="just"/>
            <a:r>
              <a:rPr lang="en-US" dirty="0" smtClean="0">
                <a:solidFill>
                  <a:schemeClr val="tx1">
                    <a:alpha val="58000"/>
                  </a:schemeClr>
                </a:solidFill>
                <a:latin typeface="Comic Sans MS" panose="030F0702030302020204" pitchFamily="66" charset="0"/>
              </a:rPr>
              <a:t>-</a:t>
            </a:r>
            <a:r>
              <a:rPr lang="en-US" sz="1200" dirty="0" smtClean="0">
                <a:solidFill>
                  <a:schemeClr val="tx1">
                    <a:alpha val="58000"/>
                  </a:schemeClr>
                </a:solidFill>
                <a:latin typeface="Comic Sans MS" panose="030F0702030302020204" pitchFamily="66" charset="0"/>
              </a:rPr>
              <a:t>To tackle cleaned text, moreover, tweets often contain URLs, elongations, repeated punctuations, emoticons, abbreviations and hashtags. Thus, it points out comparison of coding expressed within regular expressions. Each program has unique challenges of its own such as R and Python.</a:t>
            </a:r>
            <a:endParaRPr lang="en-US" sz="1200" dirty="0">
              <a:solidFill>
                <a:schemeClr val="tx1">
                  <a:alpha val="58000"/>
                </a:schemeClr>
              </a:solidFill>
              <a:latin typeface="Comic Sans MS" panose="030F0702030302020204" pitchFamily="66" charset="0"/>
            </a:endParaRPr>
          </a:p>
          <a:p>
            <a:pPr algn="just"/>
            <a:r>
              <a:rPr lang="en-US" dirty="0" smtClean="0">
                <a:solidFill>
                  <a:schemeClr val="tx1">
                    <a:alpha val="58000"/>
                  </a:schemeClr>
                </a:solidFill>
                <a:latin typeface="Comic Sans MS" panose="030F0702030302020204" pitchFamily="66" charset="0"/>
              </a:rPr>
              <a:t>-</a:t>
            </a:r>
            <a:r>
              <a:rPr lang="en-US" sz="1200" dirty="0" smtClean="0">
                <a:solidFill>
                  <a:schemeClr val="tx1">
                    <a:alpha val="58000"/>
                  </a:schemeClr>
                </a:solidFill>
                <a:latin typeface="Comic Sans MS" panose="030F0702030302020204" pitchFamily="66" charset="0"/>
              </a:rPr>
              <a:t>After handling precaution, we will find false annotation outputted by the system. Thus, it points out impact and correlation to tweets above three emoticons. For example, there are threshold between strongly positive and strongly negative instances.</a:t>
            </a:r>
            <a:endParaRPr lang="en-US" dirty="0">
              <a:solidFill>
                <a:schemeClr val="tx1">
                  <a:alpha val="58000"/>
                </a:schemeClr>
              </a:solidFill>
              <a:latin typeface="Comic Sans MS" panose="030F0702030302020204" pitchFamily="66" charset="0"/>
            </a:endParaRPr>
          </a:p>
          <a:p>
            <a:pPr algn="just"/>
            <a:endParaRPr lang="en-GB" dirty="0">
              <a:solidFill>
                <a:schemeClr val="tx1">
                  <a:alpha val="58000"/>
                </a:schemeClr>
              </a:solidFill>
              <a:latin typeface="Comic Sans MS" panose="030F0702030302020204" pitchFamily="66" charset="0"/>
            </a:endParaRPr>
          </a:p>
        </p:txBody>
      </p:sp>
    </p:spTree>
    <p:extLst>
      <p:ext uri="{BB962C8B-B14F-4D97-AF65-F5344CB8AC3E}">
        <p14:creationId xmlns:p14="http://schemas.microsoft.com/office/powerpoint/2010/main" val="199272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771" t="-303" r="-2935" b="39209"/>
          <a:stretch/>
        </p:blipFill>
        <p:spPr>
          <a:xfrm>
            <a:off x="1714523" y="1385047"/>
            <a:ext cx="4881282" cy="4672082"/>
          </a:xfrm>
          <a:prstGeom prst="ellipse">
            <a:avLst/>
          </a:prstGeom>
        </p:spPr>
      </p:pic>
      <p:sp>
        <p:nvSpPr>
          <p:cNvPr id="5" name="TextBox 4"/>
          <p:cNvSpPr txBox="1"/>
          <p:nvPr/>
        </p:nvSpPr>
        <p:spPr>
          <a:xfrm>
            <a:off x="5405718" y="2934897"/>
            <a:ext cx="490840" cy="369332"/>
          </a:xfrm>
          <a:prstGeom prst="rect">
            <a:avLst/>
          </a:prstGeom>
          <a:noFill/>
        </p:spPr>
        <p:txBody>
          <a:bodyPr wrap="none" rtlCol="0">
            <a:spAutoFit/>
          </a:bodyPr>
          <a:lstStyle/>
          <a:p>
            <a:r>
              <a:rPr lang="en-GB" dirty="0">
                <a:latin typeface="Calibri" panose="020F0502020204030204" pitchFamily="34" charset="0"/>
              </a:rPr>
              <a:t>❷</a:t>
            </a:r>
            <a:endParaRPr lang="en-GB" dirty="0"/>
          </a:p>
        </p:txBody>
      </p:sp>
      <p:sp>
        <p:nvSpPr>
          <p:cNvPr id="6" name="Line Callout 2 (No Border) 5"/>
          <p:cNvSpPr/>
          <p:nvPr/>
        </p:nvSpPr>
        <p:spPr>
          <a:xfrm>
            <a:off x="6138605" y="2404286"/>
            <a:ext cx="914400" cy="612648"/>
          </a:xfrm>
          <a:prstGeom prst="callout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6"/>
          <p:cNvSpPr>
            <a:spLocks noGrp="1"/>
          </p:cNvSpPr>
          <p:nvPr>
            <p:ph type="title"/>
          </p:nvPr>
        </p:nvSpPr>
        <p:spPr/>
        <p:txBody>
          <a:bodyPr/>
          <a:lstStyle/>
          <a:p>
            <a:r>
              <a:rPr lang="en-US" dirty="0" smtClean="0"/>
              <a:t>Proposed Solution</a:t>
            </a:r>
            <a:endParaRPr lang="en-GB" dirty="0"/>
          </a:p>
        </p:txBody>
      </p:sp>
      <p:sp>
        <p:nvSpPr>
          <p:cNvPr id="8" name="TextBox 7"/>
          <p:cNvSpPr txBox="1"/>
          <p:nvPr/>
        </p:nvSpPr>
        <p:spPr>
          <a:xfrm>
            <a:off x="6441141" y="1690688"/>
            <a:ext cx="5154706" cy="3323987"/>
          </a:xfrm>
          <a:prstGeom prst="rect">
            <a:avLst/>
          </a:prstGeom>
          <a:solidFill>
            <a:srgbClr val="99EA08"/>
          </a:solidFill>
        </p:spPr>
        <p:txBody>
          <a:bodyPr wrap="square" rtlCol="0">
            <a:spAutoFit/>
          </a:bodyPr>
          <a:lstStyle/>
          <a:p>
            <a:pPr marL="285750" lvl="0" indent="-285750">
              <a:buFontTx/>
              <a:buChar char="-"/>
            </a:pPr>
            <a:r>
              <a:rPr lang="en-US" dirty="0">
                <a:solidFill>
                  <a:prstClr val="black">
                    <a:alpha val="58000"/>
                  </a:prstClr>
                </a:solidFill>
                <a:latin typeface="Comic Sans MS" panose="030F0702030302020204" pitchFamily="66" charset="0"/>
              </a:rPr>
              <a:t>Proposed </a:t>
            </a:r>
            <a:r>
              <a:rPr lang="en-US" dirty="0" smtClean="0">
                <a:solidFill>
                  <a:prstClr val="black">
                    <a:alpha val="58000"/>
                  </a:prstClr>
                </a:solidFill>
                <a:latin typeface="Comic Sans MS" panose="030F0702030302020204" pitchFamily="66" charset="0"/>
              </a:rPr>
              <a:t>sentiment/ </a:t>
            </a:r>
            <a:r>
              <a:rPr lang="en-US" dirty="0" err="1" smtClean="0">
                <a:solidFill>
                  <a:prstClr val="black">
                    <a:alpha val="58000"/>
                  </a:prstClr>
                </a:solidFill>
                <a:latin typeface="Comic Sans MS" panose="030F0702030302020204" pitchFamily="66" charset="0"/>
              </a:rPr>
              <a:t>W.Embed</a:t>
            </a:r>
            <a:r>
              <a:rPr lang="en-US" dirty="0" smtClean="0">
                <a:solidFill>
                  <a:prstClr val="black">
                    <a:alpha val="58000"/>
                  </a:prstClr>
                </a:solidFill>
                <a:latin typeface="Comic Sans MS" panose="030F0702030302020204" pitchFamily="66" charset="0"/>
              </a:rPr>
              <a:t> framework</a:t>
            </a:r>
            <a:endParaRPr lang="en-US" dirty="0">
              <a:solidFill>
                <a:prstClr val="black">
                  <a:alpha val="58000"/>
                </a:prstClr>
              </a:solidFill>
              <a:latin typeface="Comic Sans MS" panose="030F0702030302020204" pitchFamily="66" charset="0"/>
            </a:endParaRPr>
          </a:p>
          <a:p>
            <a:pPr lvl="0" algn="just"/>
            <a:r>
              <a:rPr lang="en-US" dirty="0" smtClean="0">
                <a:solidFill>
                  <a:prstClr val="black">
                    <a:alpha val="58000"/>
                  </a:prstClr>
                </a:solidFill>
                <a:latin typeface="Comic Sans MS" panose="030F0702030302020204" pitchFamily="66" charset="0"/>
              </a:rPr>
              <a:t>-</a:t>
            </a:r>
            <a:r>
              <a:rPr lang="en-US" sz="1200" dirty="0" smtClean="0">
                <a:solidFill>
                  <a:prstClr val="black">
                    <a:alpha val="58000"/>
                  </a:prstClr>
                </a:solidFill>
                <a:latin typeface="Comic Sans MS" panose="030F0702030302020204" pitchFamily="66" charset="0"/>
              </a:rPr>
              <a:t>This section has outlined several data preprocessing and distant supervision of both happy tweets and sad tweets such as in Python program. This section is organized as importing dataset called Grounded.csv. Then, the implementation of each use case is detailed following the components of the provided source codes. </a:t>
            </a:r>
          </a:p>
          <a:p>
            <a:pPr lvl="0" algn="just"/>
            <a:r>
              <a:rPr lang="en-US" dirty="0" smtClean="0">
                <a:solidFill>
                  <a:prstClr val="black">
                    <a:alpha val="58000"/>
                  </a:prstClr>
                </a:solidFill>
                <a:latin typeface="Comic Sans MS" panose="030F0702030302020204" pitchFamily="66" charset="0"/>
              </a:rPr>
              <a:t>-</a:t>
            </a:r>
            <a:r>
              <a:rPr lang="en-US" sz="1200" dirty="0" smtClean="0">
                <a:solidFill>
                  <a:prstClr val="black">
                    <a:alpha val="58000"/>
                  </a:prstClr>
                </a:solidFill>
                <a:latin typeface="Comic Sans MS" panose="030F0702030302020204" pitchFamily="66" charset="0"/>
              </a:rPr>
              <a:t>To do this, we need to remove mentions and URLs and apply regular expressions to clean the data. For short, regular expressions are descriptions for a pattern of text. Next, we classify emotion-related hashtag such as ‘#happy’ and ‘#sad’ to obtain the use of hashtag.</a:t>
            </a:r>
          </a:p>
          <a:p>
            <a:pPr lvl="0" algn="just"/>
            <a:r>
              <a:rPr lang="en-US" dirty="0" smtClean="0">
                <a:solidFill>
                  <a:prstClr val="black">
                    <a:alpha val="58000"/>
                  </a:prstClr>
                </a:solidFill>
                <a:latin typeface="Comic Sans MS" panose="030F0702030302020204" pitchFamily="66" charset="0"/>
              </a:rPr>
              <a:t>-</a:t>
            </a:r>
            <a:r>
              <a:rPr lang="en-US" sz="1200" dirty="0" smtClean="0">
                <a:solidFill>
                  <a:prstClr val="black">
                    <a:alpha val="58000"/>
                  </a:prstClr>
                </a:solidFill>
                <a:latin typeface="Comic Sans MS" panose="030F0702030302020204" pitchFamily="66" charset="0"/>
              </a:rPr>
              <a:t>After we loaded the EMOJISET dataset, we have to represent split as 70/30 as distribution and create for each as a train set and a test set. We will use input of the model is a string corresponding to a sentence. The output will be the probability vector of shape.</a:t>
            </a:r>
            <a:endParaRPr lang="en-GB" dirty="0">
              <a:solidFill>
                <a:prstClr val="black">
                  <a:alpha val="58000"/>
                </a:prstClr>
              </a:solidFill>
              <a:latin typeface="Comic Sans MS" panose="030F0702030302020204" pitchFamily="66" charset="0"/>
            </a:endParaRPr>
          </a:p>
          <a:p>
            <a:endParaRPr lang="en-GB" dirty="0">
              <a:solidFill>
                <a:schemeClr val="tx1">
                  <a:alpha val="58000"/>
                </a:schemeClr>
              </a:solidFill>
            </a:endParaRPr>
          </a:p>
        </p:txBody>
      </p:sp>
    </p:spTree>
    <p:extLst>
      <p:ext uri="{BB962C8B-B14F-4D97-AF65-F5344CB8AC3E}">
        <p14:creationId xmlns:p14="http://schemas.microsoft.com/office/powerpoint/2010/main" val="286164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771" t="-303" r="-2935" b="39209"/>
          <a:stretch/>
        </p:blipFill>
        <p:spPr>
          <a:xfrm>
            <a:off x="1714523" y="1385047"/>
            <a:ext cx="4881282" cy="4672082"/>
          </a:xfrm>
          <a:prstGeom prst="ellipse">
            <a:avLst/>
          </a:prstGeom>
        </p:spPr>
      </p:pic>
      <p:sp>
        <p:nvSpPr>
          <p:cNvPr id="5" name="TextBox 4"/>
          <p:cNvSpPr txBox="1"/>
          <p:nvPr/>
        </p:nvSpPr>
        <p:spPr>
          <a:xfrm>
            <a:off x="5405718" y="4114799"/>
            <a:ext cx="490840" cy="369332"/>
          </a:xfrm>
          <a:prstGeom prst="rect">
            <a:avLst/>
          </a:prstGeom>
          <a:noFill/>
        </p:spPr>
        <p:txBody>
          <a:bodyPr wrap="none" rtlCol="0">
            <a:spAutoFit/>
          </a:bodyPr>
          <a:lstStyle/>
          <a:p>
            <a:r>
              <a:rPr lang="en-GB" dirty="0">
                <a:latin typeface="Calibri" panose="020F0502020204030204" pitchFamily="34" charset="0"/>
              </a:rPr>
              <a:t>❸</a:t>
            </a:r>
            <a:endParaRPr lang="en-GB" dirty="0"/>
          </a:p>
        </p:txBody>
      </p:sp>
      <p:sp>
        <p:nvSpPr>
          <p:cNvPr id="6" name="Line Callout 2 (No Border) 5"/>
          <p:cNvSpPr/>
          <p:nvPr/>
        </p:nvSpPr>
        <p:spPr>
          <a:xfrm>
            <a:off x="6138605" y="1613647"/>
            <a:ext cx="914400" cy="612648"/>
          </a:xfrm>
          <a:prstGeom prst="callout2">
            <a:avLst>
              <a:gd name="adj1" fmla="val 18750"/>
              <a:gd name="adj2" fmla="val -8333"/>
              <a:gd name="adj3" fmla="val 18750"/>
              <a:gd name="adj4" fmla="val -16667"/>
              <a:gd name="adj5" fmla="val 417592"/>
              <a:gd name="adj6" fmla="val -5255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6"/>
          <p:cNvSpPr>
            <a:spLocks noGrp="1"/>
          </p:cNvSpPr>
          <p:nvPr>
            <p:ph type="title"/>
          </p:nvPr>
        </p:nvSpPr>
        <p:spPr/>
        <p:txBody>
          <a:bodyPr/>
          <a:lstStyle/>
          <a:p>
            <a:r>
              <a:rPr lang="en-US" dirty="0" smtClean="0"/>
              <a:t>Implementation</a:t>
            </a:r>
            <a:endParaRPr lang="en-GB" dirty="0"/>
          </a:p>
        </p:txBody>
      </p:sp>
      <p:sp>
        <p:nvSpPr>
          <p:cNvPr id="8" name="TextBox 7"/>
          <p:cNvSpPr txBox="1"/>
          <p:nvPr/>
        </p:nvSpPr>
        <p:spPr>
          <a:xfrm>
            <a:off x="6441141" y="1690688"/>
            <a:ext cx="5154706" cy="3970318"/>
          </a:xfrm>
          <a:prstGeom prst="rect">
            <a:avLst/>
          </a:prstGeom>
          <a:solidFill>
            <a:srgbClr val="99EA08"/>
          </a:solidFill>
        </p:spPr>
        <p:txBody>
          <a:bodyPr wrap="square" rtlCol="0">
            <a:spAutoFit/>
          </a:bodyPr>
          <a:lstStyle/>
          <a:p>
            <a:pPr marL="285750" lvl="0" indent="-285750">
              <a:buFontTx/>
              <a:buChar char="-"/>
            </a:pPr>
            <a:r>
              <a:rPr lang="en-US" dirty="0" smtClean="0">
                <a:solidFill>
                  <a:prstClr val="black">
                    <a:alpha val="58000"/>
                  </a:prstClr>
                </a:solidFill>
                <a:latin typeface="Comic Sans MS" panose="030F0702030302020204" pitchFamily="66" charset="0"/>
              </a:rPr>
              <a:t>Summary Tweets sentiment statistics</a:t>
            </a:r>
            <a:endParaRPr lang="en-US" dirty="0">
              <a:solidFill>
                <a:prstClr val="black">
                  <a:alpha val="58000"/>
                </a:prstClr>
              </a:solidFill>
              <a:latin typeface="Comic Sans MS" panose="030F0702030302020204" pitchFamily="66" charset="0"/>
            </a:endParaRPr>
          </a:p>
          <a:p>
            <a:pPr lvl="0" algn="just"/>
            <a:r>
              <a:rPr lang="en-US" dirty="0" smtClean="0">
                <a:solidFill>
                  <a:prstClr val="black">
                    <a:alpha val="58000"/>
                  </a:prstClr>
                </a:solidFill>
                <a:latin typeface="Comic Sans MS" panose="030F0702030302020204" pitchFamily="66" charset="0"/>
              </a:rPr>
              <a:t>-</a:t>
            </a:r>
            <a:r>
              <a:rPr lang="en-US" sz="1200" dirty="0" smtClean="0">
                <a:solidFill>
                  <a:prstClr val="black">
                    <a:alpha val="58000"/>
                  </a:prstClr>
                </a:solidFill>
                <a:latin typeface="Comic Sans MS" panose="030F0702030302020204" pitchFamily="66" charset="0"/>
              </a:rPr>
              <a:t>When working on the code with 2,557 single labelled examples, we encountered emotion tagged tweets contained within both TXT and CSV files.</a:t>
            </a:r>
          </a:p>
          <a:p>
            <a:pPr lvl="0" algn="just"/>
            <a:r>
              <a:rPr lang="en-US" dirty="0" smtClean="0">
                <a:solidFill>
                  <a:prstClr val="black">
                    <a:alpha val="58000"/>
                  </a:prstClr>
                </a:solidFill>
                <a:latin typeface="Comic Sans MS" panose="030F0702030302020204" pitchFamily="66" charset="0"/>
              </a:rPr>
              <a:t>-</a:t>
            </a:r>
            <a:r>
              <a:rPr lang="en-US" sz="1200" dirty="0" smtClean="0">
                <a:solidFill>
                  <a:prstClr val="black">
                    <a:alpha val="58000"/>
                  </a:prstClr>
                </a:solidFill>
                <a:latin typeface="Comic Sans MS" panose="030F0702030302020204" pitchFamily="66" charset="0"/>
              </a:rPr>
              <a:t>We started with a final set of about 726 happy tweets and about 267 sad tweets had mentions and URLs. After all the mentions, URLs with punctuations have been removed, we were left with about 22,000 labeled instances. Lastly, we generated a total of about 8,000 emotion-related hashtags. For hashtags, the first problem that we had to solve was how to extract all the character cases ‘#’ from a collection of tweets.</a:t>
            </a:r>
          </a:p>
          <a:p>
            <a:pPr lvl="0" algn="just"/>
            <a:r>
              <a:rPr lang="en-US" dirty="0" smtClean="0">
                <a:solidFill>
                  <a:prstClr val="black">
                    <a:alpha val="58000"/>
                  </a:prstClr>
                </a:solidFill>
                <a:latin typeface="Comic Sans MS" panose="030F0702030302020204" pitchFamily="66" charset="0"/>
              </a:rPr>
              <a:t>-</a:t>
            </a:r>
            <a:r>
              <a:rPr lang="en-US" sz="1200" dirty="0" smtClean="0">
                <a:solidFill>
                  <a:prstClr val="black">
                    <a:alpha val="58000"/>
                  </a:prstClr>
                </a:solidFill>
                <a:latin typeface="Comic Sans MS" panose="030F0702030302020204" pitchFamily="66" charset="0"/>
              </a:rPr>
              <a:t>Therefore, we manually assigned sentiment ordering. For example, while negative was ‘1’, neutral was ‘2’ and positive was ‘3’. We also manually assigned status (emotional status) ordering. For example, while negative was ‘sad’, neutral was ‘unknown’ and positive was ‘happy’. For tweet sentiment analysis, we shall evaluate precision, recall, F measure and accuracy. We had to generate results later for two polarities: positive and negative and then they would yield a result of neutral.</a:t>
            </a:r>
            <a:endParaRPr lang="en-GB" dirty="0">
              <a:solidFill>
                <a:prstClr val="black">
                  <a:alpha val="58000"/>
                </a:prstClr>
              </a:solidFill>
            </a:endParaRPr>
          </a:p>
        </p:txBody>
      </p:sp>
    </p:spTree>
    <p:extLst>
      <p:ext uri="{BB962C8B-B14F-4D97-AF65-F5344CB8AC3E}">
        <p14:creationId xmlns:p14="http://schemas.microsoft.com/office/powerpoint/2010/main" val="265441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771" t="-303" r="-2935" b="39209"/>
          <a:stretch/>
        </p:blipFill>
        <p:spPr>
          <a:xfrm>
            <a:off x="1714523" y="1385047"/>
            <a:ext cx="4881282" cy="4672082"/>
          </a:xfrm>
          <a:prstGeom prst="ellipse">
            <a:avLst/>
          </a:prstGeom>
        </p:spPr>
      </p:pic>
      <p:sp>
        <p:nvSpPr>
          <p:cNvPr id="5" name="TextBox 4"/>
          <p:cNvSpPr txBox="1"/>
          <p:nvPr/>
        </p:nvSpPr>
        <p:spPr>
          <a:xfrm>
            <a:off x="5405718" y="4114799"/>
            <a:ext cx="490840" cy="369332"/>
          </a:xfrm>
          <a:prstGeom prst="rect">
            <a:avLst/>
          </a:prstGeom>
          <a:noFill/>
        </p:spPr>
        <p:txBody>
          <a:bodyPr wrap="none" rtlCol="0">
            <a:spAutoFit/>
          </a:bodyPr>
          <a:lstStyle/>
          <a:p>
            <a:r>
              <a:rPr lang="en-GB" dirty="0">
                <a:latin typeface="Calibri" panose="020F0502020204030204" pitchFamily="34" charset="0"/>
              </a:rPr>
              <a:t>❸</a:t>
            </a:r>
            <a:endParaRPr lang="en-GB" dirty="0"/>
          </a:p>
        </p:txBody>
      </p:sp>
      <p:sp>
        <p:nvSpPr>
          <p:cNvPr id="6" name="Line Callout 2 (No Border) 5"/>
          <p:cNvSpPr/>
          <p:nvPr/>
        </p:nvSpPr>
        <p:spPr>
          <a:xfrm>
            <a:off x="6138605" y="1613647"/>
            <a:ext cx="914400" cy="612648"/>
          </a:xfrm>
          <a:prstGeom prst="callout2">
            <a:avLst>
              <a:gd name="adj1" fmla="val 18750"/>
              <a:gd name="adj2" fmla="val -8333"/>
              <a:gd name="adj3" fmla="val 18750"/>
              <a:gd name="adj4" fmla="val -16667"/>
              <a:gd name="adj5" fmla="val 417592"/>
              <a:gd name="adj6" fmla="val -5255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6"/>
          <p:cNvSpPr>
            <a:spLocks noGrp="1"/>
          </p:cNvSpPr>
          <p:nvPr>
            <p:ph type="title"/>
          </p:nvPr>
        </p:nvSpPr>
        <p:spPr/>
        <p:txBody>
          <a:bodyPr/>
          <a:lstStyle/>
          <a:p>
            <a:r>
              <a:rPr lang="en-US" dirty="0" smtClean="0"/>
              <a:t>Implementation</a:t>
            </a:r>
            <a:endParaRPr lang="en-GB" dirty="0"/>
          </a:p>
        </p:txBody>
      </p:sp>
      <p:sp>
        <p:nvSpPr>
          <p:cNvPr id="8" name="TextBox 7"/>
          <p:cNvSpPr txBox="1"/>
          <p:nvPr/>
        </p:nvSpPr>
        <p:spPr>
          <a:xfrm>
            <a:off x="6441141" y="1690688"/>
            <a:ext cx="5154706" cy="3231654"/>
          </a:xfrm>
          <a:prstGeom prst="rect">
            <a:avLst/>
          </a:prstGeom>
          <a:solidFill>
            <a:srgbClr val="99EA08"/>
          </a:solidFill>
        </p:spPr>
        <p:txBody>
          <a:bodyPr wrap="square" rtlCol="0">
            <a:spAutoFit/>
          </a:bodyPr>
          <a:lstStyle/>
          <a:p>
            <a:pPr marL="285750" indent="-285750">
              <a:buFontTx/>
              <a:buChar char="-"/>
            </a:pPr>
            <a:r>
              <a:rPr lang="en-US" dirty="0" smtClean="0">
                <a:solidFill>
                  <a:prstClr val="black">
                    <a:alpha val="58000"/>
                  </a:prstClr>
                </a:solidFill>
                <a:latin typeface="Comic Sans MS" panose="030F0702030302020204" pitchFamily="66" charset="0"/>
              </a:rPr>
              <a:t>Summary one-hot/ </a:t>
            </a:r>
            <a:r>
              <a:rPr lang="en-US" dirty="0" smtClean="0">
                <a:solidFill>
                  <a:prstClr val="black">
                    <a:alpha val="58000"/>
                  </a:prstClr>
                </a:solidFill>
                <a:latin typeface="Comic Sans MS" panose="030F0702030302020204" pitchFamily="66" charset="0"/>
              </a:rPr>
              <a:t>Glove </a:t>
            </a:r>
            <a:r>
              <a:rPr lang="en-US" dirty="0" err="1" smtClean="0">
                <a:solidFill>
                  <a:prstClr val="black">
                    <a:alpha val="58000"/>
                  </a:prstClr>
                </a:solidFill>
                <a:latin typeface="Comic Sans MS" panose="030F0702030302020204" pitchFamily="66" charset="0"/>
              </a:rPr>
              <a:t>W.Embed</a:t>
            </a:r>
            <a:r>
              <a:rPr lang="en-US" dirty="0" smtClean="0">
                <a:solidFill>
                  <a:prstClr val="black">
                    <a:alpha val="58000"/>
                  </a:prstClr>
                </a:solidFill>
                <a:latin typeface="Comic Sans MS" panose="030F0702030302020204" pitchFamily="66" charset="0"/>
              </a:rPr>
              <a:t> /</a:t>
            </a:r>
          </a:p>
          <a:p>
            <a:pPr lvl="0"/>
            <a:r>
              <a:rPr lang="en-US" dirty="0" err="1" smtClean="0">
                <a:solidFill>
                  <a:prstClr val="black">
                    <a:alpha val="58000"/>
                  </a:prstClr>
                </a:solidFill>
                <a:latin typeface="Comic Sans MS" panose="030F0702030302020204" pitchFamily="66" charset="0"/>
              </a:rPr>
              <a:t>backpropagation</a:t>
            </a:r>
            <a:r>
              <a:rPr lang="en-US" dirty="0" smtClean="0">
                <a:solidFill>
                  <a:prstClr val="black">
                    <a:alpha val="58000"/>
                  </a:prstClr>
                </a:solidFill>
                <a:latin typeface="Comic Sans MS" panose="030F0702030302020204" pitchFamily="66" charset="0"/>
              </a:rPr>
              <a:t> </a:t>
            </a:r>
          </a:p>
          <a:p>
            <a:pPr marL="285750" lvl="0" indent="-285750">
              <a:buFontTx/>
              <a:buChar char="-"/>
            </a:pPr>
            <a:endParaRPr lang="en-US" dirty="0">
              <a:solidFill>
                <a:prstClr val="black">
                  <a:alpha val="58000"/>
                </a:prstClr>
              </a:solidFill>
              <a:latin typeface="Comic Sans MS" panose="030F0702030302020204" pitchFamily="66" charset="0"/>
            </a:endParaRPr>
          </a:p>
          <a:p>
            <a:pPr lvl="0"/>
            <a:r>
              <a:rPr lang="en-US" dirty="0" smtClean="0">
                <a:solidFill>
                  <a:prstClr val="black">
                    <a:alpha val="58000"/>
                  </a:prstClr>
                </a:solidFill>
                <a:latin typeface="Comic Sans MS" panose="030F0702030302020204" pitchFamily="66" charset="0"/>
              </a:rPr>
              <a:t>-</a:t>
            </a:r>
            <a:r>
              <a:rPr lang="en-US" sz="1200" dirty="0" smtClean="0">
                <a:solidFill>
                  <a:prstClr val="black">
                    <a:alpha val="58000"/>
                  </a:prstClr>
                </a:solidFill>
                <a:latin typeface="Comic Sans MS" panose="030F0702030302020204" pitchFamily="66" charset="0"/>
              </a:rPr>
              <a:t>This one hot representation can take each row is one-hot vector. Once we have the index of the most likely emoji output, we can feed all the data into the word embedding model.</a:t>
            </a:r>
          </a:p>
          <a:p>
            <a:pPr lvl="0"/>
            <a:endParaRPr lang="en-US" sz="1200" dirty="0" smtClean="0">
              <a:solidFill>
                <a:prstClr val="black">
                  <a:alpha val="58000"/>
                </a:prstClr>
              </a:solidFill>
              <a:latin typeface="Comic Sans MS" panose="030F0702030302020204" pitchFamily="66" charset="0"/>
            </a:endParaRPr>
          </a:p>
          <a:p>
            <a:pPr lvl="0" algn="just"/>
            <a:r>
              <a:rPr lang="en-US" dirty="0" smtClean="0">
                <a:solidFill>
                  <a:prstClr val="black">
                    <a:alpha val="58000"/>
                  </a:prstClr>
                </a:solidFill>
                <a:latin typeface="Comic Sans MS" panose="030F0702030302020204" pitchFamily="66" charset="0"/>
              </a:rPr>
              <a:t>-</a:t>
            </a:r>
            <a:r>
              <a:rPr lang="en-US" sz="1200" dirty="0" smtClean="0">
                <a:solidFill>
                  <a:prstClr val="black">
                    <a:alpha val="58000"/>
                  </a:prstClr>
                </a:solidFill>
                <a:latin typeface="Comic Sans MS" panose="030F0702030302020204" pitchFamily="66" charset="0"/>
              </a:rPr>
              <a:t>We had to convert every sentence to lower-case, then split the sentence into a list of words. Once we have each word in the sentence, this </a:t>
            </a:r>
            <a:r>
              <a:rPr lang="en-US" sz="1200" dirty="0" err="1" smtClean="0">
                <a:solidFill>
                  <a:prstClr val="black">
                    <a:alpha val="58000"/>
                  </a:prstClr>
                </a:solidFill>
                <a:latin typeface="Comic Sans MS" panose="030F0702030302020204" pitchFamily="66" charset="0"/>
              </a:rPr>
              <a:t>GloVe</a:t>
            </a:r>
            <a:r>
              <a:rPr lang="en-US" sz="1200" dirty="0" smtClean="0">
                <a:solidFill>
                  <a:prstClr val="black">
                    <a:alpha val="58000"/>
                  </a:prstClr>
                </a:solidFill>
                <a:latin typeface="Comic Sans MS" panose="030F0702030302020204" pitchFamily="66" charset="0"/>
              </a:rPr>
              <a:t> representation can average all these values.</a:t>
            </a:r>
          </a:p>
          <a:p>
            <a:pPr lvl="0" algn="just"/>
            <a:endParaRPr lang="en-US" sz="1200" dirty="0" smtClean="0">
              <a:solidFill>
                <a:prstClr val="black">
                  <a:alpha val="58000"/>
                </a:prstClr>
              </a:solidFill>
              <a:latin typeface="Comic Sans MS" panose="030F0702030302020204" pitchFamily="66" charset="0"/>
            </a:endParaRPr>
          </a:p>
          <a:p>
            <a:pPr lvl="0" algn="just"/>
            <a:r>
              <a:rPr lang="en-US" dirty="0" smtClean="0">
                <a:solidFill>
                  <a:prstClr val="black">
                    <a:alpha val="58000"/>
                  </a:prstClr>
                </a:solidFill>
                <a:latin typeface="Comic Sans MS" panose="030F0702030302020204" pitchFamily="66" charset="0"/>
              </a:rPr>
              <a:t>-</a:t>
            </a:r>
            <a:r>
              <a:rPr lang="en-US" sz="1200" dirty="0" smtClean="0">
                <a:solidFill>
                  <a:prstClr val="black">
                    <a:alpha val="58000"/>
                  </a:prstClr>
                </a:solidFill>
                <a:latin typeface="Comic Sans MS" panose="030F0702030302020204" pitchFamily="66" charset="0"/>
              </a:rPr>
              <a:t>we had to pass the average through forward propagation, compute the cost, and then </a:t>
            </a:r>
            <a:r>
              <a:rPr lang="en-US" sz="1200" dirty="0" err="1" smtClean="0">
                <a:solidFill>
                  <a:prstClr val="black">
                    <a:alpha val="58000"/>
                  </a:prstClr>
                </a:solidFill>
                <a:latin typeface="Comic Sans MS" panose="030F0702030302020204" pitchFamily="66" charset="0"/>
              </a:rPr>
              <a:t>backpropagate</a:t>
            </a:r>
            <a:r>
              <a:rPr lang="en-US" sz="1200" dirty="0" smtClean="0">
                <a:solidFill>
                  <a:prstClr val="black">
                    <a:alpha val="58000"/>
                  </a:prstClr>
                </a:solidFill>
                <a:latin typeface="Comic Sans MS" panose="030F0702030302020204" pitchFamily="66" charset="0"/>
              </a:rPr>
              <a:t> to update the </a:t>
            </a:r>
            <a:r>
              <a:rPr lang="en-US" sz="1200" dirty="0" err="1" smtClean="0">
                <a:solidFill>
                  <a:prstClr val="black">
                    <a:alpha val="58000"/>
                  </a:prstClr>
                </a:solidFill>
                <a:latin typeface="Comic Sans MS" panose="030F0702030302020204" pitchFamily="66" charset="0"/>
              </a:rPr>
              <a:t>softmax's</a:t>
            </a:r>
            <a:r>
              <a:rPr lang="en-US" sz="1200" dirty="0" smtClean="0">
                <a:solidFill>
                  <a:prstClr val="black">
                    <a:alpha val="58000"/>
                  </a:prstClr>
                </a:solidFill>
                <a:latin typeface="Comic Sans MS" panose="030F0702030302020204" pitchFamily="66" charset="0"/>
              </a:rPr>
              <a:t> parameters.</a:t>
            </a:r>
            <a:endParaRPr lang="en-GB" dirty="0">
              <a:solidFill>
                <a:prstClr val="black">
                  <a:alpha val="58000"/>
                </a:prstClr>
              </a:solidFill>
            </a:endParaRPr>
          </a:p>
        </p:txBody>
      </p:sp>
    </p:spTree>
    <p:extLst>
      <p:ext uri="{BB962C8B-B14F-4D97-AF65-F5344CB8AC3E}">
        <p14:creationId xmlns:p14="http://schemas.microsoft.com/office/powerpoint/2010/main" val="186486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771" t="-303" r="-2935" b="39209"/>
          <a:stretch/>
        </p:blipFill>
        <p:spPr>
          <a:xfrm>
            <a:off x="1714523" y="1385047"/>
            <a:ext cx="4881282" cy="4672082"/>
          </a:xfrm>
          <a:prstGeom prst="ellipse">
            <a:avLst/>
          </a:prstGeom>
        </p:spPr>
      </p:pic>
      <p:sp>
        <p:nvSpPr>
          <p:cNvPr id="5" name="TextBox 4"/>
          <p:cNvSpPr txBox="1"/>
          <p:nvPr/>
        </p:nvSpPr>
        <p:spPr>
          <a:xfrm>
            <a:off x="5378824" y="5082988"/>
            <a:ext cx="490840" cy="369332"/>
          </a:xfrm>
          <a:prstGeom prst="rect">
            <a:avLst/>
          </a:prstGeom>
          <a:noFill/>
        </p:spPr>
        <p:txBody>
          <a:bodyPr wrap="none" rtlCol="0">
            <a:spAutoFit/>
          </a:bodyPr>
          <a:lstStyle/>
          <a:p>
            <a:r>
              <a:rPr lang="en-GB" dirty="0" smtClean="0">
                <a:latin typeface="Calibri" panose="020F0502020204030204" pitchFamily="34" charset="0"/>
              </a:rPr>
              <a:t>❹</a:t>
            </a:r>
            <a:endParaRPr lang="en-GB" dirty="0"/>
          </a:p>
        </p:txBody>
      </p:sp>
      <p:sp>
        <p:nvSpPr>
          <p:cNvPr id="6" name="Line Callout 2 (No Border) 5"/>
          <p:cNvSpPr/>
          <p:nvPr/>
        </p:nvSpPr>
        <p:spPr>
          <a:xfrm>
            <a:off x="6138605" y="2568386"/>
            <a:ext cx="914400" cy="612648"/>
          </a:xfrm>
          <a:prstGeom prst="callout2">
            <a:avLst>
              <a:gd name="adj1" fmla="val 18750"/>
              <a:gd name="adj2" fmla="val -8333"/>
              <a:gd name="adj3" fmla="val 18750"/>
              <a:gd name="adj4" fmla="val -16667"/>
              <a:gd name="adj5" fmla="val 417592"/>
              <a:gd name="adj6" fmla="val -5255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6"/>
          <p:cNvSpPr>
            <a:spLocks noGrp="1"/>
          </p:cNvSpPr>
          <p:nvPr>
            <p:ph type="title"/>
          </p:nvPr>
        </p:nvSpPr>
        <p:spPr/>
        <p:txBody>
          <a:bodyPr/>
          <a:lstStyle/>
          <a:p>
            <a:r>
              <a:rPr lang="en-US" dirty="0" smtClean="0"/>
              <a:t>Results</a:t>
            </a:r>
            <a:endParaRPr lang="en-GB" dirty="0"/>
          </a:p>
        </p:txBody>
      </p:sp>
      <p:sp>
        <p:nvSpPr>
          <p:cNvPr id="8" name="TextBox 7"/>
          <p:cNvSpPr txBox="1"/>
          <p:nvPr/>
        </p:nvSpPr>
        <p:spPr>
          <a:xfrm>
            <a:off x="6441141" y="1690688"/>
            <a:ext cx="5154706" cy="3785652"/>
          </a:xfrm>
          <a:prstGeom prst="rect">
            <a:avLst/>
          </a:prstGeom>
          <a:solidFill>
            <a:srgbClr val="99EA08"/>
          </a:solidFill>
        </p:spPr>
        <p:txBody>
          <a:bodyPr wrap="square" rtlCol="0">
            <a:spAutoFit/>
          </a:bodyPr>
          <a:lstStyle/>
          <a:p>
            <a:pPr marL="285750" lvl="0" indent="-285750">
              <a:buFontTx/>
              <a:buChar char="-"/>
            </a:pPr>
            <a:r>
              <a:rPr lang="en-US" dirty="0">
                <a:solidFill>
                  <a:prstClr val="black">
                    <a:alpha val="58000"/>
                  </a:prstClr>
                </a:solidFill>
                <a:latin typeface="Comic Sans MS" panose="030F0702030302020204" pitchFamily="66" charset="0"/>
              </a:rPr>
              <a:t>Proposed sentiment/ </a:t>
            </a:r>
            <a:r>
              <a:rPr lang="en-US" dirty="0" err="1">
                <a:solidFill>
                  <a:prstClr val="black">
                    <a:alpha val="58000"/>
                  </a:prstClr>
                </a:solidFill>
                <a:latin typeface="Comic Sans MS" panose="030F0702030302020204" pitchFamily="66" charset="0"/>
              </a:rPr>
              <a:t>W.Embed</a:t>
            </a:r>
            <a:r>
              <a:rPr lang="en-US" dirty="0">
                <a:solidFill>
                  <a:prstClr val="black">
                    <a:alpha val="58000"/>
                  </a:prstClr>
                </a:solidFill>
                <a:latin typeface="Comic Sans MS" panose="030F0702030302020204" pitchFamily="66" charset="0"/>
              </a:rPr>
              <a:t> framework</a:t>
            </a:r>
          </a:p>
          <a:p>
            <a:pPr lvl="0" algn="just"/>
            <a:r>
              <a:rPr lang="en-US" dirty="0" smtClean="0">
                <a:solidFill>
                  <a:prstClr val="black">
                    <a:alpha val="58000"/>
                  </a:prstClr>
                </a:solidFill>
                <a:latin typeface="Comic Sans MS" panose="030F0702030302020204" pitchFamily="66" charset="0"/>
              </a:rPr>
              <a:t>-</a:t>
            </a:r>
            <a:r>
              <a:rPr lang="en-US" sz="1200" dirty="0" smtClean="0">
                <a:solidFill>
                  <a:prstClr val="black">
                    <a:alpha val="58000"/>
                  </a:prstClr>
                </a:solidFill>
                <a:latin typeface="Comic Sans MS" panose="030F0702030302020204" pitchFamily="66" charset="0"/>
              </a:rPr>
              <a:t>For our testing purposes, from our 8,306 labelled sentiments, about 5,814 scores were used for training and 2,492 scores were used for testing.</a:t>
            </a:r>
          </a:p>
          <a:p>
            <a:pPr lvl="0" algn="just"/>
            <a:r>
              <a:rPr lang="en-US" dirty="0" smtClean="0">
                <a:solidFill>
                  <a:prstClr val="black">
                    <a:alpha val="58000"/>
                  </a:prstClr>
                </a:solidFill>
                <a:latin typeface="Comic Sans MS" panose="030F0702030302020204" pitchFamily="66" charset="0"/>
              </a:rPr>
              <a:t>-</a:t>
            </a:r>
            <a:r>
              <a:rPr lang="en-US" sz="1200" dirty="0" smtClean="0">
                <a:solidFill>
                  <a:prstClr val="black">
                    <a:alpha val="58000"/>
                  </a:prstClr>
                </a:solidFill>
                <a:latin typeface="Comic Sans MS" panose="030F0702030302020204" pitchFamily="66" charset="0"/>
              </a:rPr>
              <a:t>we was able to achieve all negative predictions to be sad and all positive predictions to be happy. Since neutral score in a given emotion class, we tested macro average </a:t>
            </a:r>
            <a:r>
              <a:rPr lang="en-US" sz="1200" dirty="0" err="1" smtClean="0">
                <a:solidFill>
                  <a:prstClr val="black">
                    <a:alpha val="58000"/>
                  </a:prstClr>
                </a:solidFill>
                <a:latin typeface="Comic Sans MS" panose="030F0702030302020204" pitchFamily="66" charset="0"/>
              </a:rPr>
              <a:t>Fmeasure</a:t>
            </a:r>
            <a:r>
              <a:rPr lang="en-US" sz="1200" dirty="0">
                <a:solidFill>
                  <a:prstClr val="black">
                    <a:alpha val="58000"/>
                  </a:prstClr>
                </a:solidFill>
                <a:latin typeface="Comic Sans MS" panose="030F0702030302020204" pitchFamily="66" charset="0"/>
              </a:rPr>
              <a:t> </a:t>
            </a:r>
            <a:r>
              <a:rPr lang="en-US" sz="1200" dirty="0" smtClean="0">
                <a:solidFill>
                  <a:prstClr val="black">
                    <a:alpha val="58000"/>
                  </a:prstClr>
                </a:solidFill>
                <a:latin typeface="Comic Sans MS" panose="030F0702030302020204" pitchFamily="66" charset="0"/>
              </a:rPr>
              <a:t>of 56% and an overall accuracy of 97.0%, was among the lowest on this dataset. While the sentiment classifier was better tuned, the emotion of a tweet can be predicted with a 100.0% accuracy from overall accuracy.</a:t>
            </a:r>
          </a:p>
          <a:p>
            <a:pPr lvl="0" algn="just"/>
            <a:r>
              <a:rPr lang="en-US" dirty="0" smtClean="0">
                <a:solidFill>
                  <a:prstClr val="black">
                    <a:alpha val="58000"/>
                  </a:prstClr>
                </a:solidFill>
                <a:latin typeface="Comic Sans MS" panose="030F0702030302020204" pitchFamily="66" charset="0"/>
              </a:rPr>
              <a:t>-</a:t>
            </a:r>
            <a:r>
              <a:rPr lang="en-US" sz="1200" dirty="0" smtClean="0">
                <a:solidFill>
                  <a:prstClr val="black">
                    <a:alpha val="58000"/>
                  </a:prstClr>
                </a:solidFill>
                <a:latin typeface="Comic Sans MS" panose="030F0702030302020204" pitchFamily="66" charset="0"/>
              </a:rPr>
              <a:t>In our analysis for emoji prediction, we explored classification problem when there were total of single labelled instances with 127 examples for word vector representations. We chose the algorithm with poorly on sentences such as "This movie is not good and not feeling happy“ because it did not understand combinations of words. As such, we obtained averages all the words' embedding vectors together, without paying attention to the ordering of words.</a:t>
            </a:r>
          </a:p>
        </p:txBody>
      </p:sp>
    </p:spTree>
    <p:extLst>
      <p:ext uri="{BB962C8B-B14F-4D97-AF65-F5344CB8AC3E}">
        <p14:creationId xmlns:p14="http://schemas.microsoft.com/office/powerpoint/2010/main" val="241833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860</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Comic Sans MS</vt:lpstr>
      <vt:lpstr>Verdana</vt:lpstr>
      <vt:lpstr>Office Theme</vt:lpstr>
      <vt:lpstr>Introduction</vt:lpstr>
      <vt:lpstr>Proposed Solution</vt:lpstr>
      <vt:lpstr>Implementation</vt:lpstr>
      <vt:lpstr>Implementation</vt:lpstr>
      <vt:lpstr>Results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Infogram Transcripts</dc:title>
  <dc:creator>P-COM0145/19</dc:creator>
  <cp:lastModifiedBy>P-COM0145/19</cp:lastModifiedBy>
  <cp:revision>6</cp:revision>
  <dcterms:created xsi:type="dcterms:W3CDTF">2021-01-07T02:58:47Z</dcterms:created>
  <dcterms:modified xsi:type="dcterms:W3CDTF">2021-01-07T03:42:18Z</dcterms:modified>
</cp:coreProperties>
</file>