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7" r:id="rId3"/>
    <p:sldId id="259" r:id="rId4"/>
    <p:sldId id="261" r:id="rId5"/>
    <p:sldId id="260" r:id="rId6"/>
    <p:sldId id="264" r:id="rId7"/>
    <p:sldId id="273" r:id="rId8"/>
    <p:sldId id="262" r:id="rId9"/>
    <p:sldId id="263" r:id="rId10"/>
    <p:sldId id="265" r:id="rId11"/>
    <p:sldId id="266" r:id="rId12"/>
    <p:sldId id="267" r:id="rId13"/>
    <p:sldId id="268" r:id="rId14"/>
    <p:sldId id="269"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12" autoAdjust="0"/>
  </p:normalViewPr>
  <p:slideViewPr>
    <p:cSldViewPr snapToGrid="0">
      <p:cViewPr varScale="1">
        <p:scale>
          <a:sx n="75" d="100"/>
          <a:sy n="75" d="100"/>
        </p:scale>
        <p:origin x="902" y="48"/>
      </p:cViewPr>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62F69A6-0780-49EA-A6A8-3965C12489B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0269CC2-8DD6-4402-82F3-18F164A732FF}">
      <dgm:prSet custT="1"/>
      <dgm:spPr/>
      <dgm:t>
        <a:bodyPr/>
        <a:lstStyle/>
        <a:p>
          <a:pPr>
            <a:lnSpc>
              <a:spcPct val="100000"/>
            </a:lnSpc>
          </a:pPr>
          <a:r>
            <a:rPr lang="en-US" sz="2500" b="1">
              <a:solidFill>
                <a:schemeClr val="bg1"/>
              </a:solidFill>
            </a:rPr>
            <a:t>Ahmed Saleh</a:t>
          </a:r>
          <a:endParaRPr lang="en-US" sz="2500" b="1" dirty="0">
            <a:solidFill>
              <a:schemeClr val="bg1"/>
            </a:solidFill>
          </a:endParaRPr>
        </a:p>
      </dgm:t>
    </dgm:pt>
    <dgm:pt modelId="{4A8A3B18-A3DE-475C-8BF1-FB4B84DDA43B}" type="parTrans" cxnId="{813C1BD6-5A4A-43F4-8BF7-0645F72381AA}">
      <dgm:prSet/>
      <dgm:spPr/>
      <dgm:t>
        <a:bodyPr/>
        <a:lstStyle/>
        <a:p>
          <a:endParaRPr lang="en-US"/>
        </a:p>
      </dgm:t>
    </dgm:pt>
    <dgm:pt modelId="{2DAA2C1D-14F6-4BCA-B047-0B53ADD46F43}" type="sibTrans" cxnId="{813C1BD6-5A4A-43F4-8BF7-0645F72381AA}">
      <dgm:prSet/>
      <dgm:spPr/>
      <dgm:t>
        <a:bodyPr/>
        <a:lstStyle/>
        <a:p>
          <a:endParaRPr lang="en-US"/>
        </a:p>
      </dgm:t>
    </dgm:pt>
    <dgm:pt modelId="{419DF63C-9792-4EF5-9125-1EEF4D07C33F}">
      <dgm:prSet custT="1"/>
      <dgm:spPr/>
      <dgm:t>
        <a:bodyPr/>
        <a:lstStyle/>
        <a:p>
          <a:pPr>
            <a:lnSpc>
              <a:spcPct val="100000"/>
            </a:lnSpc>
          </a:pPr>
          <a:r>
            <a:rPr lang="en-US" sz="2500" b="1" dirty="0">
              <a:solidFill>
                <a:schemeClr val="bg1"/>
              </a:solidFill>
            </a:rPr>
            <a:t>Mohamed </a:t>
          </a:r>
          <a:r>
            <a:rPr lang="en-US" sz="2500" b="1" dirty="0" err="1">
              <a:solidFill>
                <a:schemeClr val="bg1"/>
              </a:solidFill>
            </a:rPr>
            <a:t>Swilam</a:t>
          </a:r>
          <a:endParaRPr lang="en-US" sz="2500" b="1" dirty="0">
            <a:solidFill>
              <a:schemeClr val="bg1"/>
            </a:solidFill>
          </a:endParaRPr>
        </a:p>
      </dgm:t>
    </dgm:pt>
    <dgm:pt modelId="{2B95E8EF-82FE-4F54-970D-D55C9AD8EC00}" type="parTrans" cxnId="{024B121E-3EE5-42C9-97D1-5E0D27C29DC3}">
      <dgm:prSet/>
      <dgm:spPr/>
      <dgm:t>
        <a:bodyPr/>
        <a:lstStyle/>
        <a:p>
          <a:endParaRPr lang="en-US"/>
        </a:p>
      </dgm:t>
    </dgm:pt>
    <dgm:pt modelId="{EA8773AB-BB82-4BF6-944E-80CD2086CE93}" type="sibTrans" cxnId="{024B121E-3EE5-42C9-97D1-5E0D27C29DC3}">
      <dgm:prSet/>
      <dgm:spPr/>
      <dgm:t>
        <a:bodyPr/>
        <a:lstStyle/>
        <a:p>
          <a:endParaRPr lang="en-US"/>
        </a:p>
      </dgm:t>
    </dgm:pt>
    <dgm:pt modelId="{1B1E513F-BEB7-483A-8F12-A8210AEF19E9}">
      <dgm:prSet custT="1"/>
      <dgm:spPr/>
      <dgm:t>
        <a:bodyPr/>
        <a:lstStyle/>
        <a:p>
          <a:pPr>
            <a:lnSpc>
              <a:spcPct val="100000"/>
            </a:lnSpc>
          </a:pPr>
          <a:r>
            <a:rPr lang="en-US" sz="2500" b="1" dirty="0">
              <a:solidFill>
                <a:schemeClr val="bg1"/>
              </a:solidFill>
            </a:rPr>
            <a:t>Mina Adly</a:t>
          </a:r>
        </a:p>
      </dgm:t>
    </dgm:pt>
    <dgm:pt modelId="{DB284026-3063-4705-B72C-ADE04469BE6D}" type="parTrans" cxnId="{9CD469EF-CF99-411A-B4B3-5B2C59AF684C}">
      <dgm:prSet/>
      <dgm:spPr/>
      <dgm:t>
        <a:bodyPr/>
        <a:lstStyle/>
        <a:p>
          <a:endParaRPr lang="en-US"/>
        </a:p>
      </dgm:t>
    </dgm:pt>
    <dgm:pt modelId="{D99C9B80-BA48-46B7-8B67-372E2AFD9E86}" type="sibTrans" cxnId="{9CD469EF-CF99-411A-B4B3-5B2C59AF684C}">
      <dgm:prSet/>
      <dgm:spPr/>
      <dgm:t>
        <a:bodyPr/>
        <a:lstStyle/>
        <a:p>
          <a:endParaRPr lang="en-US"/>
        </a:p>
      </dgm:t>
    </dgm:pt>
    <dgm:pt modelId="{F4A56385-3827-49D1-B533-953BA75136B7}">
      <dgm:prSet custT="1"/>
      <dgm:spPr/>
      <dgm:t>
        <a:bodyPr/>
        <a:lstStyle/>
        <a:p>
          <a:pPr>
            <a:lnSpc>
              <a:spcPct val="100000"/>
            </a:lnSpc>
          </a:pPr>
          <a:r>
            <a:rPr lang="en-US" sz="2500" b="1" dirty="0" err="1">
              <a:solidFill>
                <a:schemeClr val="bg1"/>
              </a:solidFill>
            </a:rPr>
            <a:t>Tarneem</a:t>
          </a:r>
          <a:r>
            <a:rPr lang="en-US" sz="2500" b="1" dirty="0">
              <a:solidFill>
                <a:schemeClr val="bg1"/>
              </a:solidFill>
            </a:rPr>
            <a:t> </a:t>
          </a:r>
          <a:r>
            <a:rPr lang="en-US" sz="2500" b="1" dirty="0" err="1">
              <a:solidFill>
                <a:schemeClr val="bg1"/>
              </a:solidFill>
            </a:rPr>
            <a:t>Saher</a:t>
          </a:r>
          <a:endParaRPr lang="en-US" sz="2500" b="1" dirty="0">
            <a:solidFill>
              <a:schemeClr val="bg1"/>
            </a:solidFill>
          </a:endParaRPr>
        </a:p>
      </dgm:t>
    </dgm:pt>
    <dgm:pt modelId="{5C6E35C5-B6D6-42D4-9FF2-63E3FEC1E45F}" type="parTrans" cxnId="{D572C096-14C8-487B-ABCD-6354192B80BA}">
      <dgm:prSet/>
      <dgm:spPr/>
      <dgm:t>
        <a:bodyPr/>
        <a:lstStyle/>
        <a:p>
          <a:endParaRPr lang="en-US"/>
        </a:p>
      </dgm:t>
    </dgm:pt>
    <dgm:pt modelId="{E866DA3A-B427-429E-A892-4812B432ED79}" type="sibTrans" cxnId="{D572C096-14C8-487B-ABCD-6354192B80BA}">
      <dgm:prSet/>
      <dgm:spPr/>
      <dgm:t>
        <a:bodyPr/>
        <a:lstStyle/>
        <a:p>
          <a:endParaRPr lang="en-US"/>
        </a:p>
      </dgm:t>
    </dgm:pt>
    <dgm:pt modelId="{05261D3E-3CC7-4C85-9E09-D67FC777908C}" type="pres">
      <dgm:prSet presAssocID="{162F69A6-0780-49EA-A6A8-3965C12489B2}" presName="root" presStyleCnt="0">
        <dgm:presLayoutVars>
          <dgm:dir/>
          <dgm:resizeHandles val="exact"/>
        </dgm:presLayoutVars>
      </dgm:prSet>
      <dgm:spPr/>
    </dgm:pt>
    <dgm:pt modelId="{390D1410-0CB7-44D5-903C-C35615DE86E1}" type="pres">
      <dgm:prSet presAssocID="{1B1E513F-BEB7-483A-8F12-A8210AEF19E9}" presName="compNode" presStyleCnt="0"/>
      <dgm:spPr/>
    </dgm:pt>
    <dgm:pt modelId="{C2FCE80A-DCA0-4D7F-8F72-19CB2337E588}" type="pres">
      <dgm:prSet presAssocID="{1B1E513F-BEB7-483A-8F12-A8210AEF19E9}" presName="bgRect" presStyleLbl="bgShp" presStyleIdx="0" presStyleCnt="4"/>
      <dgm: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1B0B9210-632F-4BB5-B140-1FA20D3CF123}" type="pres">
      <dgm:prSet presAssocID="{1B1E513F-BEB7-483A-8F12-A8210AEF19E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E9B85894-F3EF-4216-9DD4-962DCF409217}" type="pres">
      <dgm:prSet presAssocID="{1B1E513F-BEB7-483A-8F12-A8210AEF19E9}" presName="spaceRect" presStyleCnt="0"/>
      <dgm:spPr/>
    </dgm:pt>
    <dgm:pt modelId="{3CBA7321-E2AC-48FD-B351-CE3C9A4CE924}" type="pres">
      <dgm:prSet presAssocID="{1B1E513F-BEB7-483A-8F12-A8210AEF19E9}" presName="parTx" presStyleLbl="revTx" presStyleIdx="0" presStyleCnt="4">
        <dgm:presLayoutVars>
          <dgm:chMax val="0"/>
          <dgm:chPref val="0"/>
        </dgm:presLayoutVars>
      </dgm:prSet>
      <dgm:spPr/>
    </dgm:pt>
    <dgm:pt modelId="{5E25F319-BBA5-4820-B2FC-14F8D56BF078}" type="pres">
      <dgm:prSet presAssocID="{D99C9B80-BA48-46B7-8B67-372E2AFD9E86}" presName="sibTrans" presStyleCnt="0"/>
      <dgm:spPr/>
    </dgm:pt>
    <dgm:pt modelId="{25C6FE9B-AED9-47D9-807F-76A517615FC1}" type="pres">
      <dgm:prSet presAssocID="{30269CC2-8DD6-4402-82F3-18F164A732FF}" presName="compNode" presStyleCnt="0"/>
      <dgm:spPr/>
    </dgm:pt>
    <dgm:pt modelId="{99698387-9DF3-4127-A7DE-FCE3F05A3470}" type="pres">
      <dgm:prSet presAssocID="{30269CC2-8DD6-4402-82F3-18F164A732FF}" presName="bgRect" presStyleLbl="bgShp" presStyleIdx="1" presStyleCnt="4"/>
      <dgm:spPr>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dgm:spPr>
    </dgm:pt>
    <dgm:pt modelId="{B52E1101-E263-4511-8D8F-5A215C912C41}" type="pres">
      <dgm:prSet presAssocID="{30269CC2-8DD6-4402-82F3-18F164A732FF}" presName="iconRect" presStyleLbl="node1" presStyleIdx="1"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18EFBBAF-BD9F-4030-B8A4-57CCEB350921}" type="pres">
      <dgm:prSet presAssocID="{30269CC2-8DD6-4402-82F3-18F164A732FF}" presName="spaceRect" presStyleCnt="0"/>
      <dgm:spPr/>
    </dgm:pt>
    <dgm:pt modelId="{F113ED77-1650-49A8-987A-A13C2A50CEA5}" type="pres">
      <dgm:prSet presAssocID="{30269CC2-8DD6-4402-82F3-18F164A732FF}" presName="parTx" presStyleLbl="revTx" presStyleIdx="1" presStyleCnt="4">
        <dgm:presLayoutVars>
          <dgm:chMax val="0"/>
          <dgm:chPref val="0"/>
        </dgm:presLayoutVars>
      </dgm:prSet>
      <dgm:spPr/>
    </dgm:pt>
    <dgm:pt modelId="{084D1940-F8FF-48AA-A0CA-908C7645C951}" type="pres">
      <dgm:prSet presAssocID="{2DAA2C1D-14F6-4BCA-B047-0B53ADD46F43}" presName="sibTrans" presStyleCnt="0"/>
      <dgm:spPr/>
    </dgm:pt>
    <dgm:pt modelId="{B12160B6-4EC8-4B4D-A1B2-F7F5F2795F75}" type="pres">
      <dgm:prSet presAssocID="{419DF63C-9792-4EF5-9125-1EEF4D07C33F}" presName="compNode" presStyleCnt="0"/>
      <dgm:spPr/>
    </dgm:pt>
    <dgm:pt modelId="{DB8ABDAA-976A-4A84-A3C3-277080E19DCA}" type="pres">
      <dgm:prSet presAssocID="{419DF63C-9792-4EF5-9125-1EEF4D07C33F}" presName="bgRect" presStyleLbl="bgShp" presStyleIdx="2" presStyleCnt="4"/>
      <dgm: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D335376E-740A-4A47-BC5B-3381DE731CE0}" type="pres">
      <dgm:prSet presAssocID="{419DF63C-9792-4EF5-9125-1EEF4D07C33F}" presName="iconRect" presStyleLbl="node1"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BCDE90E0-E45B-4C79-BE60-A53702208276}" type="pres">
      <dgm:prSet presAssocID="{419DF63C-9792-4EF5-9125-1EEF4D07C33F}" presName="spaceRect" presStyleCnt="0"/>
      <dgm:spPr/>
    </dgm:pt>
    <dgm:pt modelId="{8409F791-340A-4625-9294-3E680D66DB63}" type="pres">
      <dgm:prSet presAssocID="{419DF63C-9792-4EF5-9125-1EEF4D07C33F}" presName="parTx" presStyleLbl="revTx" presStyleIdx="2" presStyleCnt="4">
        <dgm:presLayoutVars>
          <dgm:chMax val="0"/>
          <dgm:chPref val="0"/>
        </dgm:presLayoutVars>
      </dgm:prSet>
      <dgm:spPr/>
    </dgm:pt>
    <dgm:pt modelId="{D4892BA4-47FA-499C-84FA-3A971E9AFE41}" type="pres">
      <dgm:prSet presAssocID="{EA8773AB-BB82-4BF6-944E-80CD2086CE93}" presName="sibTrans" presStyleCnt="0"/>
      <dgm:spPr/>
    </dgm:pt>
    <dgm:pt modelId="{A9DA4473-F7AD-4D05-A89E-4317469C9CAC}" type="pres">
      <dgm:prSet presAssocID="{F4A56385-3827-49D1-B533-953BA75136B7}" presName="compNode" presStyleCnt="0"/>
      <dgm:spPr/>
    </dgm:pt>
    <dgm:pt modelId="{343A76ED-9DD6-4B0A-830E-16ED952B3D06}" type="pres">
      <dgm:prSet presAssocID="{F4A56385-3827-49D1-B533-953BA75136B7}" presName="bgRect" presStyleLbl="bgShp" presStyleIdx="3" presStyleCnt="4"/>
      <dgm: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C21BED67-1F13-4312-815B-B5C34DAA27F9}" type="pres">
      <dgm:prSet presAssocID="{F4A56385-3827-49D1-B533-953BA75136B7}" presName="iconRect" presStyleLbl="node1" presStyleIdx="3"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3000" b="-3000"/>
          </a:stretch>
        </a:blipFill>
        <a:ln>
          <a:noFill/>
        </a:ln>
      </dgm:spPr>
    </dgm:pt>
    <dgm:pt modelId="{8854FDB6-04FD-4DEB-9AB6-DDB7E532A353}" type="pres">
      <dgm:prSet presAssocID="{F4A56385-3827-49D1-B533-953BA75136B7}" presName="spaceRect" presStyleCnt="0"/>
      <dgm:spPr/>
    </dgm:pt>
    <dgm:pt modelId="{9260EF14-C09B-4543-88B7-7F45704CBA36}" type="pres">
      <dgm:prSet presAssocID="{F4A56385-3827-49D1-B533-953BA75136B7}" presName="parTx" presStyleLbl="revTx" presStyleIdx="3" presStyleCnt="4">
        <dgm:presLayoutVars>
          <dgm:chMax val="0"/>
          <dgm:chPref val="0"/>
        </dgm:presLayoutVars>
      </dgm:prSet>
      <dgm:spPr/>
    </dgm:pt>
  </dgm:ptLst>
  <dgm:cxnLst>
    <dgm:cxn modelId="{024B121E-3EE5-42C9-97D1-5E0D27C29DC3}" srcId="{162F69A6-0780-49EA-A6A8-3965C12489B2}" destId="{419DF63C-9792-4EF5-9125-1EEF4D07C33F}" srcOrd="2" destOrd="0" parTransId="{2B95E8EF-82FE-4F54-970D-D55C9AD8EC00}" sibTransId="{EA8773AB-BB82-4BF6-944E-80CD2086CE93}"/>
    <dgm:cxn modelId="{F5BDE866-2041-4758-8646-DDDEBE62E94F}" type="presOf" srcId="{1B1E513F-BEB7-483A-8F12-A8210AEF19E9}" destId="{3CBA7321-E2AC-48FD-B351-CE3C9A4CE924}" srcOrd="0" destOrd="0" presId="urn:microsoft.com/office/officeart/2018/2/layout/IconVerticalSolidList"/>
    <dgm:cxn modelId="{90B8D071-C312-44A1-9B11-B9E65CEDB36F}" type="presOf" srcId="{30269CC2-8DD6-4402-82F3-18F164A732FF}" destId="{F113ED77-1650-49A8-987A-A13C2A50CEA5}" srcOrd="0" destOrd="0" presId="urn:microsoft.com/office/officeart/2018/2/layout/IconVerticalSolidList"/>
    <dgm:cxn modelId="{D572C096-14C8-487B-ABCD-6354192B80BA}" srcId="{162F69A6-0780-49EA-A6A8-3965C12489B2}" destId="{F4A56385-3827-49D1-B533-953BA75136B7}" srcOrd="3" destOrd="0" parTransId="{5C6E35C5-B6D6-42D4-9FF2-63E3FEC1E45F}" sibTransId="{E866DA3A-B427-429E-A892-4812B432ED79}"/>
    <dgm:cxn modelId="{4DEEC9A1-CADD-4F8D-B3D3-640952D54785}" type="presOf" srcId="{419DF63C-9792-4EF5-9125-1EEF4D07C33F}" destId="{8409F791-340A-4625-9294-3E680D66DB63}" srcOrd="0" destOrd="0" presId="urn:microsoft.com/office/officeart/2018/2/layout/IconVerticalSolidList"/>
    <dgm:cxn modelId="{332CA7CC-E733-4634-862A-ED5CDCADB14E}" type="presOf" srcId="{F4A56385-3827-49D1-B533-953BA75136B7}" destId="{9260EF14-C09B-4543-88B7-7F45704CBA36}" srcOrd="0" destOrd="0" presId="urn:microsoft.com/office/officeart/2018/2/layout/IconVerticalSolidList"/>
    <dgm:cxn modelId="{813C1BD6-5A4A-43F4-8BF7-0645F72381AA}" srcId="{162F69A6-0780-49EA-A6A8-3965C12489B2}" destId="{30269CC2-8DD6-4402-82F3-18F164A732FF}" srcOrd="1" destOrd="0" parTransId="{4A8A3B18-A3DE-475C-8BF1-FB4B84DDA43B}" sibTransId="{2DAA2C1D-14F6-4BCA-B047-0B53ADD46F43}"/>
    <dgm:cxn modelId="{7F77D1ED-2343-4635-9FDF-CF5C9D2B3315}" type="presOf" srcId="{162F69A6-0780-49EA-A6A8-3965C12489B2}" destId="{05261D3E-3CC7-4C85-9E09-D67FC777908C}" srcOrd="0" destOrd="0" presId="urn:microsoft.com/office/officeart/2018/2/layout/IconVerticalSolidList"/>
    <dgm:cxn modelId="{9CD469EF-CF99-411A-B4B3-5B2C59AF684C}" srcId="{162F69A6-0780-49EA-A6A8-3965C12489B2}" destId="{1B1E513F-BEB7-483A-8F12-A8210AEF19E9}" srcOrd="0" destOrd="0" parTransId="{DB284026-3063-4705-B72C-ADE04469BE6D}" sibTransId="{D99C9B80-BA48-46B7-8B67-372E2AFD9E86}"/>
    <dgm:cxn modelId="{454F8B91-0D06-42EE-BA6E-3BF70C976E09}" type="presParOf" srcId="{05261D3E-3CC7-4C85-9E09-D67FC777908C}" destId="{390D1410-0CB7-44D5-903C-C35615DE86E1}" srcOrd="0" destOrd="0" presId="urn:microsoft.com/office/officeart/2018/2/layout/IconVerticalSolidList"/>
    <dgm:cxn modelId="{3DD929F8-203F-4D07-84D5-387BF740CF97}" type="presParOf" srcId="{390D1410-0CB7-44D5-903C-C35615DE86E1}" destId="{C2FCE80A-DCA0-4D7F-8F72-19CB2337E588}" srcOrd="0" destOrd="0" presId="urn:microsoft.com/office/officeart/2018/2/layout/IconVerticalSolidList"/>
    <dgm:cxn modelId="{7F2D2BD1-6E11-44DC-8CE9-98D56A6F9780}" type="presParOf" srcId="{390D1410-0CB7-44D5-903C-C35615DE86E1}" destId="{1B0B9210-632F-4BB5-B140-1FA20D3CF123}" srcOrd="1" destOrd="0" presId="urn:microsoft.com/office/officeart/2018/2/layout/IconVerticalSolidList"/>
    <dgm:cxn modelId="{1E82DBB4-467C-4EE2-90FA-FD00FDD8ADB1}" type="presParOf" srcId="{390D1410-0CB7-44D5-903C-C35615DE86E1}" destId="{E9B85894-F3EF-4216-9DD4-962DCF409217}" srcOrd="2" destOrd="0" presId="urn:microsoft.com/office/officeart/2018/2/layout/IconVerticalSolidList"/>
    <dgm:cxn modelId="{E3F6ADF5-7059-4060-85CC-D9654DB9286E}" type="presParOf" srcId="{390D1410-0CB7-44D5-903C-C35615DE86E1}" destId="{3CBA7321-E2AC-48FD-B351-CE3C9A4CE924}" srcOrd="3" destOrd="0" presId="urn:microsoft.com/office/officeart/2018/2/layout/IconVerticalSolidList"/>
    <dgm:cxn modelId="{25870E87-C1EE-4EF9-A680-F40E64753D93}" type="presParOf" srcId="{05261D3E-3CC7-4C85-9E09-D67FC777908C}" destId="{5E25F319-BBA5-4820-B2FC-14F8D56BF078}" srcOrd="1" destOrd="0" presId="urn:microsoft.com/office/officeart/2018/2/layout/IconVerticalSolidList"/>
    <dgm:cxn modelId="{F7C7ADD6-43C4-4C99-96C3-89ABDB1E3E69}" type="presParOf" srcId="{05261D3E-3CC7-4C85-9E09-D67FC777908C}" destId="{25C6FE9B-AED9-47D9-807F-76A517615FC1}" srcOrd="2" destOrd="0" presId="urn:microsoft.com/office/officeart/2018/2/layout/IconVerticalSolidList"/>
    <dgm:cxn modelId="{A07933D3-5401-4CCF-A7E3-2A8E2BA65A2B}" type="presParOf" srcId="{25C6FE9B-AED9-47D9-807F-76A517615FC1}" destId="{99698387-9DF3-4127-A7DE-FCE3F05A3470}" srcOrd="0" destOrd="0" presId="urn:microsoft.com/office/officeart/2018/2/layout/IconVerticalSolidList"/>
    <dgm:cxn modelId="{51E24821-28A1-498A-B7B4-7D40D2E96DC8}" type="presParOf" srcId="{25C6FE9B-AED9-47D9-807F-76A517615FC1}" destId="{B52E1101-E263-4511-8D8F-5A215C912C41}" srcOrd="1" destOrd="0" presId="urn:microsoft.com/office/officeart/2018/2/layout/IconVerticalSolidList"/>
    <dgm:cxn modelId="{3B42E537-133A-4C49-83B8-01ED2ACDC98D}" type="presParOf" srcId="{25C6FE9B-AED9-47D9-807F-76A517615FC1}" destId="{18EFBBAF-BD9F-4030-B8A4-57CCEB350921}" srcOrd="2" destOrd="0" presId="urn:microsoft.com/office/officeart/2018/2/layout/IconVerticalSolidList"/>
    <dgm:cxn modelId="{9FA6B56E-3B38-45E0-99FA-30D7489E7A1D}" type="presParOf" srcId="{25C6FE9B-AED9-47D9-807F-76A517615FC1}" destId="{F113ED77-1650-49A8-987A-A13C2A50CEA5}" srcOrd="3" destOrd="0" presId="urn:microsoft.com/office/officeart/2018/2/layout/IconVerticalSolidList"/>
    <dgm:cxn modelId="{89CF9B76-59B6-42D8-9BF6-0D090895C77E}" type="presParOf" srcId="{05261D3E-3CC7-4C85-9E09-D67FC777908C}" destId="{084D1940-F8FF-48AA-A0CA-908C7645C951}" srcOrd="3" destOrd="0" presId="urn:microsoft.com/office/officeart/2018/2/layout/IconVerticalSolidList"/>
    <dgm:cxn modelId="{826E04FC-21B3-4E11-9B70-23941083800F}" type="presParOf" srcId="{05261D3E-3CC7-4C85-9E09-D67FC777908C}" destId="{B12160B6-4EC8-4B4D-A1B2-F7F5F2795F75}" srcOrd="4" destOrd="0" presId="urn:microsoft.com/office/officeart/2018/2/layout/IconVerticalSolidList"/>
    <dgm:cxn modelId="{099CA8AA-4305-480D-BE6C-D55FC1978F3D}" type="presParOf" srcId="{B12160B6-4EC8-4B4D-A1B2-F7F5F2795F75}" destId="{DB8ABDAA-976A-4A84-A3C3-277080E19DCA}" srcOrd="0" destOrd="0" presId="urn:microsoft.com/office/officeart/2018/2/layout/IconVerticalSolidList"/>
    <dgm:cxn modelId="{8F3A2ECE-9310-4C10-B194-2E82F4623A51}" type="presParOf" srcId="{B12160B6-4EC8-4B4D-A1B2-F7F5F2795F75}" destId="{D335376E-740A-4A47-BC5B-3381DE731CE0}" srcOrd="1" destOrd="0" presId="urn:microsoft.com/office/officeart/2018/2/layout/IconVerticalSolidList"/>
    <dgm:cxn modelId="{0E4CFFEC-764E-4878-9479-F7E15D288CD8}" type="presParOf" srcId="{B12160B6-4EC8-4B4D-A1B2-F7F5F2795F75}" destId="{BCDE90E0-E45B-4C79-BE60-A53702208276}" srcOrd="2" destOrd="0" presId="urn:microsoft.com/office/officeart/2018/2/layout/IconVerticalSolidList"/>
    <dgm:cxn modelId="{2D3D280C-421A-44F1-9826-6B5CAE9E5355}" type="presParOf" srcId="{B12160B6-4EC8-4B4D-A1B2-F7F5F2795F75}" destId="{8409F791-340A-4625-9294-3E680D66DB63}" srcOrd="3" destOrd="0" presId="urn:microsoft.com/office/officeart/2018/2/layout/IconVerticalSolidList"/>
    <dgm:cxn modelId="{D4B00799-EE88-4AAC-A8ED-843E02AC0710}" type="presParOf" srcId="{05261D3E-3CC7-4C85-9E09-D67FC777908C}" destId="{D4892BA4-47FA-499C-84FA-3A971E9AFE41}" srcOrd="5" destOrd="0" presId="urn:microsoft.com/office/officeart/2018/2/layout/IconVerticalSolidList"/>
    <dgm:cxn modelId="{5FF1238A-7BF0-418A-B9FC-621F5822616F}" type="presParOf" srcId="{05261D3E-3CC7-4C85-9E09-D67FC777908C}" destId="{A9DA4473-F7AD-4D05-A89E-4317469C9CAC}" srcOrd="6" destOrd="0" presId="urn:microsoft.com/office/officeart/2018/2/layout/IconVerticalSolidList"/>
    <dgm:cxn modelId="{4BE7C43C-9637-481B-8FFB-83F707763CFA}" type="presParOf" srcId="{A9DA4473-F7AD-4D05-A89E-4317469C9CAC}" destId="{343A76ED-9DD6-4B0A-830E-16ED952B3D06}" srcOrd="0" destOrd="0" presId="urn:microsoft.com/office/officeart/2018/2/layout/IconVerticalSolidList"/>
    <dgm:cxn modelId="{956492A2-5B02-4B97-A5C9-0075FD966677}" type="presParOf" srcId="{A9DA4473-F7AD-4D05-A89E-4317469C9CAC}" destId="{C21BED67-1F13-4312-815B-B5C34DAA27F9}" srcOrd="1" destOrd="0" presId="urn:microsoft.com/office/officeart/2018/2/layout/IconVerticalSolidList"/>
    <dgm:cxn modelId="{49B87F3F-8690-4CB9-B352-158F61BA1BB4}" type="presParOf" srcId="{A9DA4473-F7AD-4D05-A89E-4317469C9CAC}" destId="{8854FDB6-04FD-4DEB-9AB6-DDB7E532A353}" srcOrd="2" destOrd="0" presId="urn:microsoft.com/office/officeart/2018/2/layout/IconVerticalSolidList"/>
    <dgm:cxn modelId="{3D7FD7C0-FF88-40DF-AA89-F52F4FC0F859}" type="presParOf" srcId="{A9DA4473-F7AD-4D05-A89E-4317469C9CAC}" destId="{9260EF14-C09B-4543-88B7-7F45704CBA3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0ECF89-2783-4E78-A209-A16EF114A1AA}" type="doc">
      <dgm:prSet loTypeId="urn:microsoft.com/office/officeart/2005/8/layout/hList6" loCatId="list" qsTypeId="urn:microsoft.com/office/officeart/2005/8/quickstyle/simple1" qsCatId="simple" csTypeId="urn:microsoft.com/office/officeart/2018/5/colors/Iconchunking_neutralicontext_colorful1" csCatId="colorful" phldr="1"/>
      <dgm:spPr/>
      <dgm:t>
        <a:bodyPr/>
        <a:lstStyle/>
        <a:p>
          <a:endParaRPr lang="en-US"/>
        </a:p>
      </dgm:t>
    </dgm:pt>
    <dgm:pt modelId="{FFB58190-E438-47AF-86F3-FAEC2813ACF1}">
      <dgm:prSet custT="1"/>
      <dgm:spPr>
        <a:gradFill rotWithShape="0">
          <a:gsLst>
            <a:gs pos="1000">
              <a:schemeClr val="tx1">
                <a:lumMod val="85000"/>
                <a:lumOff val="15000"/>
              </a:schemeClr>
            </a:gs>
            <a:gs pos="100000">
              <a:schemeClr val="accent2">
                <a:lumMod val="50000"/>
              </a:schemeClr>
            </a:gs>
          </a:gsLst>
          <a:lin ang="12600000" scaled="0"/>
        </a:gradFill>
        <a:ln>
          <a:noFill/>
        </a:ln>
      </dgm:spPr>
      <dgm:t>
        <a:bodyPr/>
        <a:lstStyle/>
        <a:p>
          <a:pPr algn="l"/>
          <a:r>
            <a:rPr lang="en-US" sz="2000" b="1" dirty="0">
              <a:solidFill>
                <a:schemeClr val="bg1"/>
              </a:solidFill>
            </a:rPr>
            <a:t>Read the data carefully and set a brainstorming session to discuss the entries in the data files</a:t>
          </a:r>
          <a:endParaRPr lang="en-US" sz="1600" b="1" noProof="1">
            <a:solidFill>
              <a:schemeClr val="bg1"/>
            </a:solidFill>
          </a:endParaRPr>
        </a:p>
      </dgm:t>
    </dgm:pt>
    <dgm:pt modelId="{A40BCF22-228C-4E6F-A028-7BBDE5C12E5A}" type="parTrans" cxnId="{8FB3CA80-DD34-4F68-B118-EAE12645570F}">
      <dgm:prSet/>
      <dgm:spPr/>
      <dgm:t>
        <a:bodyPr/>
        <a:lstStyle/>
        <a:p>
          <a:endParaRPr lang="en-US"/>
        </a:p>
      </dgm:t>
    </dgm:pt>
    <dgm:pt modelId="{547F8894-C324-4B84-95BE-A51E4FE0FA16}" type="sibTrans" cxnId="{8FB3CA80-DD34-4F68-B118-EAE12645570F}">
      <dgm:prSet/>
      <dgm:spPr>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t>
        <a:bodyPr/>
        <a:lstStyle/>
        <a:p>
          <a:endParaRPr lang="en-US" dirty="0"/>
        </a:p>
      </dgm:t>
    </dgm:pt>
    <dgm:pt modelId="{CE11A269-561D-4BA1-BC45-87F6759FD368}">
      <dgm:prSet custT="1"/>
      <dgm:spPr>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gm:spPr>
      <dgm:t>
        <a:bodyPr spcFirstLastPara="0" vert="horz" wrap="square" lIns="256199" tIns="330200" rIns="256199" bIns="330200" numCol="1" spcCol="1270" anchor="t" anchorCtr="0"/>
        <a:lstStyle/>
        <a:p>
          <a:pPr marL="0" lvl="0" indent="0" algn="l" defTabSz="711200">
            <a:lnSpc>
              <a:spcPct val="90000"/>
            </a:lnSpc>
            <a:spcBef>
              <a:spcPct val="0"/>
            </a:spcBef>
            <a:spcAft>
              <a:spcPct val="35000"/>
            </a:spcAft>
            <a:buNone/>
          </a:pPr>
          <a:r>
            <a:rPr lang="en-US" sz="2000" b="1" kern="1200" dirty="0">
              <a:solidFill>
                <a:schemeClr val="bg1"/>
              </a:solidFill>
            </a:rPr>
            <a:t>Clean and pre-process data using Power BI and create its model</a:t>
          </a:r>
          <a:r>
            <a:rPr lang="en-US" sz="2000" b="1" kern="1200" noProof="1">
              <a:solidFill>
                <a:schemeClr val="bg1"/>
              </a:solidFill>
              <a:latin typeface="Calibri"/>
              <a:ea typeface="+mn-ea"/>
              <a:cs typeface="+mn-cs"/>
            </a:rPr>
            <a:t>. </a:t>
          </a:r>
        </a:p>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gm:t>
    </dgm:pt>
    <dgm:pt modelId="{4A66CBC3-2E89-46E5-B2EA-1705F05E6FDD}" type="parTrans" cxnId="{2E9E5A02-0CE8-4569-9B67-05EE24CE2438}">
      <dgm:prSet/>
      <dgm:spPr/>
      <dgm:t>
        <a:bodyPr/>
        <a:lstStyle/>
        <a:p>
          <a:endParaRPr lang="en-US"/>
        </a:p>
      </dgm:t>
    </dgm:pt>
    <dgm:pt modelId="{C9DED455-19B5-45BA-AEF1-572CA46E947B}" type="sibTrans" cxnId="{2E9E5A02-0CE8-4569-9B67-05EE24CE2438}">
      <dgm:prSet/>
      <dgm:spPr>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t>
        <a:bodyPr/>
        <a:lstStyle/>
        <a:p>
          <a:endParaRPr lang="en-US" dirty="0"/>
        </a:p>
      </dgm:t>
    </dgm:pt>
    <dgm:pt modelId="{C2A3EC29-44BC-4E51-92DE-E27BF9CD4489}">
      <dgm:prSet custT="1"/>
      <dgm:spPr>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gm:spPr>
      <dgm:t>
        <a:bodyPr spcFirstLastPara="0" vert="horz" wrap="square" lIns="256199" tIns="330200" rIns="256199" bIns="330200" numCol="1" spcCol="1270" anchor="t" anchorCtr="0"/>
        <a:lstStyle/>
        <a:p>
          <a:pPr marL="0" lvl="0" indent="0" algn="l" defTabSz="711200">
            <a:lnSpc>
              <a:spcPct val="90000"/>
            </a:lnSpc>
            <a:spcBef>
              <a:spcPct val="0"/>
            </a:spcBef>
            <a:spcAft>
              <a:spcPct val="35000"/>
            </a:spcAft>
            <a:buNone/>
          </a:pPr>
          <a:r>
            <a:rPr lang="en-US" sz="1800" b="1" kern="1200" dirty="0">
              <a:solidFill>
                <a:schemeClr val="bg1"/>
              </a:solidFill>
            </a:rPr>
            <a:t>Determine all possible analysis questions that can be deducted from the given dataset and would be of interest to the organization’s decision-makers, what is the relation between the Input Data.</a:t>
          </a:r>
          <a:r>
            <a:rPr lang="en-US" sz="1400" b="1" kern="1200" noProof="1">
              <a:solidFill>
                <a:schemeClr val="bg1"/>
              </a:solidFill>
              <a:latin typeface="Calibri"/>
              <a:ea typeface="+mn-ea"/>
              <a:cs typeface="+mn-cs"/>
            </a:rPr>
            <a:t> </a:t>
          </a:r>
          <a:endParaRPr lang="en-US" sz="1600" kern="1200" dirty="0">
            <a:solidFill>
              <a:srgbClr val="FFFFFF"/>
            </a:solidFill>
            <a:latin typeface="Calibri"/>
            <a:ea typeface="+mn-ea"/>
            <a:cs typeface="+mn-cs"/>
          </a:endParaRPr>
        </a:p>
      </dgm:t>
    </dgm:pt>
    <dgm:pt modelId="{CE6B5045-A42D-4562-9588-2342D0E47934}" type="parTrans" cxnId="{B49FD08F-C9D7-4FC0-B446-ED9717719A00}">
      <dgm:prSet/>
      <dgm:spPr/>
      <dgm:t>
        <a:bodyPr/>
        <a:lstStyle/>
        <a:p>
          <a:endParaRPr lang="en-US"/>
        </a:p>
      </dgm:t>
    </dgm:pt>
    <dgm:pt modelId="{10254594-A53F-49FE-B0F2-BC233EE7109F}" type="sibTrans" cxnId="{B49FD08F-C9D7-4FC0-B446-ED9717719A00}">
      <dgm:prSet/>
      <dgm:spPr>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t>
        <a:bodyPr/>
        <a:lstStyle/>
        <a:p>
          <a:endParaRPr lang="en-US" dirty="0"/>
        </a:p>
      </dgm:t>
    </dgm:pt>
    <dgm:pt modelId="{0F401292-E0E3-4FA1-A1BD-2A8E93154E26}">
      <dgm:prSet custT="1"/>
      <dgm:spPr>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gm:spPr>
      <dgm:t>
        <a:bodyPr spcFirstLastPara="0" vert="horz" wrap="square" lIns="256199" tIns="330200" rIns="256199" bIns="330200" numCol="1" spcCol="1270" anchor="t" anchorCtr="0"/>
        <a:lstStyle/>
        <a:p>
          <a:pPr marL="0" lvl="0" indent="0" algn="l" defTabSz="711200">
            <a:lnSpc>
              <a:spcPct val="90000"/>
            </a:lnSpc>
            <a:spcBef>
              <a:spcPct val="0"/>
            </a:spcBef>
            <a:spcAft>
              <a:spcPct val="35000"/>
            </a:spcAft>
            <a:buNone/>
          </a:pPr>
          <a:r>
            <a:rPr lang="en-US" sz="2000" b="1" kern="1200" dirty="0">
              <a:solidFill>
                <a:schemeClr val="bg1"/>
              </a:solidFill>
            </a:rPr>
            <a:t>Build a Power BI dashboard that visualizes the answers to the asked questions and explains the relationships between the inputs</a:t>
          </a:r>
          <a:endParaRPr lang="en-US" sz="1600" kern="1200" dirty="0">
            <a:solidFill>
              <a:srgbClr val="FFFFFF"/>
            </a:solidFill>
            <a:latin typeface="Calibri"/>
            <a:ea typeface="+mn-ea"/>
            <a:cs typeface="+mn-cs"/>
          </a:endParaRPr>
        </a:p>
      </dgm:t>
    </dgm:pt>
    <dgm:pt modelId="{4FF67D04-DD75-43AE-BEE7-0F5200664FE4}" type="parTrans" cxnId="{DDCC91CF-8BE7-4A7D-8A44-DC3AE44AA16C}">
      <dgm:prSet/>
      <dgm:spPr/>
      <dgm:t>
        <a:bodyPr/>
        <a:lstStyle/>
        <a:p>
          <a:endParaRPr lang="en-US"/>
        </a:p>
      </dgm:t>
    </dgm:pt>
    <dgm:pt modelId="{388D2D61-92E5-48DD-BB4F-A6FD276962DA}" type="sibTrans" cxnId="{DDCC91CF-8BE7-4A7D-8A44-DC3AE44AA16C}">
      <dgm:prSet/>
      <dgm:spPr/>
      <dgm:t>
        <a:bodyPr/>
        <a:lstStyle/>
        <a:p>
          <a:endParaRPr lang="en-US"/>
        </a:p>
      </dgm:t>
    </dgm:pt>
    <dgm:pt modelId="{E80D5DBD-1A90-4420-A5F3-69E00D0F089D}">
      <dgm:prSet custT="1"/>
      <dgm:spPr>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gm:spPr>
      <dgm:t>
        <a:bodyPr spcFirstLastPara="0" vert="horz" wrap="square" lIns="256199" tIns="330200" rIns="256199" bIns="330200" numCol="1" spcCol="1270" anchor="t" anchorCtr="0"/>
        <a:lstStyle/>
        <a:p>
          <a:pPr marL="0" lvl="0" indent="0" algn="l" defTabSz="711200">
            <a:lnSpc>
              <a:spcPct val="90000"/>
            </a:lnSpc>
            <a:spcBef>
              <a:spcPct val="0"/>
            </a:spcBef>
            <a:spcAft>
              <a:spcPct val="35000"/>
            </a:spcAft>
            <a:buNone/>
          </a:pPr>
          <a:r>
            <a:rPr lang="en-US" sz="2000" b="1" kern="1200" dirty="0">
              <a:solidFill>
                <a:schemeClr val="bg1"/>
              </a:solidFill>
            </a:rPr>
            <a:t>Prepare a report and presentation summarizing the project work, including data analysis and recommendations</a:t>
          </a:r>
          <a:endParaRPr lang="en-US" sz="2000" b="1" kern="1200" noProof="1">
            <a:solidFill>
              <a:schemeClr val="bg1"/>
            </a:solidFill>
            <a:latin typeface="Calibri"/>
            <a:ea typeface="+mn-ea"/>
            <a:cs typeface="+mn-cs"/>
          </a:endParaRPr>
        </a:p>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gm:t>
    </dgm:pt>
    <dgm:pt modelId="{B816166D-8518-4852-8AF1-20C753A69A93}" type="parTrans" cxnId="{C692038B-DF6B-4A85-8F95-FD17C278629D}">
      <dgm:prSet/>
      <dgm:spPr/>
      <dgm:t>
        <a:bodyPr/>
        <a:lstStyle/>
        <a:p>
          <a:endParaRPr lang="en-US"/>
        </a:p>
      </dgm:t>
    </dgm:pt>
    <dgm:pt modelId="{B163AE6C-350E-4834-ACA9-7498CC361FC5}" type="sibTrans" cxnId="{C692038B-DF6B-4A85-8F95-FD17C278629D}">
      <dgm:prSet/>
      <dgm:spPr/>
      <dgm:t>
        <a:bodyPr/>
        <a:lstStyle/>
        <a:p>
          <a:endParaRPr lang="en-US"/>
        </a:p>
      </dgm:t>
    </dgm:pt>
    <dgm:pt modelId="{DDF6D612-2237-4AAF-A0F7-46C62309BEDE}" type="pres">
      <dgm:prSet presAssocID="{BB0ECF89-2783-4E78-A209-A16EF114A1AA}" presName="Name0" presStyleCnt="0">
        <dgm:presLayoutVars>
          <dgm:dir/>
          <dgm:resizeHandles val="exact"/>
        </dgm:presLayoutVars>
      </dgm:prSet>
      <dgm:spPr/>
    </dgm:pt>
    <dgm:pt modelId="{56F60F65-CC63-45E5-A7BB-1D89548C0F12}" type="pres">
      <dgm:prSet presAssocID="{FFB58190-E438-47AF-86F3-FAEC2813ACF1}" presName="node" presStyleLbl="node1" presStyleIdx="0" presStyleCnt="5" custScaleX="89556">
        <dgm:presLayoutVars>
          <dgm:bulletEnabled val="1"/>
        </dgm:presLayoutVars>
      </dgm:prSet>
      <dgm:spPr/>
    </dgm:pt>
    <dgm:pt modelId="{5AAFCC9B-79ED-41FD-8E77-6516FE33ED4C}" type="pres">
      <dgm:prSet presAssocID="{547F8894-C324-4B84-95BE-A51E4FE0FA16}" presName="sibTrans" presStyleCnt="0"/>
      <dgm:spPr/>
    </dgm:pt>
    <dgm:pt modelId="{A8114BAF-55BB-4383-BDD7-9275E89D0296}" type="pres">
      <dgm:prSet presAssocID="{CE11A269-561D-4BA1-BC45-87F6759FD368}" presName="node" presStyleLbl="node1" presStyleIdx="1" presStyleCnt="5" custScaleX="84555">
        <dgm:presLayoutVars>
          <dgm:bulletEnabled val="1"/>
        </dgm:presLayoutVars>
      </dgm:prSet>
      <dgm:spPr/>
    </dgm:pt>
    <dgm:pt modelId="{F4B52CB4-0408-48DC-AF4C-6D9167F4A2DE}" type="pres">
      <dgm:prSet presAssocID="{C9DED455-19B5-45BA-AEF1-572CA46E947B}" presName="sibTrans" presStyleCnt="0"/>
      <dgm:spPr/>
    </dgm:pt>
    <dgm:pt modelId="{FD1DBF8B-3334-4CD6-B3DA-564AB8BB7C9F}" type="pres">
      <dgm:prSet presAssocID="{C2A3EC29-44BC-4E51-92DE-E27BF9CD4489}" presName="node" presStyleLbl="node1" presStyleIdx="2" presStyleCnt="5" custScaleX="122818">
        <dgm:presLayoutVars>
          <dgm:bulletEnabled val="1"/>
        </dgm:presLayoutVars>
      </dgm:prSet>
      <dgm:spPr/>
    </dgm:pt>
    <dgm:pt modelId="{1955DB46-6B04-4C06-BF88-9AD1A37DB0DF}" type="pres">
      <dgm:prSet presAssocID="{10254594-A53F-49FE-B0F2-BC233EE7109F}" presName="sibTrans" presStyleCnt="0"/>
      <dgm:spPr/>
    </dgm:pt>
    <dgm:pt modelId="{1BFF31D0-E49D-4647-8318-3203E3D05E88}" type="pres">
      <dgm:prSet presAssocID="{0F401292-E0E3-4FA1-A1BD-2A8E93154E26}" presName="node" presStyleLbl="node1" presStyleIdx="3" presStyleCnt="5">
        <dgm:presLayoutVars>
          <dgm:bulletEnabled val="1"/>
        </dgm:presLayoutVars>
      </dgm:prSet>
      <dgm:spPr/>
    </dgm:pt>
    <dgm:pt modelId="{4B3A03DF-0789-4687-B2A0-4A22041E15E0}" type="pres">
      <dgm:prSet presAssocID="{388D2D61-92E5-48DD-BB4F-A6FD276962DA}" presName="sibTrans" presStyleCnt="0"/>
      <dgm:spPr/>
    </dgm:pt>
    <dgm:pt modelId="{74435D6F-13CE-45D5-8147-F4AEAAF03FCD}" type="pres">
      <dgm:prSet presAssocID="{E80D5DBD-1A90-4420-A5F3-69E00D0F089D}" presName="node" presStyleLbl="node1" presStyleIdx="4" presStyleCnt="5" custScaleX="124237">
        <dgm:presLayoutVars>
          <dgm:bulletEnabled val="1"/>
        </dgm:presLayoutVars>
      </dgm:prSet>
      <dgm:spPr/>
    </dgm:pt>
  </dgm:ptLst>
  <dgm:cxnLst>
    <dgm:cxn modelId="{2E9E5A02-0CE8-4569-9B67-05EE24CE2438}" srcId="{BB0ECF89-2783-4E78-A209-A16EF114A1AA}" destId="{CE11A269-561D-4BA1-BC45-87F6759FD368}" srcOrd="1" destOrd="0" parTransId="{4A66CBC3-2E89-46E5-B2EA-1705F05E6FDD}" sibTransId="{C9DED455-19B5-45BA-AEF1-572CA46E947B}"/>
    <dgm:cxn modelId="{5BAC1433-37BC-4C7D-8F78-C66B46330C8D}" type="presOf" srcId="{CE11A269-561D-4BA1-BC45-87F6759FD368}" destId="{A8114BAF-55BB-4383-BDD7-9275E89D0296}" srcOrd="0" destOrd="0" presId="urn:microsoft.com/office/officeart/2005/8/layout/hList6"/>
    <dgm:cxn modelId="{EC05515E-236B-4436-ABD9-57D3545BD630}" type="presOf" srcId="{BB0ECF89-2783-4E78-A209-A16EF114A1AA}" destId="{DDF6D612-2237-4AAF-A0F7-46C62309BEDE}" srcOrd="0" destOrd="0" presId="urn:microsoft.com/office/officeart/2005/8/layout/hList6"/>
    <dgm:cxn modelId="{5EB1CB4E-9F31-4390-AE3C-6181E323429D}" type="presOf" srcId="{E80D5DBD-1A90-4420-A5F3-69E00D0F089D}" destId="{74435D6F-13CE-45D5-8147-F4AEAAF03FCD}" srcOrd="0" destOrd="0" presId="urn:microsoft.com/office/officeart/2005/8/layout/hList6"/>
    <dgm:cxn modelId="{8FB3CA80-DD34-4F68-B118-EAE12645570F}" srcId="{BB0ECF89-2783-4E78-A209-A16EF114A1AA}" destId="{FFB58190-E438-47AF-86F3-FAEC2813ACF1}" srcOrd="0" destOrd="0" parTransId="{A40BCF22-228C-4E6F-A028-7BBDE5C12E5A}" sibTransId="{547F8894-C324-4B84-95BE-A51E4FE0FA16}"/>
    <dgm:cxn modelId="{C692038B-DF6B-4A85-8F95-FD17C278629D}" srcId="{BB0ECF89-2783-4E78-A209-A16EF114A1AA}" destId="{E80D5DBD-1A90-4420-A5F3-69E00D0F089D}" srcOrd="4" destOrd="0" parTransId="{B816166D-8518-4852-8AF1-20C753A69A93}" sibTransId="{B163AE6C-350E-4834-ACA9-7498CC361FC5}"/>
    <dgm:cxn modelId="{B49FD08F-C9D7-4FC0-B446-ED9717719A00}" srcId="{BB0ECF89-2783-4E78-A209-A16EF114A1AA}" destId="{C2A3EC29-44BC-4E51-92DE-E27BF9CD4489}" srcOrd="2" destOrd="0" parTransId="{CE6B5045-A42D-4562-9588-2342D0E47934}" sibTransId="{10254594-A53F-49FE-B0F2-BC233EE7109F}"/>
    <dgm:cxn modelId="{5DF927A3-A86A-48A2-A92B-E6AD15EB17A4}" type="presOf" srcId="{0F401292-E0E3-4FA1-A1BD-2A8E93154E26}" destId="{1BFF31D0-E49D-4647-8318-3203E3D05E88}" srcOrd="0" destOrd="0" presId="urn:microsoft.com/office/officeart/2005/8/layout/hList6"/>
    <dgm:cxn modelId="{339177C8-B196-49CC-840D-F10F9D0AB4BB}" type="presOf" srcId="{C2A3EC29-44BC-4E51-92DE-E27BF9CD4489}" destId="{FD1DBF8B-3334-4CD6-B3DA-564AB8BB7C9F}" srcOrd="0" destOrd="0" presId="urn:microsoft.com/office/officeart/2005/8/layout/hList6"/>
    <dgm:cxn modelId="{DDCC91CF-8BE7-4A7D-8A44-DC3AE44AA16C}" srcId="{BB0ECF89-2783-4E78-A209-A16EF114A1AA}" destId="{0F401292-E0E3-4FA1-A1BD-2A8E93154E26}" srcOrd="3" destOrd="0" parTransId="{4FF67D04-DD75-43AE-BEE7-0F5200664FE4}" sibTransId="{388D2D61-92E5-48DD-BB4F-A6FD276962DA}"/>
    <dgm:cxn modelId="{091DFEE1-91EA-4D5A-B660-116FC6A3EB2F}" type="presOf" srcId="{FFB58190-E438-47AF-86F3-FAEC2813ACF1}" destId="{56F60F65-CC63-45E5-A7BB-1D89548C0F12}" srcOrd="0" destOrd="0" presId="urn:microsoft.com/office/officeart/2005/8/layout/hList6"/>
    <dgm:cxn modelId="{AECEC486-8602-48EC-843D-C112BC2AE328}" type="presParOf" srcId="{DDF6D612-2237-4AAF-A0F7-46C62309BEDE}" destId="{56F60F65-CC63-45E5-A7BB-1D89548C0F12}" srcOrd="0" destOrd="0" presId="urn:microsoft.com/office/officeart/2005/8/layout/hList6"/>
    <dgm:cxn modelId="{81E81E78-8347-4897-9974-7C1ACC9D2126}" type="presParOf" srcId="{DDF6D612-2237-4AAF-A0F7-46C62309BEDE}" destId="{5AAFCC9B-79ED-41FD-8E77-6516FE33ED4C}" srcOrd="1" destOrd="0" presId="urn:microsoft.com/office/officeart/2005/8/layout/hList6"/>
    <dgm:cxn modelId="{DBDC720E-FEA1-4ADF-BB97-4F58B96BAE42}" type="presParOf" srcId="{DDF6D612-2237-4AAF-A0F7-46C62309BEDE}" destId="{A8114BAF-55BB-4383-BDD7-9275E89D0296}" srcOrd="2" destOrd="0" presId="urn:microsoft.com/office/officeart/2005/8/layout/hList6"/>
    <dgm:cxn modelId="{E134D2BC-E7D8-4553-9E61-99B8DD1B6BA2}" type="presParOf" srcId="{DDF6D612-2237-4AAF-A0F7-46C62309BEDE}" destId="{F4B52CB4-0408-48DC-AF4C-6D9167F4A2DE}" srcOrd="3" destOrd="0" presId="urn:microsoft.com/office/officeart/2005/8/layout/hList6"/>
    <dgm:cxn modelId="{98A76637-69C9-4E76-BEA8-0388D7B234D2}" type="presParOf" srcId="{DDF6D612-2237-4AAF-A0F7-46C62309BEDE}" destId="{FD1DBF8B-3334-4CD6-B3DA-564AB8BB7C9F}" srcOrd="4" destOrd="0" presId="urn:microsoft.com/office/officeart/2005/8/layout/hList6"/>
    <dgm:cxn modelId="{4A707D74-EA5E-4DA7-9E82-5748DB7DC6CC}" type="presParOf" srcId="{DDF6D612-2237-4AAF-A0F7-46C62309BEDE}" destId="{1955DB46-6B04-4C06-BF88-9AD1A37DB0DF}" srcOrd="5" destOrd="0" presId="urn:microsoft.com/office/officeart/2005/8/layout/hList6"/>
    <dgm:cxn modelId="{896E803B-1639-4B33-B3FA-195B89C953E0}" type="presParOf" srcId="{DDF6D612-2237-4AAF-A0F7-46C62309BEDE}" destId="{1BFF31D0-E49D-4647-8318-3203E3D05E88}" srcOrd="6" destOrd="0" presId="urn:microsoft.com/office/officeart/2005/8/layout/hList6"/>
    <dgm:cxn modelId="{08F3D051-4E4F-4968-AE9E-0CF23A13C0E9}" type="presParOf" srcId="{DDF6D612-2237-4AAF-A0F7-46C62309BEDE}" destId="{4B3A03DF-0789-4687-B2A0-4A22041E15E0}" srcOrd="7" destOrd="0" presId="urn:microsoft.com/office/officeart/2005/8/layout/hList6"/>
    <dgm:cxn modelId="{E2BD535A-2EFE-45E7-92A9-DD28C98D9F53}" type="presParOf" srcId="{DDF6D612-2237-4AAF-A0F7-46C62309BEDE}" destId="{74435D6F-13CE-45D5-8147-F4AEAAF03FCD}"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CE80A-DCA0-4D7F-8F72-19CB2337E588}">
      <dsp:nvSpPr>
        <dsp:cNvPr id="0" name=""/>
        <dsp:cNvSpPr/>
      </dsp:nvSpPr>
      <dsp:spPr>
        <a:xfrm>
          <a:off x="0" y="2483"/>
          <a:ext cx="6791323" cy="1258927"/>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1B0B9210-632F-4BB5-B140-1FA20D3CF123}">
      <dsp:nvSpPr>
        <dsp:cNvPr id="0" name=""/>
        <dsp:cNvSpPr/>
      </dsp:nvSpPr>
      <dsp:spPr>
        <a:xfrm>
          <a:off x="380825" y="285742"/>
          <a:ext cx="692410" cy="69241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BA7321-E2AC-48FD-B351-CE3C9A4CE924}">
      <dsp:nvSpPr>
        <dsp:cNvPr id="0" name=""/>
        <dsp:cNvSpPr/>
      </dsp:nvSpPr>
      <dsp:spPr>
        <a:xfrm>
          <a:off x="1454061" y="2483"/>
          <a:ext cx="5337261" cy="1258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237" tIns="133237" rIns="133237" bIns="133237" numCol="1" spcCol="1270" anchor="ctr" anchorCtr="0">
          <a:noAutofit/>
        </a:bodyPr>
        <a:lstStyle/>
        <a:p>
          <a:pPr marL="0" lvl="0" indent="0" algn="l" defTabSz="1111250">
            <a:lnSpc>
              <a:spcPct val="100000"/>
            </a:lnSpc>
            <a:spcBef>
              <a:spcPct val="0"/>
            </a:spcBef>
            <a:spcAft>
              <a:spcPct val="35000"/>
            </a:spcAft>
            <a:buNone/>
          </a:pPr>
          <a:r>
            <a:rPr lang="en-US" sz="2500" b="1" kern="1200" dirty="0">
              <a:solidFill>
                <a:schemeClr val="bg1"/>
              </a:solidFill>
            </a:rPr>
            <a:t>Mina Adly</a:t>
          </a:r>
        </a:p>
      </dsp:txBody>
      <dsp:txXfrm>
        <a:off x="1454061" y="2483"/>
        <a:ext cx="5337261" cy="1258927"/>
      </dsp:txXfrm>
    </dsp:sp>
    <dsp:sp modelId="{99698387-9DF3-4127-A7DE-FCE3F05A3470}">
      <dsp:nvSpPr>
        <dsp:cNvPr id="0" name=""/>
        <dsp:cNvSpPr/>
      </dsp:nvSpPr>
      <dsp:spPr>
        <a:xfrm>
          <a:off x="0" y="1576143"/>
          <a:ext cx="6791323" cy="1258927"/>
        </a:xfrm>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a:ln>
          <a:noFill/>
        </a:ln>
        <a:effectLst/>
      </dsp:spPr>
      <dsp:style>
        <a:lnRef idx="0">
          <a:scrgbClr r="0" g="0" b="0"/>
        </a:lnRef>
        <a:fillRef idx="1">
          <a:scrgbClr r="0" g="0" b="0"/>
        </a:fillRef>
        <a:effectRef idx="0">
          <a:scrgbClr r="0" g="0" b="0"/>
        </a:effectRef>
        <a:fontRef idx="minor"/>
      </dsp:style>
    </dsp:sp>
    <dsp:sp modelId="{B52E1101-E263-4511-8D8F-5A215C912C41}">
      <dsp:nvSpPr>
        <dsp:cNvPr id="0" name=""/>
        <dsp:cNvSpPr/>
      </dsp:nvSpPr>
      <dsp:spPr>
        <a:xfrm>
          <a:off x="380825" y="1859402"/>
          <a:ext cx="692410" cy="69241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13ED77-1650-49A8-987A-A13C2A50CEA5}">
      <dsp:nvSpPr>
        <dsp:cNvPr id="0" name=""/>
        <dsp:cNvSpPr/>
      </dsp:nvSpPr>
      <dsp:spPr>
        <a:xfrm>
          <a:off x="1454061" y="1576143"/>
          <a:ext cx="5337261" cy="1258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237" tIns="133237" rIns="133237" bIns="133237" numCol="1" spcCol="1270" anchor="ctr" anchorCtr="0">
          <a:noAutofit/>
        </a:bodyPr>
        <a:lstStyle/>
        <a:p>
          <a:pPr marL="0" lvl="0" indent="0" algn="l" defTabSz="1111250">
            <a:lnSpc>
              <a:spcPct val="100000"/>
            </a:lnSpc>
            <a:spcBef>
              <a:spcPct val="0"/>
            </a:spcBef>
            <a:spcAft>
              <a:spcPct val="35000"/>
            </a:spcAft>
            <a:buNone/>
          </a:pPr>
          <a:r>
            <a:rPr lang="en-US" sz="2500" b="1" kern="1200">
              <a:solidFill>
                <a:schemeClr val="bg1"/>
              </a:solidFill>
            </a:rPr>
            <a:t>Ahmed Saleh</a:t>
          </a:r>
          <a:endParaRPr lang="en-US" sz="2500" b="1" kern="1200" dirty="0">
            <a:solidFill>
              <a:schemeClr val="bg1"/>
            </a:solidFill>
          </a:endParaRPr>
        </a:p>
      </dsp:txBody>
      <dsp:txXfrm>
        <a:off x="1454061" y="1576143"/>
        <a:ext cx="5337261" cy="1258927"/>
      </dsp:txXfrm>
    </dsp:sp>
    <dsp:sp modelId="{DB8ABDAA-976A-4A84-A3C3-277080E19DCA}">
      <dsp:nvSpPr>
        <dsp:cNvPr id="0" name=""/>
        <dsp:cNvSpPr/>
      </dsp:nvSpPr>
      <dsp:spPr>
        <a:xfrm>
          <a:off x="0" y="3149803"/>
          <a:ext cx="6791323" cy="1258927"/>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D335376E-740A-4A47-BC5B-3381DE731CE0}">
      <dsp:nvSpPr>
        <dsp:cNvPr id="0" name=""/>
        <dsp:cNvSpPr/>
      </dsp:nvSpPr>
      <dsp:spPr>
        <a:xfrm>
          <a:off x="380825" y="3433062"/>
          <a:ext cx="692410" cy="69241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09F791-340A-4625-9294-3E680D66DB63}">
      <dsp:nvSpPr>
        <dsp:cNvPr id="0" name=""/>
        <dsp:cNvSpPr/>
      </dsp:nvSpPr>
      <dsp:spPr>
        <a:xfrm>
          <a:off x="1454061" y="3149803"/>
          <a:ext cx="5337261" cy="1258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237" tIns="133237" rIns="133237" bIns="133237" numCol="1" spcCol="1270" anchor="ctr" anchorCtr="0">
          <a:noAutofit/>
        </a:bodyPr>
        <a:lstStyle/>
        <a:p>
          <a:pPr marL="0" lvl="0" indent="0" algn="l" defTabSz="1111250">
            <a:lnSpc>
              <a:spcPct val="100000"/>
            </a:lnSpc>
            <a:spcBef>
              <a:spcPct val="0"/>
            </a:spcBef>
            <a:spcAft>
              <a:spcPct val="35000"/>
            </a:spcAft>
            <a:buNone/>
          </a:pPr>
          <a:r>
            <a:rPr lang="en-US" sz="2500" b="1" kern="1200" dirty="0">
              <a:solidFill>
                <a:schemeClr val="bg1"/>
              </a:solidFill>
            </a:rPr>
            <a:t>Mohamed </a:t>
          </a:r>
          <a:r>
            <a:rPr lang="en-US" sz="2500" b="1" kern="1200" dirty="0" err="1">
              <a:solidFill>
                <a:schemeClr val="bg1"/>
              </a:solidFill>
            </a:rPr>
            <a:t>Swilam</a:t>
          </a:r>
          <a:endParaRPr lang="en-US" sz="2500" b="1" kern="1200" dirty="0">
            <a:solidFill>
              <a:schemeClr val="bg1"/>
            </a:solidFill>
          </a:endParaRPr>
        </a:p>
      </dsp:txBody>
      <dsp:txXfrm>
        <a:off x="1454061" y="3149803"/>
        <a:ext cx="5337261" cy="1258927"/>
      </dsp:txXfrm>
    </dsp:sp>
    <dsp:sp modelId="{343A76ED-9DD6-4B0A-830E-16ED952B3D06}">
      <dsp:nvSpPr>
        <dsp:cNvPr id="0" name=""/>
        <dsp:cNvSpPr/>
      </dsp:nvSpPr>
      <dsp:spPr>
        <a:xfrm>
          <a:off x="0" y="4723463"/>
          <a:ext cx="6791323" cy="1258927"/>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C21BED67-1F13-4312-815B-B5C34DAA27F9}">
      <dsp:nvSpPr>
        <dsp:cNvPr id="0" name=""/>
        <dsp:cNvSpPr/>
      </dsp:nvSpPr>
      <dsp:spPr>
        <a:xfrm>
          <a:off x="380825" y="5006721"/>
          <a:ext cx="692410" cy="69241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3000" b="-3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60EF14-C09B-4543-88B7-7F45704CBA36}">
      <dsp:nvSpPr>
        <dsp:cNvPr id="0" name=""/>
        <dsp:cNvSpPr/>
      </dsp:nvSpPr>
      <dsp:spPr>
        <a:xfrm>
          <a:off x="1454061" y="4723463"/>
          <a:ext cx="5337261" cy="1258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237" tIns="133237" rIns="133237" bIns="133237" numCol="1" spcCol="1270" anchor="ctr" anchorCtr="0">
          <a:noAutofit/>
        </a:bodyPr>
        <a:lstStyle/>
        <a:p>
          <a:pPr marL="0" lvl="0" indent="0" algn="l" defTabSz="1111250">
            <a:lnSpc>
              <a:spcPct val="100000"/>
            </a:lnSpc>
            <a:spcBef>
              <a:spcPct val="0"/>
            </a:spcBef>
            <a:spcAft>
              <a:spcPct val="35000"/>
            </a:spcAft>
            <a:buNone/>
          </a:pPr>
          <a:r>
            <a:rPr lang="en-US" sz="2500" b="1" kern="1200" dirty="0" err="1">
              <a:solidFill>
                <a:schemeClr val="bg1"/>
              </a:solidFill>
            </a:rPr>
            <a:t>Tarneem</a:t>
          </a:r>
          <a:r>
            <a:rPr lang="en-US" sz="2500" b="1" kern="1200" dirty="0">
              <a:solidFill>
                <a:schemeClr val="bg1"/>
              </a:solidFill>
            </a:rPr>
            <a:t> </a:t>
          </a:r>
          <a:r>
            <a:rPr lang="en-US" sz="2500" b="1" kern="1200" dirty="0" err="1">
              <a:solidFill>
                <a:schemeClr val="bg1"/>
              </a:solidFill>
            </a:rPr>
            <a:t>Saher</a:t>
          </a:r>
          <a:endParaRPr lang="en-US" sz="2500" b="1" kern="1200" dirty="0">
            <a:solidFill>
              <a:schemeClr val="bg1"/>
            </a:solidFill>
          </a:endParaRPr>
        </a:p>
      </dsp:txBody>
      <dsp:txXfrm>
        <a:off x="1454061" y="4723463"/>
        <a:ext cx="5337261" cy="12589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60F65-CC63-45E5-A7BB-1D89548C0F12}">
      <dsp:nvSpPr>
        <dsp:cNvPr id="0" name=""/>
        <dsp:cNvSpPr/>
      </dsp:nvSpPr>
      <dsp:spPr>
        <a:xfrm rot="16200000">
          <a:off x="-1388833" y="1390019"/>
          <a:ext cx="4667519" cy="1887479"/>
        </a:xfrm>
        <a:prstGeom prst="flowChartManualOperation">
          <a:avLst/>
        </a:prstGeom>
        <a:gradFill rotWithShape="0">
          <a:gsLst>
            <a:gs pos="1000">
              <a:schemeClr val="tx1">
                <a:lumMod val="85000"/>
                <a:lumOff val="15000"/>
              </a:schemeClr>
            </a:gs>
            <a:gs pos="100000">
              <a:schemeClr val="accent2">
                <a:lumMod val="50000"/>
              </a:scheme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bg1"/>
              </a:solidFill>
            </a:rPr>
            <a:t>Read the data carefully and set a brainstorming session to discuss the entries in the data files</a:t>
          </a:r>
          <a:endParaRPr lang="en-US" sz="1600" b="1" kern="1200" noProof="1">
            <a:solidFill>
              <a:schemeClr val="bg1"/>
            </a:solidFill>
          </a:endParaRPr>
        </a:p>
      </dsp:txBody>
      <dsp:txXfrm rot="5400000">
        <a:off x="1187" y="933503"/>
        <a:ext cx="1887479" cy="2800511"/>
      </dsp:txXfrm>
    </dsp:sp>
    <dsp:sp modelId="{A8114BAF-55BB-4383-BDD7-9275E89D0296}">
      <dsp:nvSpPr>
        <dsp:cNvPr id="0" name=""/>
        <dsp:cNvSpPr/>
      </dsp:nvSpPr>
      <dsp:spPr>
        <a:xfrm rot="16200000">
          <a:off x="604015" y="1442720"/>
          <a:ext cx="4667519" cy="1782078"/>
        </a:xfrm>
        <a:prstGeom prst="flowChartManualOperation">
          <a:avLst/>
        </a:prstGeom>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r>
            <a:rPr lang="en-US" sz="2000" b="1" kern="1200" dirty="0">
              <a:solidFill>
                <a:schemeClr val="bg1"/>
              </a:solidFill>
            </a:rPr>
            <a:t>Clean and pre-process data using Power BI and create its model</a:t>
          </a:r>
          <a:r>
            <a:rPr lang="en-US" sz="2000" b="1" kern="1200" noProof="1">
              <a:solidFill>
                <a:schemeClr val="bg1"/>
              </a:solidFill>
              <a:latin typeface="Calibri"/>
              <a:ea typeface="+mn-ea"/>
              <a:cs typeface="+mn-cs"/>
            </a:rPr>
            <a:t>. </a:t>
          </a:r>
        </a:p>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sp:txBody>
      <dsp:txXfrm rot="5400000">
        <a:off x="2046735" y="933504"/>
        <a:ext cx="1782078" cy="2800511"/>
      </dsp:txXfrm>
    </dsp:sp>
    <dsp:sp modelId="{FD1DBF8B-3334-4CD6-B3DA-564AB8BB7C9F}">
      <dsp:nvSpPr>
        <dsp:cNvPr id="0" name=""/>
        <dsp:cNvSpPr/>
      </dsp:nvSpPr>
      <dsp:spPr>
        <a:xfrm rot="16200000">
          <a:off x="2947378" y="1039505"/>
          <a:ext cx="4667519" cy="2588508"/>
        </a:xfrm>
        <a:prstGeom prst="flowChartManualOperation">
          <a:avLst/>
        </a:prstGeom>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r>
            <a:rPr lang="en-US" sz="1800" b="1" kern="1200" dirty="0">
              <a:solidFill>
                <a:schemeClr val="bg1"/>
              </a:solidFill>
            </a:rPr>
            <a:t>Determine all possible analysis questions that can be deducted from the given dataset and would be of interest to the organization’s decision-makers, what is the relation between the Input Data.</a:t>
          </a:r>
          <a:r>
            <a:rPr lang="en-US" sz="1400" b="1" kern="1200" noProof="1">
              <a:solidFill>
                <a:schemeClr val="bg1"/>
              </a:solidFill>
              <a:latin typeface="Calibri"/>
              <a:ea typeface="+mn-ea"/>
              <a:cs typeface="+mn-cs"/>
            </a:rPr>
            <a:t> </a:t>
          </a:r>
          <a:endParaRPr lang="en-US" sz="1600" kern="1200" dirty="0">
            <a:solidFill>
              <a:srgbClr val="FFFFFF"/>
            </a:solidFill>
            <a:latin typeface="Calibri"/>
            <a:ea typeface="+mn-ea"/>
            <a:cs typeface="+mn-cs"/>
          </a:endParaRPr>
        </a:p>
      </dsp:txBody>
      <dsp:txXfrm rot="5400000">
        <a:off x="3986883" y="933504"/>
        <a:ext cx="2588508" cy="2800511"/>
      </dsp:txXfrm>
    </dsp:sp>
    <dsp:sp modelId="{1BFF31D0-E49D-4647-8318-3203E3D05E88}">
      <dsp:nvSpPr>
        <dsp:cNvPr id="0" name=""/>
        <dsp:cNvSpPr/>
      </dsp:nvSpPr>
      <dsp:spPr>
        <a:xfrm rot="16200000">
          <a:off x="5453500" y="1279961"/>
          <a:ext cx="4667519" cy="2107596"/>
        </a:xfrm>
        <a:prstGeom prst="flowChartManualOperation">
          <a:avLst/>
        </a:prstGeom>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r>
            <a:rPr lang="en-US" sz="2000" b="1" kern="1200" dirty="0">
              <a:solidFill>
                <a:schemeClr val="bg1"/>
              </a:solidFill>
            </a:rPr>
            <a:t>Build a Power BI dashboard that visualizes the answers to the asked questions and explains the relationships between the inputs</a:t>
          </a:r>
          <a:endParaRPr lang="en-US" sz="1600" kern="1200" dirty="0">
            <a:solidFill>
              <a:srgbClr val="FFFFFF"/>
            </a:solidFill>
            <a:latin typeface="Calibri"/>
            <a:ea typeface="+mn-ea"/>
            <a:cs typeface="+mn-cs"/>
          </a:endParaRPr>
        </a:p>
      </dsp:txBody>
      <dsp:txXfrm rot="5400000">
        <a:off x="6733461" y="933504"/>
        <a:ext cx="2107596" cy="2800511"/>
      </dsp:txXfrm>
    </dsp:sp>
    <dsp:sp modelId="{74435D6F-13CE-45D5-8147-F4AEAAF03FCD}">
      <dsp:nvSpPr>
        <dsp:cNvPr id="0" name=""/>
        <dsp:cNvSpPr/>
      </dsp:nvSpPr>
      <dsp:spPr>
        <a:xfrm rot="16200000">
          <a:off x="7974576" y="1024551"/>
          <a:ext cx="4667519" cy="2618415"/>
        </a:xfrm>
        <a:prstGeom prst="flowChartManualOperation">
          <a:avLst/>
        </a:prstGeom>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r>
            <a:rPr lang="en-US" sz="2000" b="1" kern="1200" dirty="0">
              <a:solidFill>
                <a:schemeClr val="bg1"/>
              </a:solidFill>
            </a:rPr>
            <a:t>Prepare a report and presentation summarizing the project work, including data analysis and recommendations</a:t>
          </a:r>
          <a:endParaRPr lang="en-US" sz="2000" b="1" kern="1200" noProof="1">
            <a:solidFill>
              <a:schemeClr val="bg1"/>
            </a:solidFill>
            <a:latin typeface="Calibri"/>
            <a:ea typeface="+mn-ea"/>
            <a:cs typeface="+mn-cs"/>
          </a:endParaRPr>
        </a:p>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sp:txBody>
      <dsp:txXfrm rot="5400000">
        <a:off x="8999128" y="933503"/>
        <a:ext cx="2618415" cy="28005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t>11/27/2024</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11/27/2024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a:t>Click to 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p:txBody>
          <a:bodyPr/>
          <a:lstStyle/>
          <a:p>
            <a:pPr marL="0" marR="0" algn="ctr">
              <a:lnSpc>
                <a:spcPct val="107000"/>
              </a:lnSpc>
              <a:spcBef>
                <a:spcPts val="0"/>
              </a:spcBef>
              <a:spcAft>
                <a:spcPts val="800"/>
              </a:spcAft>
            </a:pPr>
            <a:r>
              <a:rPr lang="en-US" sz="7200" dirty="0">
                <a:effectLst/>
                <a:latin typeface="Calibri" panose="020F0502020204030204" pitchFamily="34" charset="0"/>
                <a:ea typeface="Calibri" panose="020F0502020204030204" pitchFamily="34" charset="0"/>
                <a:cs typeface="Arial" panose="020B0604020202020204" pitchFamily="34" charset="0"/>
              </a:rPr>
              <a:t>HR Dataset Analysis</a:t>
            </a:r>
          </a:p>
        </p:txBody>
      </p:sp>
      <p:pic>
        <p:nvPicPr>
          <p:cNvPr id="29" name="Picture Placeholder 28">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a:stretch/>
        </p:blipFill>
        <p:spPr/>
      </p:pic>
      <p:sp>
        <p:nvSpPr>
          <p:cNvPr id="6" name="Text Placeholder 5">
            <a:extLst>
              <a:ext uri="{FF2B5EF4-FFF2-40B4-BE49-F238E27FC236}">
                <a16:creationId xmlns:a16="http://schemas.microsoft.com/office/drawing/2014/main" id="{1397C2DB-90F2-4971-AC44-7CDDF5A3B552}"/>
              </a:ext>
            </a:extLst>
          </p:cNvPr>
          <p:cNvSpPr>
            <a:spLocks noGrp="1"/>
          </p:cNvSpPr>
          <p:nvPr>
            <p:ph type="body" sz="half" idx="2"/>
          </p:nvPr>
        </p:nvSpPr>
        <p:spPr/>
        <p:txBody>
          <a:bodyPr>
            <a:normAutofit/>
          </a:bodyPr>
          <a:lstStyle/>
          <a:p>
            <a:pPr marL="0" marR="0" algn="ctr">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Arial" panose="020B0604020202020204" pitchFamily="34" charset="0"/>
              </a:rPr>
              <a:t>Present By </a:t>
            </a:r>
            <a:r>
              <a:rPr lang="en-US" sz="2400" b="1" dirty="0">
                <a:solidFill>
                  <a:srgbClr val="FF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rPr>
              <a:t>“Future Team “</a:t>
            </a:r>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spTree>
    <p:extLst>
      <p:ext uri="{BB962C8B-B14F-4D97-AF65-F5344CB8AC3E}">
        <p14:creationId xmlns:p14="http://schemas.microsoft.com/office/powerpoint/2010/main" val="1136250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70032F-2141-AF3B-821B-FE3F5BFBA3D1}"/>
              </a:ext>
            </a:extLst>
          </p:cNvPr>
          <p:cNvSpPr>
            <a:spLocks noGrp="1"/>
          </p:cNvSpPr>
          <p:nvPr>
            <p:ph idx="1"/>
          </p:nvPr>
        </p:nvSpPr>
        <p:spPr>
          <a:xfrm>
            <a:off x="285135" y="855406"/>
            <a:ext cx="11592233" cy="5494593"/>
          </a:xfrm>
        </p:spPr>
        <p:txBody>
          <a:bodyPr>
            <a:normAutofit fontScale="85000" lnSpcReduction="10000"/>
          </a:bodyPr>
          <a:lstStyle/>
          <a:p>
            <a:pPr algn="r" rtl="1">
              <a:lnSpc>
                <a:spcPct val="150000"/>
              </a:lnSpc>
              <a:buFont typeface="Wingdings" panose="05000000000000000000" pitchFamily="2" charset="2"/>
              <a:buChar char="q"/>
            </a:pPr>
            <a:r>
              <a:rPr lang="ar-EG" sz="2400" b="1" dirty="0"/>
              <a:t>متوسط عمر الموظفين هو 29 عام وهو يدل على ان اغلبية الفئة العمرية للموظفين شباب .</a:t>
            </a:r>
            <a:endParaRPr lang="en-US" sz="2400" b="1" dirty="0"/>
          </a:p>
          <a:p>
            <a:pPr algn="r" rtl="1">
              <a:lnSpc>
                <a:spcPct val="150000"/>
              </a:lnSpc>
              <a:buFont typeface="Wingdings" panose="05000000000000000000" pitchFamily="2" charset="2"/>
              <a:buChar char="q"/>
            </a:pPr>
            <a:r>
              <a:rPr lang="ar-EG" sz="2400" b="1" dirty="0"/>
              <a:t>معدل ترك العمل مرتفع نسبيا (16%) خاصة الفئتين العمرية الاقل بين 18 - 34  (19 &amp; 20 )% والتى تمثل اغلبية الموظفين (75 %).</a:t>
            </a:r>
            <a:endParaRPr lang="en-US" sz="2400" b="1" dirty="0"/>
          </a:p>
          <a:p>
            <a:pPr algn="r" rtl="1">
              <a:lnSpc>
                <a:spcPct val="150000"/>
              </a:lnSpc>
              <a:buFont typeface="Wingdings" panose="05000000000000000000" pitchFamily="2" charset="2"/>
              <a:buChar char="q"/>
            </a:pPr>
            <a:r>
              <a:rPr lang="ar-EG" sz="2400" b="1" dirty="0"/>
              <a:t>معدل ترك العمل يختلف لكل قسم فهو أعلى نسبة بقسم المبيعات ويليه قسم الموارد البشرية .</a:t>
            </a:r>
            <a:endParaRPr lang="en-US" sz="2400" b="1" dirty="0"/>
          </a:p>
          <a:p>
            <a:pPr algn="r" rtl="1">
              <a:lnSpc>
                <a:spcPct val="150000"/>
              </a:lnSpc>
              <a:buFont typeface="Wingdings" panose="05000000000000000000" pitchFamily="2" charset="2"/>
              <a:buChar char="q"/>
            </a:pPr>
            <a:r>
              <a:rPr lang="ar-EG" sz="2400" b="1" dirty="0"/>
              <a:t>متوسط السنوات التي يقضيها الموظفون بالشركة  يتجاوز4 سنوات ونصف ولكن هذه النسبة تقل الى اقل من 4 سنوات مع الموظفين العزاب عن المتزوجين والمطلقين.</a:t>
            </a:r>
            <a:endParaRPr lang="en-US" sz="2400" b="1" dirty="0"/>
          </a:p>
          <a:p>
            <a:pPr algn="r" rtl="1">
              <a:lnSpc>
                <a:spcPct val="150000"/>
              </a:lnSpc>
              <a:buFont typeface="Wingdings" panose="05000000000000000000" pitchFamily="2" charset="2"/>
              <a:buChar char="q"/>
            </a:pPr>
            <a:r>
              <a:rPr lang="ar-SA" sz="2400" b="1" dirty="0"/>
              <a:t>غالبية الموظفين  يحملون درجات بكالوريوس 39% أو ماجستير27% ، مما يعكس مستوى تعليمي عالي لموظفي جميع الاقسام.</a:t>
            </a:r>
            <a:endParaRPr lang="en-US" sz="2400" b="1" dirty="0"/>
          </a:p>
          <a:p>
            <a:pPr algn="r" rtl="1">
              <a:lnSpc>
                <a:spcPct val="150000"/>
              </a:lnSpc>
              <a:buFont typeface="Wingdings" panose="05000000000000000000" pitchFamily="2" charset="2"/>
              <a:buChar char="q"/>
            </a:pPr>
            <a:r>
              <a:rPr lang="ar-EG" sz="2400" b="1" dirty="0"/>
              <a:t>يوجد تنوع بفئات الموظفين من حيث العرق والجنس مع تقارب التوزيع الطبيعي لكل فئة من حيث التعليم والراتب والفئة العمرية.</a:t>
            </a:r>
            <a:endParaRPr lang="en-US" sz="2400" b="1" dirty="0"/>
          </a:p>
          <a:p>
            <a:pPr algn="r" rtl="1">
              <a:lnSpc>
                <a:spcPct val="150000"/>
              </a:lnSpc>
              <a:buFont typeface="Wingdings" panose="05000000000000000000" pitchFamily="2" charset="2"/>
              <a:buChar char="q"/>
            </a:pPr>
            <a:r>
              <a:rPr lang="ar-EG" sz="2400" b="1" dirty="0"/>
              <a:t>رواتب الفئة العمرية الاولى 18-26 (47 مليون) اقل من رواتب الفئة العمرية الثانية 27-34 (50 مليون) بالرغم من زيادة نسبة الموظفين الى الضعف.</a:t>
            </a:r>
            <a:endParaRPr lang="en-US" sz="2400" b="1" dirty="0"/>
          </a:p>
          <a:p>
            <a:pPr algn="r" rtl="1">
              <a:lnSpc>
                <a:spcPct val="150000"/>
              </a:lnSpc>
              <a:buFont typeface="Wingdings" panose="05000000000000000000" pitchFamily="2" charset="2"/>
              <a:buChar char="q"/>
            </a:pPr>
            <a:endParaRPr lang="en-US" sz="2400" dirty="0"/>
          </a:p>
        </p:txBody>
      </p:sp>
      <p:sp>
        <p:nvSpPr>
          <p:cNvPr id="4" name="Slide Number Placeholder 3">
            <a:extLst>
              <a:ext uri="{FF2B5EF4-FFF2-40B4-BE49-F238E27FC236}">
                <a16:creationId xmlns:a16="http://schemas.microsoft.com/office/drawing/2014/main" id="{995E9DC5-B3E3-CE2C-E29F-0EC9A5DC625B}"/>
              </a:ext>
            </a:extLst>
          </p:cNvPr>
          <p:cNvSpPr>
            <a:spLocks noGrp="1"/>
          </p:cNvSpPr>
          <p:nvPr>
            <p:ph type="sldNum" sz="quarter" idx="10"/>
          </p:nvPr>
        </p:nvSpPr>
        <p:spPr/>
        <p:txBody>
          <a:bodyPr/>
          <a:lstStyle/>
          <a:p>
            <a:r>
              <a:rPr lang="en-US"/>
              <a:t>PAGE </a:t>
            </a:r>
            <a:fld id="{4A9B5881-4007-4345-955A-79C2656F0C49}" type="slidenum">
              <a:rPr lang="en-US" smtClean="0"/>
              <a:pPr/>
              <a:t>10</a:t>
            </a:fld>
            <a:endParaRPr lang="en-US" dirty="0"/>
          </a:p>
        </p:txBody>
      </p:sp>
      <p:sp>
        <p:nvSpPr>
          <p:cNvPr id="5" name="Title 1">
            <a:extLst>
              <a:ext uri="{FF2B5EF4-FFF2-40B4-BE49-F238E27FC236}">
                <a16:creationId xmlns:a16="http://schemas.microsoft.com/office/drawing/2014/main" id="{EF66BD7D-17F1-2335-4039-2F57A773E8A9}"/>
              </a:ext>
            </a:extLst>
          </p:cNvPr>
          <p:cNvSpPr txBox="1">
            <a:spLocks/>
          </p:cNvSpPr>
          <p:nvPr/>
        </p:nvSpPr>
        <p:spPr>
          <a:xfrm>
            <a:off x="0" y="1"/>
            <a:ext cx="12113342" cy="727586"/>
          </a:xfrm>
          <a:prstGeom prst="rect">
            <a:avLst/>
          </a:prstGeo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defTabSz="914400" rtl="0" eaLnBrk="1" latinLnBrk="0" hangingPunct="1">
              <a:lnSpc>
                <a:spcPct val="70000"/>
              </a:lnSpc>
              <a:spcBef>
                <a:spcPct val="0"/>
              </a:spcBef>
              <a:buNone/>
              <a:defRPr lang="en-US" sz="5200" b="0" kern="1200" spc="-150" dirty="0">
                <a:solidFill>
                  <a:schemeClr val="bg1"/>
                </a:solidFill>
                <a:latin typeface="+mj-lt"/>
                <a:ea typeface="+mj-ea"/>
                <a:cs typeface="+mj-cs"/>
              </a:defRPr>
            </a:lvl1pPr>
          </a:lstStyle>
          <a:p>
            <a:pPr algn="ctr"/>
            <a:r>
              <a:rPr lang="en-US" sz="4400"/>
              <a:t>Employee Overview</a:t>
            </a:r>
          </a:p>
        </p:txBody>
      </p:sp>
    </p:spTree>
    <p:extLst>
      <p:ext uri="{BB962C8B-B14F-4D97-AF65-F5344CB8AC3E}">
        <p14:creationId xmlns:p14="http://schemas.microsoft.com/office/powerpoint/2010/main" val="160731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p:txBody>
          <a:bodyPr/>
          <a:lstStyle/>
          <a:p>
            <a:r>
              <a:rPr lang="en-US" dirty="0"/>
              <a:t>PAGE </a:t>
            </a:r>
            <a:fld id="{4A9B5881-4007-4345-955A-79C2656F0C49}" type="slidenum">
              <a:rPr lang="en-US" smtClean="0"/>
              <a:pPr/>
              <a:t>11</a:t>
            </a:fld>
            <a:endParaRPr lang="en-US" dirty="0"/>
          </a:p>
        </p:txBody>
      </p:sp>
      <p:sp>
        <p:nvSpPr>
          <p:cNvPr id="14" name="Title 1">
            <a:extLst>
              <a:ext uri="{FF2B5EF4-FFF2-40B4-BE49-F238E27FC236}">
                <a16:creationId xmlns:a16="http://schemas.microsoft.com/office/drawing/2014/main" id="{593E3A3D-BA36-09EF-2D3C-440AEDB76692}"/>
              </a:ext>
            </a:extLst>
          </p:cNvPr>
          <p:cNvSpPr>
            <a:spLocks noGrp="1"/>
          </p:cNvSpPr>
          <p:nvPr>
            <p:ph type="title"/>
          </p:nvPr>
        </p:nvSpPr>
        <p:spPr>
          <a:xfrm>
            <a:off x="0" y="1"/>
            <a:ext cx="12113342" cy="727586"/>
          </a:xfrm>
        </p:spPr>
        <p:txBody>
          <a:bodyPr/>
          <a:lstStyle/>
          <a:p>
            <a:pPr algn="ctr"/>
            <a:r>
              <a:rPr lang="en-US" sz="3600" b="1" dirty="0"/>
              <a:t>Department</a:t>
            </a:r>
            <a:endParaRPr lang="en-US" sz="4400" b="1" dirty="0"/>
          </a:p>
        </p:txBody>
      </p:sp>
      <p:pic>
        <p:nvPicPr>
          <p:cNvPr id="2" name="Content Placeholder 4">
            <a:extLst>
              <a:ext uri="{FF2B5EF4-FFF2-40B4-BE49-F238E27FC236}">
                <a16:creationId xmlns:a16="http://schemas.microsoft.com/office/drawing/2014/main" id="{C5E078AC-F553-A874-E55A-D87311181661}"/>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203542" y="767826"/>
            <a:ext cx="9474290" cy="5773649"/>
          </a:xfrm>
          <a:prstGeom prst="rect">
            <a:avLst/>
          </a:prstGeom>
        </p:spPr>
      </p:pic>
    </p:spTree>
    <p:extLst>
      <p:ext uri="{BB962C8B-B14F-4D97-AF65-F5344CB8AC3E}">
        <p14:creationId xmlns:p14="http://schemas.microsoft.com/office/powerpoint/2010/main" val="2822375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70032F-2141-AF3B-821B-FE3F5BFBA3D1}"/>
              </a:ext>
            </a:extLst>
          </p:cNvPr>
          <p:cNvSpPr>
            <a:spLocks noGrp="1"/>
          </p:cNvSpPr>
          <p:nvPr>
            <p:ph idx="1"/>
          </p:nvPr>
        </p:nvSpPr>
        <p:spPr>
          <a:xfrm>
            <a:off x="285135" y="855406"/>
            <a:ext cx="11592233" cy="5494593"/>
          </a:xfrm>
        </p:spPr>
        <p:txBody>
          <a:bodyPr>
            <a:normAutofit fontScale="92500" lnSpcReduction="20000"/>
          </a:bodyPr>
          <a:lstStyle/>
          <a:p>
            <a:pPr algn="r" rtl="1">
              <a:lnSpc>
                <a:spcPct val="150000"/>
              </a:lnSpc>
              <a:buFont typeface="Wingdings" panose="05000000000000000000" pitchFamily="2" charset="2"/>
              <a:buChar char="q"/>
            </a:pPr>
            <a:r>
              <a:rPr lang="ar-EG" sz="2400" b="1" dirty="0"/>
              <a:t>يوجد 3 اقسام رئيسية وتختلف بها نسبة الموظفين لكل قسم ويمثل قسم التكنولوجيا 65 % من اجمالى الموظفيين و 63 % من اجمالي الرواتب وهذا يوضح مجال العمل الرئيسي للشركة وهو التكنولوجيا.</a:t>
            </a:r>
          </a:p>
          <a:p>
            <a:pPr algn="r" rtl="1">
              <a:lnSpc>
                <a:spcPct val="150000"/>
              </a:lnSpc>
              <a:buFont typeface="Wingdings" panose="05000000000000000000" pitchFamily="2" charset="2"/>
              <a:buChar char="q"/>
            </a:pPr>
            <a:r>
              <a:rPr lang="ar-EG" sz="2400" b="1" dirty="0"/>
              <a:t>نسبة المديرين من اجمالي الموظفين( 11% ) بمعدل مديرلكل 8 موظفيين تقريبا متوسط المسافة من المنزل 22.5 كيلومتر قد تؤثر على رضا الموظفين وتوازن حياتهم المهنية والشخصية وسوف يتم عرض الاثر فى تحليل التقييماتجميع الاقسام بحاجة الى عمل بعض الموظفين اوقات اضافية بإجمالي 416 موظف ونسبة 28% </a:t>
            </a:r>
          </a:p>
          <a:p>
            <a:pPr algn="r" rtl="1">
              <a:lnSpc>
                <a:spcPct val="150000"/>
              </a:lnSpc>
              <a:buFont typeface="Wingdings" panose="05000000000000000000" pitchFamily="2" charset="2"/>
              <a:buChar char="q"/>
            </a:pPr>
            <a:r>
              <a:rPr lang="ar-EG" sz="2400" b="1" dirty="0"/>
              <a:t>يوجد علاقة ايجابية بين فئات الراتب ومتوسط المسافة من المنزل باستثناء الفئة ذات الرواتب القليلة جداً</a:t>
            </a:r>
          </a:p>
          <a:p>
            <a:pPr algn="r" rtl="1">
              <a:lnSpc>
                <a:spcPct val="150000"/>
              </a:lnSpc>
              <a:buFont typeface="Wingdings" panose="05000000000000000000" pitchFamily="2" charset="2"/>
              <a:buChar char="q"/>
            </a:pPr>
            <a:r>
              <a:rPr lang="ar-EG" sz="2400" b="1" dirty="0"/>
              <a:t>قسم المبيعات هو اقل قسم يحتوى على فئة الرواتب القليلة جدا وبالرغم من ذلك  فهو به اقل نسبة مديرين من اجمالي الموظفين (6%) واعلى قسم به فئة مديرين هو قسم التكنولوجيا بنسبة 13% الذي يمثل اقل فئة لمتوسط الرواتب</a:t>
            </a:r>
          </a:p>
          <a:p>
            <a:pPr algn="r" rtl="1">
              <a:lnSpc>
                <a:spcPct val="150000"/>
              </a:lnSpc>
              <a:buFont typeface="Wingdings" panose="05000000000000000000" pitchFamily="2" charset="2"/>
              <a:buChar char="q"/>
            </a:pPr>
            <a:r>
              <a:rPr lang="ar-EG" sz="2400" b="1" dirty="0"/>
              <a:t> قسم التكنولوجيا يحصل على 65 % من فرص التدريب وهذا يرتبط بعوامل اخرى منها تقييم المديرين  للموظفين </a:t>
            </a:r>
          </a:p>
          <a:p>
            <a:pPr algn="r" rtl="1">
              <a:lnSpc>
                <a:spcPct val="150000"/>
              </a:lnSpc>
              <a:buFont typeface="Wingdings" panose="05000000000000000000" pitchFamily="2" charset="2"/>
              <a:buChar char="q"/>
            </a:pPr>
            <a:r>
              <a:rPr lang="ar-EG" sz="2400" b="1" dirty="0"/>
              <a:t>معدل ترك العمل اقل فى قسم التكنولوجيا حيث يمثل نسبة 14 % واعلى قسم هو قسم المبيعات بنسبة 21%</a:t>
            </a:r>
            <a:endParaRPr lang="en-US" sz="2400" dirty="0"/>
          </a:p>
        </p:txBody>
      </p:sp>
      <p:sp>
        <p:nvSpPr>
          <p:cNvPr id="4" name="Slide Number Placeholder 3">
            <a:extLst>
              <a:ext uri="{FF2B5EF4-FFF2-40B4-BE49-F238E27FC236}">
                <a16:creationId xmlns:a16="http://schemas.microsoft.com/office/drawing/2014/main" id="{995E9DC5-B3E3-CE2C-E29F-0EC9A5DC625B}"/>
              </a:ext>
            </a:extLst>
          </p:cNvPr>
          <p:cNvSpPr>
            <a:spLocks noGrp="1"/>
          </p:cNvSpPr>
          <p:nvPr>
            <p:ph type="sldNum" sz="quarter" idx="10"/>
          </p:nvPr>
        </p:nvSpPr>
        <p:spPr/>
        <p:txBody>
          <a:bodyPr/>
          <a:lstStyle/>
          <a:p>
            <a:r>
              <a:rPr lang="en-US"/>
              <a:t>PAGE </a:t>
            </a:r>
            <a:fld id="{4A9B5881-4007-4345-955A-79C2656F0C49}" type="slidenum">
              <a:rPr lang="en-US" smtClean="0"/>
              <a:pPr/>
              <a:t>12</a:t>
            </a:fld>
            <a:endParaRPr lang="en-US" dirty="0"/>
          </a:p>
        </p:txBody>
      </p:sp>
      <p:sp>
        <p:nvSpPr>
          <p:cNvPr id="5" name="Title 1">
            <a:extLst>
              <a:ext uri="{FF2B5EF4-FFF2-40B4-BE49-F238E27FC236}">
                <a16:creationId xmlns:a16="http://schemas.microsoft.com/office/drawing/2014/main" id="{EF66BD7D-17F1-2335-4039-2F57A773E8A9}"/>
              </a:ext>
            </a:extLst>
          </p:cNvPr>
          <p:cNvSpPr txBox="1">
            <a:spLocks/>
          </p:cNvSpPr>
          <p:nvPr/>
        </p:nvSpPr>
        <p:spPr>
          <a:xfrm>
            <a:off x="0" y="1"/>
            <a:ext cx="12113342" cy="727586"/>
          </a:xfrm>
          <a:prstGeom prst="rect">
            <a:avLst/>
          </a:prstGeo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defTabSz="914400" rtl="0" eaLnBrk="1" latinLnBrk="0" hangingPunct="1">
              <a:lnSpc>
                <a:spcPct val="70000"/>
              </a:lnSpc>
              <a:spcBef>
                <a:spcPct val="0"/>
              </a:spcBef>
              <a:buNone/>
              <a:defRPr lang="en-US" sz="5200" b="0" kern="1200" spc="-150" dirty="0">
                <a:solidFill>
                  <a:schemeClr val="bg1"/>
                </a:solidFill>
                <a:latin typeface="+mj-lt"/>
                <a:ea typeface="+mj-ea"/>
                <a:cs typeface="+mj-cs"/>
              </a:defRPr>
            </a:lvl1pPr>
          </a:lstStyle>
          <a:p>
            <a:pPr algn="ctr"/>
            <a:r>
              <a:rPr lang="en-US" sz="4400" b="1" dirty="0"/>
              <a:t>Department</a:t>
            </a:r>
            <a:endParaRPr lang="en-US" sz="4400" dirty="0"/>
          </a:p>
        </p:txBody>
      </p:sp>
    </p:spTree>
    <p:extLst>
      <p:ext uri="{BB962C8B-B14F-4D97-AF65-F5344CB8AC3E}">
        <p14:creationId xmlns:p14="http://schemas.microsoft.com/office/powerpoint/2010/main" val="3620205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p:txBody>
          <a:bodyPr/>
          <a:lstStyle/>
          <a:p>
            <a:r>
              <a:rPr lang="en-US" dirty="0"/>
              <a:t>PAGE </a:t>
            </a:r>
            <a:fld id="{4A9B5881-4007-4345-955A-79C2656F0C49}" type="slidenum">
              <a:rPr lang="en-US" smtClean="0"/>
              <a:pPr/>
              <a:t>13</a:t>
            </a:fld>
            <a:endParaRPr lang="en-US" dirty="0"/>
          </a:p>
        </p:txBody>
      </p:sp>
      <p:sp>
        <p:nvSpPr>
          <p:cNvPr id="14" name="Title 1">
            <a:extLst>
              <a:ext uri="{FF2B5EF4-FFF2-40B4-BE49-F238E27FC236}">
                <a16:creationId xmlns:a16="http://schemas.microsoft.com/office/drawing/2014/main" id="{593E3A3D-BA36-09EF-2D3C-440AEDB76692}"/>
              </a:ext>
            </a:extLst>
          </p:cNvPr>
          <p:cNvSpPr>
            <a:spLocks noGrp="1"/>
          </p:cNvSpPr>
          <p:nvPr>
            <p:ph type="title"/>
          </p:nvPr>
        </p:nvSpPr>
        <p:spPr>
          <a:xfrm>
            <a:off x="0" y="1"/>
            <a:ext cx="12113342" cy="727586"/>
          </a:xfrm>
        </p:spPr>
        <p:txBody>
          <a:bodyPr/>
          <a:lstStyle/>
          <a:p>
            <a:pPr algn="ctr"/>
            <a:r>
              <a:rPr lang="en-US" sz="3600" b="1" dirty="0"/>
              <a:t>Rating</a:t>
            </a:r>
          </a:p>
        </p:txBody>
      </p:sp>
      <p:pic>
        <p:nvPicPr>
          <p:cNvPr id="3" name="Content Placeholder 3">
            <a:extLst>
              <a:ext uri="{FF2B5EF4-FFF2-40B4-BE49-F238E27FC236}">
                <a16:creationId xmlns:a16="http://schemas.microsoft.com/office/drawing/2014/main" id="{B0F1772A-6F09-5CF5-1B37-6A8DAC7AC809}"/>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213317" y="768616"/>
            <a:ext cx="9765365" cy="5952859"/>
          </a:xfrm>
          <a:prstGeom prst="rect">
            <a:avLst/>
          </a:prstGeom>
        </p:spPr>
      </p:pic>
    </p:spTree>
    <p:extLst>
      <p:ext uri="{BB962C8B-B14F-4D97-AF65-F5344CB8AC3E}">
        <p14:creationId xmlns:p14="http://schemas.microsoft.com/office/powerpoint/2010/main" val="2785994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70032F-2141-AF3B-821B-FE3F5BFBA3D1}"/>
              </a:ext>
            </a:extLst>
          </p:cNvPr>
          <p:cNvSpPr>
            <a:spLocks noGrp="1"/>
          </p:cNvSpPr>
          <p:nvPr>
            <p:ph idx="1"/>
          </p:nvPr>
        </p:nvSpPr>
        <p:spPr>
          <a:xfrm>
            <a:off x="260554" y="825909"/>
            <a:ext cx="11592233" cy="5624052"/>
          </a:xfrm>
        </p:spPr>
        <p:txBody>
          <a:bodyPr>
            <a:noAutofit/>
          </a:bodyPr>
          <a:lstStyle/>
          <a:p>
            <a:pPr algn="r" rtl="1">
              <a:lnSpc>
                <a:spcPct val="170000"/>
              </a:lnSpc>
            </a:pPr>
            <a:r>
              <a:rPr lang="ar-EG" sz="1600" b="1" dirty="0"/>
              <a:t>متوسط رضا الموظفين مرتفع نسبيا 3.42 وكذلك متوسط الرضا عن بيئة العمل 3.86 وهى متقاربة لكل قسم</a:t>
            </a:r>
          </a:p>
          <a:p>
            <a:pPr algn="r" rtl="1">
              <a:lnSpc>
                <a:spcPct val="170000"/>
              </a:lnSpc>
            </a:pPr>
            <a:r>
              <a:rPr lang="ar-EG" sz="1600" b="1" dirty="0"/>
              <a:t>يوجد فرق واضح دائما بين متوسط تقييم المدير للموظف والتقييم الذاتي لجميع الفئات  يوجد استثناء وحيد يتساوى فيه تقييم المدير مع التقييم الذاتي يوجد لوظيفة </a:t>
            </a:r>
            <a:r>
              <a:rPr lang="en-US" sz="1600" b="1" dirty="0"/>
              <a:t>Sales Executive  </a:t>
            </a:r>
            <a:r>
              <a:rPr lang="ar-EG" sz="1600" b="1" dirty="0"/>
              <a:t>بقسم التكنولوجيا وكانت لموظفة واحد فقط حصلت على تقييم 4 وكذلك كان تقييما الذاتي 4 (</a:t>
            </a:r>
            <a:r>
              <a:rPr lang="en-US" sz="1600" b="1" dirty="0"/>
              <a:t>Exceeds Expectation)  </a:t>
            </a:r>
            <a:r>
              <a:rPr lang="ar-EG" sz="1600" b="1" dirty="0"/>
              <a:t>وهذه الحالة تعتبر </a:t>
            </a:r>
            <a:r>
              <a:rPr lang="en-US" sz="1600" b="1" dirty="0"/>
              <a:t>outlier</a:t>
            </a:r>
          </a:p>
          <a:p>
            <a:pPr algn="r" rtl="1">
              <a:lnSpc>
                <a:spcPct val="170000"/>
              </a:lnSpc>
            </a:pPr>
            <a:r>
              <a:rPr lang="ar-EG" sz="1600" b="1" dirty="0"/>
              <a:t>يوجد علاقة ايجابية بين تقييم المدير وعدد فرص التدريب للموظفين</a:t>
            </a:r>
          </a:p>
          <a:p>
            <a:pPr algn="r" rtl="1">
              <a:lnSpc>
                <a:spcPct val="170000"/>
              </a:lnSpc>
            </a:pPr>
            <a:r>
              <a:rPr lang="ar-EG" sz="1600" b="1" dirty="0"/>
              <a:t>يوجد علاقة ايجابية بين تقييم المدير و رضا العاملين وبين كلاهما زيادة الفئات العمرية باستثناء اكبر فئة عمرية التي ينخفض فيها كلا من متوسط التقييم ومعدل الرضا</a:t>
            </a:r>
          </a:p>
          <a:p>
            <a:pPr algn="r" rtl="1">
              <a:lnSpc>
                <a:spcPct val="170000"/>
              </a:lnSpc>
            </a:pPr>
            <a:r>
              <a:rPr lang="ar-EG" sz="1600" b="1" dirty="0"/>
              <a:t>يتأثر مؤشرمتوسط توازن الحياة المهنية والشخصية بعدة عوامل منها تطلب الوظيفة للسفر حيث ان فئة </a:t>
            </a:r>
            <a:r>
              <a:rPr lang="en-US" sz="1600" b="1" dirty="0"/>
              <a:t>some travel  </a:t>
            </a:r>
            <a:r>
              <a:rPr lang="ar-EG" sz="1600" b="1" dirty="0"/>
              <a:t> هى اكبر فئة تحصل على متوسط مؤشر  </a:t>
            </a:r>
            <a:r>
              <a:rPr lang="en-US" sz="1600" b="1" dirty="0"/>
              <a:t>Work-life balance </a:t>
            </a:r>
            <a:r>
              <a:rPr lang="ar-EG" sz="1600" b="1" dirty="0"/>
              <a:t>وكذلك المسافة بين العمل والمنزل واخيرا </a:t>
            </a:r>
            <a:r>
              <a:rPr lang="en-US" sz="1600" b="1" dirty="0"/>
              <a:t>over time  </a:t>
            </a:r>
            <a:r>
              <a:rPr lang="ar-EG" sz="1600" b="1" dirty="0"/>
              <a:t>الذي يختلف تأثيره بال </a:t>
            </a:r>
            <a:r>
              <a:rPr lang="en-US" sz="1600" b="1" dirty="0"/>
              <a:t>Salary category</a:t>
            </a:r>
          </a:p>
          <a:p>
            <a:pPr algn="r" rtl="1">
              <a:lnSpc>
                <a:spcPct val="170000"/>
              </a:lnSpc>
            </a:pPr>
            <a:r>
              <a:rPr lang="ar-EG" sz="1600" b="1" dirty="0"/>
              <a:t>يوجد علاقة بين فئة الراتب ورضا الموظفين مع ملاحظة انخفاض العلاقة بالنسبة لاصحاب الرواتب المرتفعة و تحتوى هذه الفئة على 44 % منها مديرين</a:t>
            </a:r>
          </a:p>
        </p:txBody>
      </p:sp>
      <p:sp>
        <p:nvSpPr>
          <p:cNvPr id="4" name="Slide Number Placeholder 3">
            <a:extLst>
              <a:ext uri="{FF2B5EF4-FFF2-40B4-BE49-F238E27FC236}">
                <a16:creationId xmlns:a16="http://schemas.microsoft.com/office/drawing/2014/main" id="{995E9DC5-B3E3-CE2C-E29F-0EC9A5DC625B}"/>
              </a:ext>
            </a:extLst>
          </p:cNvPr>
          <p:cNvSpPr>
            <a:spLocks noGrp="1"/>
          </p:cNvSpPr>
          <p:nvPr>
            <p:ph type="sldNum" sz="quarter" idx="10"/>
          </p:nvPr>
        </p:nvSpPr>
        <p:spPr/>
        <p:txBody>
          <a:bodyPr/>
          <a:lstStyle/>
          <a:p>
            <a:r>
              <a:rPr lang="en-US"/>
              <a:t>PAGE </a:t>
            </a:r>
            <a:fld id="{4A9B5881-4007-4345-955A-79C2656F0C49}" type="slidenum">
              <a:rPr lang="en-US" smtClean="0"/>
              <a:pPr/>
              <a:t>14</a:t>
            </a:fld>
            <a:endParaRPr lang="en-US" dirty="0"/>
          </a:p>
        </p:txBody>
      </p:sp>
      <p:sp>
        <p:nvSpPr>
          <p:cNvPr id="5" name="Title 1">
            <a:extLst>
              <a:ext uri="{FF2B5EF4-FFF2-40B4-BE49-F238E27FC236}">
                <a16:creationId xmlns:a16="http://schemas.microsoft.com/office/drawing/2014/main" id="{EF66BD7D-17F1-2335-4039-2F57A773E8A9}"/>
              </a:ext>
            </a:extLst>
          </p:cNvPr>
          <p:cNvSpPr txBox="1">
            <a:spLocks/>
          </p:cNvSpPr>
          <p:nvPr/>
        </p:nvSpPr>
        <p:spPr>
          <a:xfrm>
            <a:off x="0" y="1"/>
            <a:ext cx="12113342" cy="727586"/>
          </a:xfrm>
          <a:prstGeom prst="rect">
            <a:avLst/>
          </a:prstGeo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defTabSz="914400" rtl="0" eaLnBrk="1" latinLnBrk="0" hangingPunct="1">
              <a:lnSpc>
                <a:spcPct val="70000"/>
              </a:lnSpc>
              <a:spcBef>
                <a:spcPct val="0"/>
              </a:spcBef>
              <a:buNone/>
              <a:defRPr lang="en-US" sz="5200" b="0" kern="1200" spc="-150" dirty="0">
                <a:solidFill>
                  <a:schemeClr val="bg1"/>
                </a:solidFill>
                <a:latin typeface="+mj-lt"/>
                <a:ea typeface="+mj-ea"/>
                <a:cs typeface="+mj-cs"/>
              </a:defRPr>
            </a:lvl1pPr>
          </a:lstStyle>
          <a:p>
            <a:pPr algn="ctr"/>
            <a:r>
              <a:rPr lang="en-US" sz="4400" b="1" dirty="0"/>
              <a:t>Rating</a:t>
            </a:r>
            <a:endParaRPr lang="en-US" sz="4400" dirty="0"/>
          </a:p>
        </p:txBody>
      </p:sp>
    </p:spTree>
    <p:extLst>
      <p:ext uri="{BB962C8B-B14F-4D97-AF65-F5344CB8AC3E}">
        <p14:creationId xmlns:p14="http://schemas.microsoft.com/office/powerpoint/2010/main" val="2371779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5E9DC5-B3E3-CE2C-E29F-0EC9A5DC625B}"/>
              </a:ext>
            </a:extLst>
          </p:cNvPr>
          <p:cNvSpPr>
            <a:spLocks noGrp="1"/>
          </p:cNvSpPr>
          <p:nvPr>
            <p:ph type="sldNum" sz="quarter" idx="10"/>
          </p:nvPr>
        </p:nvSpPr>
        <p:spPr/>
        <p:txBody>
          <a:bodyPr/>
          <a:lstStyle/>
          <a:p>
            <a:r>
              <a:rPr lang="en-US"/>
              <a:t>PAGE </a:t>
            </a:r>
            <a:fld id="{4A9B5881-4007-4345-955A-79C2656F0C49}" type="slidenum">
              <a:rPr lang="en-US" smtClean="0"/>
              <a:pPr/>
              <a:t>15</a:t>
            </a:fld>
            <a:endParaRPr lang="en-US" dirty="0"/>
          </a:p>
        </p:txBody>
      </p:sp>
      <p:sp>
        <p:nvSpPr>
          <p:cNvPr id="5" name="Title 1">
            <a:extLst>
              <a:ext uri="{FF2B5EF4-FFF2-40B4-BE49-F238E27FC236}">
                <a16:creationId xmlns:a16="http://schemas.microsoft.com/office/drawing/2014/main" id="{EF66BD7D-17F1-2335-4039-2F57A773E8A9}"/>
              </a:ext>
            </a:extLst>
          </p:cNvPr>
          <p:cNvSpPr txBox="1">
            <a:spLocks/>
          </p:cNvSpPr>
          <p:nvPr/>
        </p:nvSpPr>
        <p:spPr>
          <a:xfrm>
            <a:off x="0" y="1"/>
            <a:ext cx="12113342" cy="727586"/>
          </a:xfrm>
          <a:prstGeom prst="rect">
            <a:avLst/>
          </a:prstGeo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defTabSz="914400" rtl="0" eaLnBrk="1" latinLnBrk="0" hangingPunct="1">
              <a:lnSpc>
                <a:spcPct val="70000"/>
              </a:lnSpc>
              <a:spcBef>
                <a:spcPct val="0"/>
              </a:spcBef>
              <a:buNone/>
              <a:defRPr lang="en-US" sz="5200" b="0" kern="1200" spc="-150" dirty="0">
                <a:solidFill>
                  <a:schemeClr val="bg1"/>
                </a:solidFill>
                <a:latin typeface="+mj-lt"/>
                <a:ea typeface="+mj-ea"/>
                <a:cs typeface="+mj-cs"/>
              </a:defRPr>
            </a:lvl1pPr>
          </a:lstStyle>
          <a:p>
            <a:pPr algn="ctr"/>
            <a:r>
              <a:rPr lang="en-US" sz="3600" dirty="0"/>
              <a:t>Recommendation</a:t>
            </a:r>
            <a:endParaRPr lang="en-US" sz="4400" dirty="0"/>
          </a:p>
        </p:txBody>
      </p:sp>
      <p:sp>
        <p:nvSpPr>
          <p:cNvPr id="6" name="Content Placeholder 5">
            <a:extLst>
              <a:ext uri="{FF2B5EF4-FFF2-40B4-BE49-F238E27FC236}">
                <a16:creationId xmlns:a16="http://schemas.microsoft.com/office/drawing/2014/main" id="{B98FF34C-7288-F823-F2B7-793BEE2CDB79}"/>
              </a:ext>
            </a:extLst>
          </p:cNvPr>
          <p:cNvSpPr>
            <a:spLocks noGrp="1"/>
          </p:cNvSpPr>
          <p:nvPr>
            <p:ph idx="1"/>
          </p:nvPr>
        </p:nvSpPr>
        <p:spPr>
          <a:xfrm>
            <a:off x="462116" y="845574"/>
            <a:ext cx="10891682" cy="5504425"/>
          </a:xfrm>
        </p:spPr>
        <p:txBody>
          <a:bodyPr>
            <a:normAutofit fontScale="92500" lnSpcReduction="20000"/>
          </a:bodyPr>
          <a:lstStyle/>
          <a:p>
            <a:pPr algn="r" rtl="1">
              <a:lnSpc>
                <a:spcPct val="150000"/>
              </a:lnSpc>
            </a:pPr>
            <a:r>
              <a:rPr lang="ar-EG" sz="2400" b="1" dirty="0"/>
              <a:t>دراسة اسباب ترك العمل للحفاظ على الموظفيين ولزيادة معدل الاستقرار الوظيفي لا سيما مع الشباب</a:t>
            </a:r>
            <a:r>
              <a:rPr lang="ar-EG" sz="2400" dirty="0"/>
              <a:t>. </a:t>
            </a:r>
          </a:p>
          <a:p>
            <a:pPr algn="r" rtl="1">
              <a:lnSpc>
                <a:spcPct val="150000"/>
              </a:lnSpc>
            </a:pPr>
            <a:r>
              <a:rPr lang="ar-EG" sz="2400" b="1" dirty="0"/>
              <a:t>المحافظة على التنوع العرقي للفئات الاقلية بالشركة للاستفادة بالثقافات والخبرات المختلفة.</a:t>
            </a:r>
            <a:endParaRPr lang="ar-EG" sz="2400" dirty="0"/>
          </a:p>
          <a:p>
            <a:pPr algn="r" rtl="1">
              <a:lnSpc>
                <a:spcPct val="150000"/>
              </a:lnSpc>
            </a:pPr>
            <a:r>
              <a:rPr lang="ar-EG" sz="2400" b="1" dirty="0"/>
              <a:t>اعادة دراسة لرواتب الوظائف لكل قسم حيث يبدو أن قسم المبيعات لديه نطاق أوسع من الرواتب مقارنة بالأقسام الاخرى مع وجود عدد أكبر من الرواتب المرتفعة بالرغم من ان قسم التكنولوجيا هو اقل قسم فى متوسط الرواتب ولكن توزيع الرواتب أكثر تركيزًا في فئة الرواتب المتوسطة</a:t>
            </a:r>
            <a:endParaRPr lang="ar-EG" sz="2400" dirty="0"/>
          </a:p>
          <a:p>
            <a:pPr algn="r" rtl="1">
              <a:lnSpc>
                <a:spcPct val="150000"/>
              </a:lnSpc>
            </a:pPr>
            <a:r>
              <a:rPr lang="ar-EG" sz="2400" b="1" dirty="0"/>
              <a:t>العمل على زيادة رضا الموظفين بتوفير بعض المتطلبات منها تعيين موظفين جدد للوظائف التي تتطلب العمل لاوقات اضافية</a:t>
            </a:r>
            <a:endParaRPr lang="ar-EG" sz="2400" dirty="0"/>
          </a:p>
          <a:p>
            <a:pPr algn="r" rtl="1">
              <a:lnSpc>
                <a:spcPct val="150000"/>
              </a:lnSpc>
            </a:pPr>
            <a:r>
              <a:rPr lang="ar-EG" sz="2400" b="1" dirty="0"/>
              <a:t>التغذية العكسية بين المدير والموظف لتقليل الفرق بين متوسط التقييم الذاتي وتقييم المدير </a:t>
            </a:r>
            <a:endParaRPr lang="ar-EG" sz="2400" dirty="0"/>
          </a:p>
          <a:p>
            <a:pPr algn="r">
              <a:lnSpc>
                <a:spcPct val="150000"/>
              </a:lnSpc>
            </a:pPr>
            <a:r>
              <a:rPr lang="ar-EG" sz="2400" b="1" dirty="0"/>
              <a:t>الاهتمام برفع مستوى تحقيق التوازن بين الحياة المهنية والعملية لتأثيره على مؤشر رضا الموظفين ودراسة اسباب تأثير معدل السفر عليه</a:t>
            </a:r>
            <a:endParaRPr lang="ar-EG" sz="2400" dirty="0"/>
          </a:p>
          <a:p>
            <a:pPr>
              <a:lnSpc>
                <a:spcPct val="150000"/>
              </a:lnSpc>
            </a:pPr>
            <a:endParaRPr lang="en-US" sz="2400" dirty="0"/>
          </a:p>
        </p:txBody>
      </p:sp>
    </p:spTree>
    <p:extLst>
      <p:ext uri="{BB962C8B-B14F-4D97-AF65-F5344CB8AC3E}">
        <p14:creationId xmlns:p14="http://schemas.microsoft.com/office/powerpoint/2010/main" val="1151031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78C3-85A8-63B5-E0C4-305E061EB1AE}"/>
              </a:ext>
            </a:extLst>
          </p:cNvPr>
          <p:cNvSpPr>
            <a:spLocks noGrp="1"/>
          </p:cNvSpPr>
          <p:nvPr>
            <p:ph type="title"/>
          </p:nvPr>
        </p:nvSpPr>
        <p:spPr>
          <a:xfrm>
            <a:off x="0" y="2054942"/>
            <a:ext cx="12192000" cy="2349910"/>
          </a:xfrm>
        </p:spPr>
        <p:txBody>
          <a:bodyPr/>
          <a:lstStyle/>
          <a:p>
            <a:pPr algn="ctr"/>
            <a:r>
              <a:rPr lang="en-US" dirty="0"/>
              <a:t>Thank You</a:t>
            </a:r>
          </a:p>
        </p:txBody>
      </p:sp>
      <p:sp>
        <p:nvSpPr>
          <p:cNvPr id="4" name="Slide Number Placeholder 3">
            <a:extLst>
              <a:ext uri="{FF2B5EF4-FFF2-40B4-BE49-F238E27FC236}">
                <a16:creationId xmlns:a16="http://schemas.microsoft.com/office/drawing/2014/main" id="{0A470A5E-C801-4350-9E58-6DAFC114A6DE}"/>
              </a:ext>
            </a:extLst>
          </p:cNvPr>
          <p:cNvSpPr>
            <a:spLocks noGrp="1"/>
          </p:cNvSpPr>
          <p:nvPr>
            <p:ph type="sldNum" sz="quarter" idx="10"/>
          </p:nvPr>
        </p:nvSpPr>
        <p:spPr/>
        <p:txBody>
          <a:bodyPr/>
          <a:lstStyle/>
          <a:p>
            <a:r>
              <a:rPr lang="en-US"/>
              <a:t>PAGE </a:t>
            </a:r>
            <a:fld id="{4A9B5881-4007-4345-955A-79C2656F0C49}" type="slidenum">
              <a:rPr lang="en-US" smtClean="0"/>
              <a:pPr/>
              <a:t>16</a:t>
            </a:fld>
            <a:endParaRPr lang="en-US" dirty="0"/>
          </a:p>
        </p:txBody>
      </p:sp>
    </p:spTree>
    <p:extLst>
      <p:ext uri="{BB962C8B-B14F-4D97-AF65-F5344CB8AC3E}">
        <p14:creationId xmlns:p14="http://schemas.microsoft.com/office/powerpoint/2010/main" val="2381937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gradFill>
            <a:gsLst>
              <a:gs pos="1000">
                <a:schemeClr val="tx1">
                  <a:lumMod val="85000"/>
                  <a:lumOff val="15000"/>
                </a:schemeClr>
              </a:gs>
              <a:gs pos="100000">
                <a:schemeClr val="accent2">
                  <a:lumMod val="50000"/>
                </a:schemeClr>
              </a:gs>
            </a:gsLst>
          </a:gradFill>
        </p:spPr>
        <p:txBody>
          <a:bodyPr/>
          <a:lstStyle/>
          <a:p>
            <a:pPr marL="0" marR="0" algn="ctr">
              <a:lnSpc>
                <a:spcPct val="107000"/>
              </a:lnSpc>
              <a:spcBef>
                <a:spcPts val="0"/>
              </a:spcBef>
              <a:spcAft>
                <a:spcPts val="800"/>
              </a:spcAft>
            </a:pPr>
            <a:r>
              <a:rPr lang="en-US" sz="3200" dirty="0">
                <a:effectLst/>
                <a:latin typeface="Calibri" panose="020F0502020204030204" pitchFamily="34" charset="0"/>
                <a:ea typeface="Calibri" panose="020F0502020204030204" pitchFamily="34" charset="0"/>
                <a:cs typeface="Arial" panose="020B0604020202020204" pitchFamily="34" charset="0"/>
              </a:rPr>
              <a:t>Team Members</a:t>
            </a:r>
          </a:p>
        </p:txBody>
      </p:sp>
      <p:graphicFrame>
        <p:nvGraphicFramePr>
          <p:cNvPr id="10" name="Content Placeholder 2" descr="List Content Placeholder">
            <a:extLst>
              <a:ext uri="{FF2B5EF4-FFF2-40B4-BE49-F238E27FC236}">
                <a16:creationId xmlns:a16="http://schemas.microsoft.com/office/drawing/2014/main" id="{4DBF5C5D-E8C1-4EFB-87B6-B4245AB407AE}"/>
              </a:ext>
            </a:extLst>
          </p:cNvPr>
          <p:cNvGraphicFramePr>
            <a:graphicFrameLocks noGrp="1"/>
          </p:cNvGraphicFramePr>
          <p:nvPr>
            <p:ph idx="1"/>
            <p:extLst>
              <p:ext uri="{D42A27DB-BD31-4B8C-83A1-F6EECF244321}">
                <p14:modId xmlns:p14="http://schemas.microsoft.com/office/powerpoint/2010/main" val="4013420027"/>
              </p:ext>
            </p:extLst>
          </p:nvPr>
        </p:nvGraphicFramePr>
        <p:xfrm>
          <a:off x="4562476" y="365125"/>
          <a:ext cx="6791323"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p:txBody>
          <a:bodyPr/>
          <a:lstStyle/>
          <a:p>
            <a:r>
              <a:rPr lang="en-US" dirty="0"/>
              <a:t>PAGE </a:t>
            </a:r>
            <a:fld id="{4A9B5881-4007-4345-955A-79C2656F0C49}" type="slidenum">
              <a:rPr lang="en-US" smtClean="0"/>
              <a:pPr/>
              <a:t>2</a:t>
            </a:fld>
            <a:endParaRPr lang="en-US" dirty="0"/>
          </a:p>
        </p:txBody>
      </p:sp>
    </p:spTree>
    <p:extLst>
      <p:ext uri="{BB962C8B-B14F-4D97-AF65-F5344CB8AC3E}">
        <p14:creationId xmlns:p14="http://schemas.microsoft.com/office/powerpoint/2010/main" val="4080338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xfrm>
            <a:off x="838200" y="641855"/>
            <a:ext cx="6273800" cy="772107"/>
          </a:xfrm>
        </p:spPr>
        <p:txBody>
          <a:bodyPr/>
          <a:lstStyle/>
          <a:p>
            <a:r>
              <a:rPr lang="en-US" dirty="0"/>
              <a:t>Project Idea</a:t>
            </a:r>
          </a:p>
        </p:txBody>
      </p:sp>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p:txBody>
          <a:bodyPr/>
          <a:lstStyle/>
          <a:p>
            <a:r>
              <a:rPr lang="en-US" dirty="0"/>
              <a:t>PAGE </a:t>
            </a:r>
            <a:fld id="{4A9B5881-4007-4345-955A-79C2656F0C49}" type="slidenum">
              <a:rPr lang="en-US" smtClean="0"/>
              <a:pPr/>
              <a:t>3</a:t>
            </a:fld>
            <a:endParaRPr lang="en-US" dirty="0"/>
          </a:p>
        </p:txBody>
      </p:sp>
      <p:sp>
        <p:nvSpPr>
          <p:cNvPr id="5" name="Content Placeholder 4">
            <a:extLst>
              <a:ext uri="{FF2B5EF4-FFF2-40B4-BE49-F238E27FC236}">
                <a16:creationId xmlns:a16="http://schemas.microsoft.com/office/drawing/2014/main" id="{2CD1F855-79AA-783D-F66A-9DEDBEEF2D12}"/>
              </a:ext>
            </a:extLst>
          </p:cNvPr>
          <p:cNvSpPr>
            <a:spLocks noGrp="1"/>
          </p:cNvSpPr>
          <p:nvPr>
            <p:ph idx="1"/>
          </p:nvPr>
        </p:nvSpPr>
        <p:spPr/>
        <p:txBody>
          <a:bodyPr/>
          <a:lstStyle/>
          <a:p>
            <a:pPr>
              <a:lnSpc>
                <a:spcPct val="150000"/>
              </a:lnSpc>
            </a:pPr>
            <a:r>
              <a:rPr lang="en-US" sz="4400" dirty="0"/>
              <a:t>Answer all possible analysis questions that can be deducted from the given dataset and would interest the organization’s decision-makers.</a:t>
            </a:r>
          </a:p>
          <a:p>
            <a:endParaRPr lang="en-US" dirty="0"/>
          </a:p>
        </p:txBody>
      </p:sp>
    </p:spTree>
    <p:extLst>
      <p:ext uri="{BB962C8B-B14F-4D97-AF65-F5344CB8AC3E}">
        <p14:creationId xmlns:p14="http://schemas.microsoft.com/office/powerpoint/2010/main" val="3089782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855392-9FED-4979-8AC6-A73037648D43}"/>
              </a:ext>
            </a:extLst>
          </p:cNvPr>
          <p:cNvSpPr>
            <a:spLocks noGrp="1"/>
          </p:cNvSpPr>
          <p:nvPr>
            <p:ph type="title"/>
          </p:nvPr>
        </p:nvSpPr>
        <p:spPr>
          <a:xfrm>
            <a:off x="838199" y="364856"/>
            <a:ext cx="4063869" cy="1326105"/>
          </a:xfrm>
        </p:spPr>
        <p:txBody>
          <a:bodyPr/>
          <a:lstStyle/>
          <a:p>
            <a:r>
              <a:rPr lang="en-US" dirty="0"/>
              <a:t>Project Steps</a:t>
            </a:r>
          </a:p>
        </p:txBody>
      </p:sp>
      <p:graphicFrame>
        <p:nvGraphicFramePr>
          <p:cNvPr id="10" name="Content Placeholder 2" descr="Content Placeholder">
            <a:extLst>
              <a:ext uri="{FF2B5EF4-FFF2-40B4-BE49-F238E27FC236}">
                <a16:creationId xmlns:a16="http://schemas.microsoft.com/office/drawing/2014/main" id="{47A11266-E870-4547-80E5-8133E862A757}"/>
              </a:ext>
            </a:extLst>
          </p:cNvPr>
          <p:cNvGraphicFramePr>
            <a:graphicFrameLocks noGrp="1"/>
          </p:cNvGraphicFramePr>
          <p:nvPr>
            <p:ph idx="1"/>
            <p:extLst>
              <p:ext uri="{D42A27DB-BD31-4B8C-83A1-F6EECF244321}">
                <p14:modId xmlns:p14="http://schemas.microsoft.com/office/powerpoint/2010/main" val="1837775407"/>
              </p:ext>
            </p:extLst>
          </p:nvPr>
        </p:nvGraphicFramePr>
        <p:xfrm>
          <a:off x="366792" y="1873956"/>
          <a:ext cx="11618730" cy="4667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32934DE9-1653-4F9E-B307-C53A27B2182D}"/>
              </a:ext>
            </a:extLst>
          </p:cNvPr>
          <p:cNvSpPr>
            <a:spLocks noGrp="1"/>
          </p:cNvSpPr>
          <p:nvPr>
            <p:ph type="sldNum" sz="quarter" idx="10"/>
          </p:nvPr>
        </p:nvSpPr>
        <p:spPr/>
        <p:txBody>
          <a:bodyPr/>
          <a:lstStyle/>
          <a:p>
            <a:r>
              <a:rPr lang="en-US" dirty="0"/>
              <a:t>PAGE </a:t>
            </a:r>
            <a:fld id="{4A9B5881-4007-4345-955A-79C2656F0C49}" type="slidenum">
              <a:rPr lang="en-US" smtClean="0"/>
              <a:pPr/>
              <a:t>4</a:t>
            </a:fld>
            <a:endParaRPr lang="en-US" dirty="0"/>
          </a:p>
        </p:txBody>
      </p:sp>
    </p:spTree>
    <p:extLst>
      <p:ext uri="{BB962C8B-B14F-4D97-AF65-F5344CB8AC3E}">
        <p14:creationId xmlns:p14="http://schemas.microsoft.com/office/powerpoint/2010/main" val="3879804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77"/>
            <a:ext cx="3271684" cy="833663"/>
          </a:xfrm>
        </p:spPr>
        <p:txBody>
          <a:bodyPr/>
          <a:lstStyle/>
          <a:p>
            <a:r>
              <a:rPr lang="en-US" dirty="0"/>
              <a:t>Data Cleaning</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200" y="1825625"/>
            <a:ext cx="11196484" cy="4351338"/>
          </a:xfrm>
        </p:spPr>
        <p:txBody>
          <a:bodyPr>
            <a:normAutofit lnSpcReduction="10000"/>
          </a:bodyPr>
          <a:lstStyle/>
          <a:p>
            <a:pPr>
              <a:lnSpc>
                <a:spcPct val="150000"/>
              </a:lnSpc>
            </a:pPr>
            <a:r>
              <a:rPr lang="en-US" sz="2600" dirty="0"/>
              <a:t>Ensure the data is free of duplication or empty cells, especially in the employee</a:t>
            </a:r>
            <a:r>
              <a:rPr lang="en-US" sz="2600" noProof="1"/>
              <a:t>. </a:t>
            </a:r>
          </a:p>
          <a:p>
            <a:pPr lvl="0">
              <a:lnSpc>
                <a:spcPct val="150000"/>
              </a:lnSpc>
            </a:pPr>
            <a:r>
              <a:rPr lang="en-US" sz="2600" dirty="0"/>
              <a:t> Eliminated the problem of employees having rating dates before their hiring date by ignoring them, which was 17%.</a:t>
            </a:r>
          </a:p>
          <a:p>
            <a:pPr>
              <a:lnSpc>
                <a:spcPct val="150000"/>
              </a:lnSpc>
            </a:pPr>
            <a:r>
              <a:rPr lang="en-US" sz="2600" dirty="0"/>
              <a:t>Adding some measurements, the most important of which is a column for the attrition date by calculating the number of years the employee was with( the company + the hiring date ) for those to know the attrition date</a:t>
            </a:r>
          </a:p>
          <a:p>
            <a:pPr>
              <a:lnSpc>
                <a:spcPct val="150000"/>
              </a:lnSpc>
            </a:pPr>
            <a:r>
              <a:rPr lang="en-US" sz="2600" dirty="0"/>
              <a:t>Dividing salaries, ages , jobs, and distance from home  into categories</a:t>
            </a:r>
            <a:endParaRPr lang="en-US" sz="2600"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Tree>
    <p:extLst>
      <p:ext uri="{BB962C8B-B14F-4D97-AF65-F5344CB8AC3E}">
        <p14:creationId xmlns:p14="http://schemas.microsoft.com/office/powerpoint/2010/main" val="2169832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FAE0F5-45CA-427D-8315-698AEAAB4E2B}"/>
              </a:ext>
            </a:extLst>
          </p:cNvPr>
          <p:cNvSpPr>
            <a:spLocks noGrp="1"/>
          </p:cNvSpPr>
          <p:nvPr>
            <p:ph type="sldNum" sz="quarter" idx="10"/>
          </p:nvPr>
        </p:nvSpPr>
        <p:spPr/>
        <p:txBody>
          <a:bodyPr/>
          <a:lstStyle/>
          <a:p>
            <a:r>
              <a:rPr lang="en-US"/>
              <a:t>PAGE </a:t>
            </a:r>
            <a:fld id="{4A9B5881-4007-4345-955A-79C2656F0C49}" type="slidenum">
              <a:rPr lang="en-US" smtClean="0"/>
              <a:pPr/>
              <a:t>6</a:t>
            </a:fld>
            <a:endParaRPr lang="en-US" dirty="0"/>
          </a:p>
        </p:txBody>
      </p:sp>
      <p:sp>
        <p:nvSpPr>
          <p:cNvPr id="7" name="Title 1">
            <a:extLst>
              <a:ext uri="{FF2B5EF4-FFF2-40B4-BE49-F238E27FC236}">
                <a16:creationId xmlns:a16="http://schemas.microsoft.com/office/drawing/2014/main" id="{3877F7E1-86D0-256A-6ADD-5614B14DE2D8}"/>
              </a:ext>
            </a:extLst>
          </p:cNvPr>
          <p:cNvSpPr>
            <a:spLocks noGrp="1"/>
          </p:cNvSpPr>
          <p:nvPr>
            <p:ph type="title"/>
          </p:nvPr>
        </p:nvSpPr>
        <p:spPr>
          <a:xfrm>
            <a:off x="838200" y="611077"/>
            <a:ext cx="3271684" cy="833663"/>
          </a:xfrm>
        </p:spPr>
        <p:txBody>
          <a:bodyPr/>
          <a:lstStyle/>
          <a:p>
            <a:r>
              <a:rPr lang="en-US" dirty="0"/>
              <a:t>Data Cleaning</a:t>
            </a:r>
          </a:p>
        </p:txBody>
      </p:sp>
      <p:graphicFrame>
        <p:nvGraphicFramePr>
          <p:cNvPr id="11" name="Table 10">
            <a:extLst>
              <a:ext uri="{FF2B5EF4-FFF2-40B4-BE49-F238E27FC236}">
                <a16:creationId xmlns:a16="http://schemas.microsoft.com/office/drawing/2014/main" id="{5E540EC6-85A3-D6B7-FEDA-F788F789F437}"/>
              </a:ext>
            </a:extLst>
          </p:cNvPr>
          <p:cNvGraphicFramePr>
            <a:graphicFrameLocks noGrp="1"/>
          </p:cNvGraphicFramePr>
          <p:nvPr>
            <p:extLst>
              <p:ext uri="{D42A27DB-BD31-4B8C-83A1-F6EECF244321}">
                <p14:modId xmlns:p14="http://schemas.microsoft.com/office/powerpoint/2010/main" val="3811924974"/>
              </p:ext>
            </p:extLst>
          </p:nvPr>
        </p:nvGraphicFramePr>
        <p:xfrm>
          <a:off x="442452" y="1582994"/>
          <a:ext cx="11031789" cy="5138480"/>
        </p:xfrm>
        <a:graphic>
          <a:graphicData uri="http://schemas.openxmlformats.org/drawingml/2006/table">
            <a:tbl>
              <a:tblPr/>
              <a:tblGrid>
                <a:gridCol w="605172">
                  <a:extLst>
                    <a:ext uri="{9D8B030D-6E8A-4147-A177-3AD203B41FA5}">
                      <a16:colId xmlns:a16="http://schemas.microsoft.com/office/drawing/2014/main" val="2901661290"/>
                    </a:ext>
                  </a:extLst>
                </a:gridCol>
                <a:gridCol w="605172">
                  <a:extLst>
                    <a:ext uri="{9D8B030D-6E8A-4147-A177-3AD203B41FA5}">
                      <a16:colId xmlns:a16="http://schemas.microsoft.com/office/drawing/2014/main" val="2887277073"/>
                    </a:ext>
                  </a:extLst>
                </a:gridCol>
                <a:gridCol w="706036">
                  <a:extLst>
                    <a:ext uri="{9D8B030D-6E8A-4147-A177-3AD203B41FA5}">
                      <a16:colId xmlns:a16="http://schemas.microsoft.com/office/drawing/2014/main" val="3284162076"/>
                    </a:ext>
                  </a:extLst>
                </a:gridCol>
                <a:gridCol w="605172">
                  <a:extLst>
                    <a:ext uri="{9D8B030D-6E8A-4147-A177-3AD203B41FA5}">
                      <a16:colId xmlns:a16="http://schemas.microsoft.com/office/drawing/2014/main" val="817625720"/>
                    </a:ext>
                  </a:extLst>
                </a:gridCol>
                <a:gridCol w="605172">
                  <a:extLst>
                    <a:ext uri="{9D8B030D-6E8A-4147-A177-3AD203B41FA5}">
                      <a16:colId xmlns:a16="http://schemas.microsoft.com/office/drawing/2014/main" val="2140391043"/>
                    </a:ext>
                  </a:extLst>
                </a:gridCol>
                <a:gridCol w="605172">
                  <a:extLst>
                    <a:ext uri="{9D8B030D-6E8A-4147-A177-3AD203B41FA5}">
                      <a16:colId xmlns:a16="http://schemas.microsoft.com/office/drawing/2014/main" val="144267652"/>
                    </a:ext>
                  </a:extLst>
                </a:gridCol>
                <a:gridCol w="605172">
                  <a:extLst>
                    <a:ext uri="{9D8B030D-6E8A-4147-A177-3AD203B41FA5}">
                      <a16:colId xmlns:a16="http://schemas.microsoft.com/office/drawing/2014/main" val="2393519516"/>
                    </a:ext>
                  </a:extLst>
                </a:gridCol>
                <a:gridCol w="605172">
                  <a:extLst>
                    <a:ext uri="{9D8B030D-6E8A-4147-A177-3AD203B41FA5}">
                      <a16:colId xmlns:a16="http://schemas.microsoft.com/office/drawing/2014/main" val="1044543352"/>
                    </a:ext>
                  </a:extLst>
                </a:gridCol>
                <a:gridCol w="605172">
                  <a:extLst>
                    <a:ext uri="{9D8B030D-6E8A-4147-A177-3AD203B41FA5}">
                      <a16:colId xmlns:a16="http://schemas.microsoft.com/office/drawing/2014/main" val="2382887156"/>
                    </a:ext>
                  </a:extLst>
                </a:gridCol>
                <a:gridCol w="605172">
                  <a:extLst>
                    <a:ext uri="{9D8B030D-6E8A-4147-A177-3AD203B41FA5}">
                      <a16:colId xmlns:a16="http://schemas.microsoft.com/office/drawing/2014/main" val="3471472041"/>
                    </a:ext>
                  </a:extLst>
                </a:gridCol>
                <a:gridCol w="605172">
                  <a:extLst>
                    <a:ext uri="{9D8B030D-6E8A-4147-A177-3AD203B41FA5}">
                      <a16:colId xmlns:a16="http://schemas.microsoft.com/office/drawing/2014/main" val="896130247"/>
                    </a:ext>
                  </a:extLst>
                </a:gridCol>
                <a:gridCol w="743859">
                  <a:extLst>
                    <a:ext uri="{9D8B030D-6E8A-4147-A177-3AD203B41FA5}">
                      <a16:colId xmlns:a16="http://schemas.microsoft.com/office/drawing/2014/main" val="3232752399"/>
                    </a:ext>
                  </a:extLst>
                </a:gridCol>
                <a:gridCol w="1210346">
                  <a:extLst>
                    <a:ext uri="{9D8B030D-6E8A-4147-A177-3AD203B41FA5}">
                      <a16:colId xmlns:a16="http://schemas.microsoft.com/office/drawing/2014/main" val="2486029762"/>
                    </a:ext>
                  </a:extLst>
                </a:gridCol>
                <a:gridCol w="605172">
                  <a:extLst>
                    <a:ext uri="{9D8B030D-6E8A-4147-A177-3AD203B41FA5}">
                      <a16:colId xmlns:a16="http://schemas.microsoft.com/office/drawing/2014/main" val="2507030872"/>
                    </a:ext>
                  </a:extLst>
                </a:gridCol>
                <a:gridCol w="1109484">
                  <a:extLst>
                    <a:ext uri="{9D8B030D-6E8A-4147-A177-3AD203B41FA5}">
                      <a16:colId xmlns:a16="http://schemas.microsoft.com/office/drawing/2014/main" val="4207633326"/>
                    </a:ext>
                  </a:extLst>
                </a:gridCol>
                <a:gridCol w="605172">
                  <a:extLst>
                    <a:ext uri="{9D8B030D-6E8A-4147-A177-3AD203B41FA5}">
                      <a16:colId xmlns:a16="http://schemas.microsoft.com/office/drawing/2014/main" val="2879520314"/>
                    </a:ext>
                  </a:extLst>
                </a:gridCol>
              </a:tblGrid>
              <a:tr h="423968">
                <a:tc>
                  <a:txBody>
                    <a:bodyPr/>
                    <a:lstStyle/>
                    <a:p>
                      <a:pPr algn="ctr" fontAlgn="ctr"/>
                      <a:r>
                        <a:rPr lang="en-US" sz="600" b="0" i="0" u="none" strike="noStrike">
                          <a:solidFill>
                            <a:srgbClr val="000000"/>
                          </a:solidFill>
                          <a:effectLst/>
                          <a:latin typeface="Aptos Narrow" panose="020B0004020202020204" pitchFamily="34" charset="0"/>
                        </a:rPr>
                        <a:t>EmployeeID</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PerformanceID</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ReviewDate</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EnvironmentSatisfaction</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JobSatisfaction</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RelationshipSatisfaction</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TrainingOpportunitiesWithinYear</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TrainingOpportunitiesTaken</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WorkLifeBalance</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SelfRating</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ManagerRating</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EmployeeID</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HireDate</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filter</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subset</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selected</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022333883"/>
                  </a:ext>
                </a:extLst>
              </a:tr>
              <a:tr h="214296">
                <a:tc>
                  <a:txBody>
                    <a:bodyPr/>
                    <a:lstStyle/>
                    <a:p>
                      <a:pPr algn="ctr" fontAlgn="ctr"/>
                      <a:r>
                        <a:rPr lang="en-US" sz="600" b="0" i="0" u="none" strike="noStrike">
                          <a:solidFill>
                            <a:srgbClr val="000000"/>
                          </a:solidFill>
                          <a:effectLst/>
                          <a:latin typeface="Aptos Narrow" panose="020B0004020202020204" pitchFamily="34" charset="0"/>
                        </a:rPr>
                        <a:t>79F7-78EC</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PR01</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2013-01-02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1</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0</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79F7-78EC</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2013-12-14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Not_Logic</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-346</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no</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61668218"/>
                  </a:ext>
                </a:extLst>
              </a:tr>
              <a:tr h="214296">
                <a:tc>
                  <a:txBody>
                    <a:bodyPr/>
                    <a:lstStyle/>
                    <a:p>
                      <a:pPr algn="ctr" fontAlgn="ctr"/>
                      <a:r>
                        <a:rPr lang="en-US" sz="600" b="0" i="0" u="none" strike="noStrike">
                          <a:solidFill>
                            <a:srgbClr val="000000"/>
                          </a:solidFill>
                          <a:effectLst/>
                          <a:latin typeface="Aptos Narrow" panose="020B0004020202020204" pitchFamily="34" charset="0"/>
                        </a:rPr>
                        <a:t>B61E-0F26</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PR02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2013-01-03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1</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B61E-0F26</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2014-11-07</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Not_Logic</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-673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no</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19093373"/>
                  </a:ext>
                </a:extLst>
              </a:tr>
              <a:tr h="214296">
                <a:tc>
                  <a:txBody>
                    <a:bodyPr/>
                    <a:lstStyle/>
                    <a:p>
                      <a:pPr algn="ctr" fontAlgn="ctr"/>
                      <a:r>
                        <a:rPr lang="en-US" sz="600" b="0" i="0" u="none" strike="noStrike">
                          <a:solidFill>
                            <a:srgbClr val="000000"/>
                          </a:solidFill>
                          <a:effectLst/>
                          <a:latin typeface="Aptos Narrow" panose="020B0004020202020204" pitchFamily="34" charset="0"/>
                        </a:rPr>
                        <a:t>F5E3-48BB</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PR03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2013-01-03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F5E3-48BB</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2015-01-13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Not_Logic</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-740</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no</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08998307"/>
                  </a:ext>
                </a:extLst>
              </a:tr>
              <a:tr h="214296">
                <a:tc>
                  <a:txBody>
                    <a:bodyPr/>
                    <a:lstStyle/>
                    <a:p>
                      <a:pPr algn="ctr" fontAlgn="ctr"/>
                      <a:r>
                        <a:rPr lang="en-US" sz="600" b="0" i="0" u="none" strike="noStrike">
                          <a:solidFill>
                            <a:srgbClr val="000000"/>
                          </a:solidFill>
                          <a:effectLst/>
                          <a:latin typeface="Aptos Narrow" panose="020B0004020202020204" pitchFamily="34" charset="0"/>
                        </a:rPr>
                        <a:t>0678-748A</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PR04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2013-01-04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0</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0678-748A</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2015-05-11</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Not_Logic</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-857</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no</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1023339"/>
                  </a:ext>
                </a:extLst>
              </a:tr>
              <a:tr h="214296">
                <a:tc>
                  <a:txBody>
                    <a:bodyPr/>
                    <a:lstStyle/>
                    <a:p>
                      <a:pPr algn="ctr" fontAlgn="ctr"/>
                      <a:r>
                        <a:rPr lang="en-US" sz="600" b="0" i="0" u="none" strike="noStrike">
                          <a:solidFill>
                            <a:srgbClr val="000000"/>
                          </a:solidFill>
                          <a:effectLst/>
                          <a:latin typeface="Aptos Narrow" panose="020B0004020202020204" pitchFamily="34" charset="0"/>
                        </a:rPr>
                        <a:t>541F-3E19</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PR05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2013-01-04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1</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0</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541F-3E19</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2014-04-02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Not_Logic</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-453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no</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00052478"/>
                  </a:ext>
                </a:extLst>
              </a:tr>
              <a:tr h="214296">
                <a:tc>
                  <a:txBody>
                    <a:bodyPr/>
                    <a:lstStyle/>
                    <a:p>
                      <a:pPr algn="ctr" fontAlgn="ctr"/>
                      <a:r>
                        <a:rPr lang="en-US" sz="600" b="0" i="0" u="none" strike="noStrike">
                          <a:solidFill>
                            <a:srgbClr val="000000"/>
                          </a:solidFill>
                          <a:effectLst/>
                          <a:latin typeface="Aptos Narrow" panose="020B0004020202020204" pitchFamily="34" charset="0"/>
                        </a:rPr>
                        <a:t>F93E-BDEF</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PR06</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2013-01-04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0</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F93E-BDEF</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2014-02-09</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Not_Logic</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-401</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no</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62642447"/>
                  </a:ext>
                </a:extLst>
              </a:tr>
              <a:tr h="214296">
                <a:tc>
                  <a:txBody>
                    <a:bodyPr/>
                    <a:lstStyle/>
                    <a:p>
                      <a:pPr algn="ctr" fontAlgn="ctr"/>
                      <a:r>
                        <a:rPr lang="en-US" sz="600" b="0" i="0" u="none" strike="noStrike">
                          <a:solidFill>
                            <a:srgbClr val="000000"/>
                          </a:solidFill>
                          <a:effectLst/>
                          <a:latin typeface="Aptos Narrow" panose="020B0004020202020204" pitchFamily="34" charset="0"/>
                        </a:rPr>
                        <a:t>9E7A-1F70</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PR07</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2013-01-08</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1</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9E7A-1F70</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2012-05-02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Ok</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251</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no</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90911558"/>
                  </a:ext>
                </a:extLst>
              </a:tr>
              <a:tr h="214296">
                <a:tc>
                  <a:txBody>
                    <a:bodyPr/>
                    <a:lstStyle/>
                    <a:p>
                      <a:pPr algn="ctr" fontAlgn="ctr"/>
                      <a:r>
                        <a:rPr lang="en-US" sz="600" b="0" i="0" u="none" strike="noStrike">
                          <a:solidFill>
                            <a:srgbClr val="000000"/>
                          </a:solidFill>
                          <a:effectLst/>
                          <a:latin typeface="Aptos Narrow" panose="020B0004020202020204" pitchFamily="34" charset="0"/>
                        </a:rPr>
                        <a:t>05ED-92F1</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PR08</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2013-01-10</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1</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1</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05ED-92F1</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2016-10-10</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Not_Logic</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-1369</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no</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86006155"/>
                  </a:ext>
                </a:extLst>
              </a:tr>
              <a:tr h="214296">
                <a:tc>
                  <a:txBody>
                    <a:bodyPr/>
                    <a:lstStyle/>
                    <a:p>
                      <a:pPr algn="ctr" fontAlgn="ctr"/>
                      <a:r>
                        <a:rPr lang="en-US" sz="600" b="0" i="0" u="none" strike="noStrike">
                          <a:solidFill>
                            <a:srgbClr val="000000"/>
                          </a:solidFill>
                          <a:effectLst/>
                          <a:latin typeface="Aptos Narrow" panose="020B0004020202020204" pitchFamily="34" charset="0"/>
                        </a:rPr>
                        <a:t>F72D-261D</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PR09</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2013-01-10</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1</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1</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F72D-261D</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2014-01-06</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Not_Logic</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-361</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no</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07830836"/>
                  </a:ext>
                </a:extLst>
              </a:tr>
              <a:tr h="214296">
                <a:tc>
                  <a:txBody>
                    <a:bodyPr/>
                    <a:lstStyle/>
                    <a:p>
                      <a:pPr algn="ctr" fontAlgn="ctr"/>
                      <a:r>
                        <a:rPr lang="en-US" sz="600" b="0" i="0" u="none" strike="noStrike">
                          <a:solidFill>
                            <a:srgbClr val="000000"/>
                          </a:solidFill>
                          <a:effectLst/>
                          <a:latin typeface="Aptos Narrow" panose="020B0004020202020204" pitchFamily="34" charset="0"/>
                        </a:rPr>
                        <a:t>774E-685D</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PR10</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2013-01-11</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774E-685D</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2013-11-03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Not_Logic</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-296</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no</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14044927"/>
                  </a:ext>
                </a:extLst>
              </a:tr>
              <a:tr h="214296">
                <a:tc>
                  <a:txBody>
                    <a:bodyPr/>
                    <a:lstStyle/>
                    <a:p>
                      <a:pPr algn="ctr" fontAlgn="ctr"/>
                      <a:r>
                        <a:rPr lang="en-US" sz="600" b="0" i="0" u="none" strike="noStrike">
                          <a:solidFill>
                            <a:srgbClr val="000000"/>
                          </a:solidFill>
                          <a:effectLst/>
                          <a:latin typeface="Aptos Narrow" panose="020B0004020202020204" pitchFamily="34" charset="0"/>
                        </a:rPr>
                        <a:t>B013-7D0C</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PR100</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2013-04-10</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0</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B013-7D0C</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2013-08-30</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Not_Logic</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-142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no</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94761987"/>
                  </a:ext>
                </a:extLst>
              </a:tr>
              <a:tr h="214296">
                <a:tc>
                  <a:txBody>
                    <a:bodyPr/>
                    <a:lstStyle/>
                    <a:p>
                      <a:pPr algn="ctr" fontAlgn="ctr"/>
                      <a:r>
                        <a:rPr lang="en-US" sz="600" b="0" i="0" u="none" strike="noStrike">
                          <a:solidFill>
                            <a:srgbClr val="000000"/>
                          </a:solidFill>
                          <a:effectLst/>
                          <a:latin typeface="Aptos Narrow" panose="020B0004020202020204" pitchFamily="34" charset="0"/>
                        </a:rPr>
                        <a:t>528C-3E0D</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PR1000</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2016-03-16</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528C-3E0D</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2013-10-15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Ok</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883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Yes</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28032714"/>
                  </a:ext>
                </a:extLst>
              </a:tr>
              <a:tr h="214296">
                <a:tc>
                  <a:txBody>
                    <a:bodyPr/>
                    <a:lstStyle/>
                    <a:p>
                      <a:pPr algn="ctr" fontAlgn="ctr"/>
                      <a:r>
                        <a:rPr lang="en-US" sz="600" b="0" i="0" u="none" strike="noStrike">
                          <a:solidFill>
                            <a:srgbClr val="000000"/>
                          </a:solidFill>
                          <a:effectLst/>
                          <a:latin typeface="Aptos Narrow" panose="020B0004020202020204" pitchFamily="34" charset="0"/>
                        </a:rPr>
                        <a:t>D077-169C</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PR1001</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2016-03-17</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D077-169C</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2012-03-06</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Ok</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1472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Yes</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12614016"/>
                  </a:ext>
                </a:extLst>
              </a:tr>
              <a:tr h="214296">
                <a:tc>
                  <a:txBody>
                    <a:bodyPr/>
                    <a:lstStyle/>
                    <a:p>
                      <a:pPr algn="ctr" fontAlgn="ctr"/>
                      <a:r>
                        <a:rPr lang="en-US" sz="600" b="0" i="0" u="none" strike="noStrike">
                          <a:solidFill>
                            <a:srgbClr val="000000"/>
                          </a:solidFill>
                          <a:effectLst/>
                          <a:latin typeface="Aptos Narrow" panose="020B0004020202020204" pitchFamily="34" charset="0"/>
                        </a:rPr>
                        <a:t>9727-BC84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PR1002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2016-03-18</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9727-BC84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2012-04-07</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Ok</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1441</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Yes</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1885386"/>
                  </a:ext>
                </a:extLst>
              </a:tr>
              <a:tr h="214296">
                <a:tc>
                  <a:txBody>
                    <a:bodyPr/>
                    <a:lstStyle/>
                    <a:p>
                      <a:pPr algn="ctr" fontAlgn="ctr"/>
                      <a:r>
                        <a:rPr lang="en-US" sz="600" b="0" i="0" u="none" strike="noStrike">
                          <a:solidFill>
                            <a:srgbClr val="000000"/>
                          </a:solidFill>
                          <a:effectLst/>
                          <a:latin typeface="Aptos Narrow" panose="020B0004020202020204" pitchFamily="34" charset="0"/>
                        </a:rPr>
                        <a:t>DA8E-9496</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PR1003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2016-03-18</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1</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0</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DA8E-9496</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2016-10-04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Not_Logic</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-200</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no</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673070"/>
                  </a:ext>
                </a:extLst>
              </a:tr>
              <a:tr h="214296">
                <a:tc>
                  <a:txBody>
                    <a:bodyPr/>
                    <a:lstStyle/>
                    <a:p>
                      <a:pPr algn="ctr" fontAlgn="ctr"/>
                      <a:r>
                        <a:rPr lang="en-US" sz="600" b="0" i="0" u="none" strike="noStrike">
                          <a:solidFill>
                            <a:srgbClr val="000000"/>
                          </a:solidFill>
                          <a:effectLst/>
                          <a:latin typeface="Aptos Narrow" panose="020B0004020202020204" pitchFamily="34" charset="0"/>
                        </a:rPr>
                        <a:t>DEC5-9319</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PR1004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2016-03-18</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DEC5-9319</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2017-04-14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Not_Logic</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-392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no</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15483828"/>
                  </a:ext>
                </a:extLst>
              </a:tr>
              <a:tr h="214296">
                <a:tc>
                  <a:txBody>
                    <a:bodyPr/>
                    <a:lstStyle/>
                    <a:p>
                      <a:pPr algn="ctr" fontAlgn="ctr"/>
                      <a:r>
                        <a:rPr lang="en-US" sz="600" b="0" i="0" u="none" strike="noStrike">
                          <a:solidFill>
                            <a:srgbClr val="000000"/>
                          </a:solidFill>
                          <a:effectLst/>
                          <a:latin typeface="Aptos Narrow" panose="020B0004020202020204" pitchFamily="34" charset="0"/>
                        </a:rPr>
                        <a:t>88B8-EB84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PR1005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2016-03-19</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1</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88B8-EB84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2012-03-24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Ok</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1456</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Yes</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8586053"/>
                  </a:ext>
                </a:extLst>
              </a:tr>
              <a:tr h="214296">
                <a:tc>
                  <a:txBody>
                    <a:bodyPr/>
                    <a:lstStyle/>
                    <a:p>
                      <a:pPr algn="ctr" fontAlgn="ctr"/>
                      <a:r>
                        <a:rPr lang="en-US" sz="600" b="0" i="0" u="none" strike="noStrike">
                          <a:solidFill>
                            <a:srgbClr val="000000"/>
                          </a:solidFill>
                          <a:effectLst/>
                          <a:latin typeface="Aptos Narrow" panose="020B0004020202020204" pitchFamily="34" charset="0"/>
                        </a:rPr>
                        <a:t>9C57-828C</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PR1006</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2016-03-19</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1</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1</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9C57-828C</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2013-07-11</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Ok</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982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Yes</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42613699"/>
                  </a:ext>
                </a:extLst>
              </a:tr>
              <a:tr h="214296">
                <a:tc>
                  <a:txBody>
                    <a:bodyPr/>
                    <a:lstStyle/>
                    <a:p>
                      <a:pPr algn="ctr" fontAlgn="ctr"/>
                      <a:r>
                        <a:rPr lang="en-US" sz="600" b="0" i="0" u="none" strike="noStrike">
                          <a:solidFill>
                            <a:srgbClr val="000000"/>
                          </a:solidFill>
                          <a:effectLst/>
                          <a:latin typeface="Aptos Narrow" panose="020B0004020202020204" pitchFamily="34" charset="0"/>
                        </a:rPr>
                        <a:t>E1B4-9AA1</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PR1007</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2016-03-22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E1B4-9AA1</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2012-04-26</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Ok</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1426</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Yes</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31743539"/>
                  </a:ext>
                </a:extLst>
              </a:tr>
              <a:tr h="214296">
                <a:tc>
                  <a:txBody>
                    <a:bodyPr/>
                    <a:lstStyle/>
                    <a:p>
                      <a:pPr algn="ctr" fontAlgn="ctr"/>
                      <a:r>
                        <a:rPr lang="en-US" sz="600" b="0" i="0" u="none" strike="noStrike">
                          <a:solidFill>
                            <a:srgbClr val="000000"/>
                          </a:solidFill>
                          <a:effectLst/>
                          <a:latin typeface="Aptos Narrow" panose="020B0004020202020204" pitchFamily="34" charset="0"/>
                        </a:rPr>
                        <a:t>3CD6-5587</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PR1008</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2016-03-23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0</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3CD6-5587</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2012-02-02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Ok</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1511</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Yes</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55320798"/>
                  </a:ext>
                </a:extLst>
              </a:tr>
              <a:tr h="214296">
                <a:tc>
                  <a:txBody>
                    <a:bodyPr/>
                    <a:lstStyle/>
                    <a:p>
                      <a:pPr algn="ctr" fontAlgn="ctr"/>
                      <a:r>
                        <a:rPr lang="en-US" sz="600" b="0" i="0" u="none" strike="noStrike">
                          <a:solidFill>
                            <a:srgbClr val="000000"/>
                          </a:solidFill>
                          <a:effectLst/>
                          <a:latin typeface="Aptos Narrow" panose="020B0004020202020204" pitchFamily="34" charset="0"/>
                        </a:rPr>
                        <a:t>BAFA-86DF</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PR1009</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2016-03-23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1</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BAFA-86DF</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2017-08-02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Not_Logic</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-497</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no</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99210349"/>
                  </a:ext>
                </a:extLst>
              </a:tr>
              <a:tr h="214296">
                <a:tc>
                  <a:txBody>
                    <a:bodyPr/>
                    <a:lstStyle/>
                    <a:p>
                      <a:pPr algn="ctr" fontAlgn="ctr"/>
                      <a:r>
                        <a:rPr lang="en-US" sz="600" b="0" i="0" u="none" strike="noStrike">
                          <a:solidFill>
                            <a:srgbClr val="000000"/>
                          </a:solidFill>
                          <a:effectLst/>
                          <a:latin typeface="Aptos Narrow" panose="020B0004020202020204" pitchFamily="34" charset="0"/>
                        </a:rPr>
                        <a:t>152E-8DB1</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PR101</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2013-04-12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1</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0</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5</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152E-8DB1</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2012-04-23</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600" b="0" i="0" u="none" strike="noStrike">
                          <a:solidFill>
                            <a:srgbClr val="000000"/>
                          </a:solidFill>
                          <a:effectLst/>
                          <a:latin typeface="Aptos Narrow" panose="020B0004020202020204" pitchFamily="34" charset="0"/>
                        </a:rPr>
                        <a:t>Ok</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a:solidFill>
                            <a:srgbClr val="000000"/>
                          </a:solidFill>
                          <a:effectLst/>
                          <a:latin typeface="Aptos Narrow" panose="020B0004020202020204" pitchFamily="34" charset="0"/>
                        </a:rPr>
                        <a:t>354</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600" b="0" i="0" u="none" strike="noStrike" dirty="0">
                          <a:solidFill>
                            <a:srgbClr val="000000"/>
                          </a:solidFill>
                          <a:effectLst/>
                          <a:latin typeface="Aptos Narrow" panose="020B0004020202020204" pitchFamily="34" charset="0"/>
                        </a:rPr>
                        <a:t>no</a:t>
                      </a:r>
                    </a:p>
                  </a:txBody>
                  <a:tcPr marL="4033" marR="4033" marT="40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38069549"/>
                  </a:ext>
                </a:extLst>
              </a:tr>
            </a:tbl>
          </a:graphicData>
        </a:graphic>
      </p:graphicFrame>
      <p:sp>
        <p:nvSpPr>
          <p:cNvPr id="12" name="Rectangle 11">
            <a:extLst>
              <a:ext uri="{FF2B5EF4-FFF2-40B4-BE49-F238E27FC236}">
                <a16:creationId xmlns:a16="http://schemas.microsoft.com/office/drawing/2014/main" id="{1DC4033B-3266-F448-27A1-CE01208FFE6D}"/>
              </a:ext>
            </a:extLst>
          </p:cNvPr>
          <p:cNvSpPr/>
          <p:nvPr/>
        </p:nvSpPr>
        <p:spPr>
          <a:xfrm>
            <a:off x="1632154" y="1995948"/>
            <a:ext cx="727587" cy="4725526"/>
          </a:xfrm>
          <a:prstGeom prst="rect">
            <a:avLst/>
          </a:prstGeom>
          <a:noFill/>
          <a:ln w="57150">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458D4423-04F7-7175-DB5E-8FE3BA5D842F}"/>
              </a:ext>
            </a:extLst>
          </p:cNvPr>
          <p:cNvSpPr/>
          <p:nvPr/>
        </p:nvSpPr>
        <p:spPr>
          <a:xfrm>
            <a:off x="7934633" y="1995948"/>
            <a:ext cx="1184786" cy="4725526"/>
          </a:xfrm>
          <a:prstGeom prst="rect">
            <a:avLst/>
          </a:prstGeom>
          <a:noFill/>
          <a:ln w="57150">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80434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610B57-4A25-A9D5-909D-CA71330F86A3}"/>
              </a:ext>
            </a:extLst>
          </p:cNvPr>
          <p:cNvSpPr>
            <a:spLocks noGrp="1"/>
          </p:cNvSpPr>
          <p:nvPr>
            <p:ph type="sldNum" sz="quarter" idx="10"/>
          </p:nvPr>
        </p:nvSpPr>
        <p:spPr/>
        <p:txBody>
          <a:bodyPr/>
          <a:lstStyle/>
          <a:p>
            <a:r>
              <a:rPr lang="en-US"/>
              <a:t>PAGE </a:t>
            </a:r>
            <a:fld id="{4A9B5881-4007-4345-955A-79C2656F0C49}" type="slidenum">
              <a:rPr lang="en-US" smtClean="0"/>
              <a:pPr/>
              <a:t>7</a:t>
            </a:fld>
            <a:endParaRPr lang="en-US" dirty="0"/>
          </a:p>
        </p:txBody>
      </p:sp>
      <p:pic>
        <p:nvPicPr>
          <p:cNvPr id="6" name="Picture 5">
            <a:extLst>
              <a:ext uri="{FF2B5EF4-FFF2-40B4-BE49-F238E27FC236}">
                <a16:creationId xmlns:a16="http://schemas.microsoft.com/office/drawing/2014/main" id="{3F9095C6-B572-F4A2-93AA-FAF93A4BD6CF}"/>
              </a:ext>
            </a:extLst>
          </p:cNvPr>
          <p:cNvPicPr>
            <a:picLocks noChangeAspect="1"/>
          </p:cNvPicPr>
          <p:nvPr/>
        </p:nvPicPr>
        <p:blipFill>
          <a:blip r:embed="rId2"/>
          <a:stretch>
            <a:fillRect/>
          </a:stretch>
        </p:blipFill>
        <p:spPr>
          <a:xfrm>
            <a:off x="894126" y="833663"/>
            <a:ext cx="10186829" cy="5443443"/>
          </a:xfrm>
          <a:prstGeom prst="rect">
            <a:avLst/>
          </a:prstGeom>
        </p:spPr>
      </p:pic>
      <p:sp>
        <p:nvSpPr>
          <p:cNvPr id="2" name="Title 1">
            <a:extLst>
              <a:ext uri="{FF2B5EF4-FFF2-40B4-BE49-F238E27FC236}">
                <a16:creationId xmlns:a16="http://schemas.microsoft.com/office/drawing/2014/main" id="{E5FDA030-A5DC-5C70-5F92-82840EAB9AA0}"/>
              </a:ext>
            </a:extLst>
          </p:cNvPr>
          <p:cNvSpPr>
            <a:spLocks noGrp="1"/>
          </p:cNvSpPr>
          <p:nvPr>
            <p:ph type="title"/>
          </p:nvPr>
        </p:nvSpPr>
        <p:spPr>
          <a:xfrm>
            <a:off x="0" y="0"/>
            <a:ext cx="6273800" cy="833663"/>
          </a:xfrm>
        </p:spPr>
        <p:txBody>
          <a:bodyPr/>
          <a:lstStyle/>
          <a:p>
            <a:r>
              <a:rPr lang="en-US" dirty="0"/>
              <a:t>Data Model</a:t>
            </a:r>
          </a:p>
        </p:txBody>
      </p:sp>
    </p:spTree>
    <p:extLst>
      <p:ext uri="{BB962C8B-B14F-4D97-AF65-F5344CB8AC3E}">
        <p14:creationId xmlns:p14="http://schemas.microsoft.com/office/powerpoint/2010/main" val="885298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DC5365-EA36-45A8-8DBD-A6D8461EB21D}"/>
              </a:ext>
            </a:extLst>
          </p:cNvPr>
          <p:cNvSpPr>
            <a:spLocks noGrp="1"/>
          </p:cNvSpPr>
          <p:nvPr>
            <p:ph type="title"/>
          </p:nvPr>
        </p:nvSpPr>
        <p:spPr/>
        <p:txBody>
          <a:bodyPr/>
          <a:lstStyle/>
          <a:p>
            <a:r>
              <a:rPr lang="en-US" u="sng" dirty="0"/>
              <a:t>Analysis phase</a:t>
            </a:r>
            <a:endParaRPr lang="en-US" dirty="0"/>
          </a:p>
        </p:txBody>
      </p:sp>
      <p:pic>
        <p:nvPicPr>
          <p:cNvPr id="7" name="Picture Placeholder 6" descr="Woman with an AR headset">
            <a:extLst>
              <a:ext uri="{FF2B5EF4-FFF2-40B4-BE49-F238E27FC236}">
                <a16:creationId xmlns:a16="http://schemas.microsoft.com/office/drawing/2014/main" id="{2052C005-14A2-483C-8C1A-A3D21FF82E05}"/>
              </a:ext>
            </a:extLst>
          </p:cNvPr>
          <p:cNvPicPr>
            <a:picLocks noGrp="1" noChangeAspect="1"/>
          </p:cNvPicPr>
          <p:nvPr>
            <p:ph type="pic" idx="11"/>
          </p:nvPr>
        </p:nvPicPr>
        <p:blipFill rotWithShape="1">
          <a:blip r:embed="rId2" cstate="screen">
            <a:extLst>
              <a:ext uri="{28A0092B-C50C-407E-A947-70E740481C1C}">
                <a14:useLocalDpi xmlns:a14="http://schemas.microsoft.com/office/drawing/2010/main"/>
              </a:ext>
            </a:extLst>
          </a:blip>
          <a:srcRect/>
          <a:stretch/>
        </p:blipFill>
        <p:spPr>
          <a:xfrm flipH="1">
            <a:off x="0" y="0"/>
            <a:ext cx="6305550" cy="6727855"/>
          </a:xfrm>
        </p:spPr>
      </p:pic>
      <p:sp>
        <p:nvSpPr>
          <p:cNvPr id="4" name="Content Placeholder 3">
            <a:extLst>
              <a:ext uri="{FF2B5EF4-FFF2-40B4-BE49-F238E27FC236}">
                <a16:creationId xmlns:a16="http://schemas.microsoft.com/office/drawing/2014/main" id="{0D250B89-C4D5-43CB-81F0-EFF4588D7E45}"/>
              </a:ext>
            </a:extLst>
          </p:cNvPr>
          <p:cNvSpPr>
            <a:spLocks noGrp="1"/>
          </p:cNvSpPr>
          <p:nvPr>
            <p:ph idx="1"/>
          </p:nvPr>
        </p:nvSpPr>
        <p:spPr>
          <a:xfrm>
            <a:off x="6657973" y="1825625"/>
            <a:ext cx="4904761" cy="4351338"/>
          </a:xfrm>
        </p:spPr>
        <p:txBody>
          <a:bodyPr>
            <a:normAutofit/>
          </a:bodyPr>
          <a:lstStyle/>
          <a:p>
            <a:pPr>
              <a:lnSpc>
                <a:spcPct val="160000"/>
              </a:lnSpc>
            </a:pPr>
            <a:r>
              <a:rPr lang="en-US" sz="2800" dirty="0"/>
              <a:t> This can be easily summarized by displaying the dashboard showing the different graphs that link the data together and clarify the relationship between them</a:t>
            </a:r>
          </a:p>
        </p:txBody>
      </p:sp>
      <p:sp>
        <p:nvSpPr>
          <p:cNvPr id="5" name="Slide Number Placeholder 4">
            <a:extLst>
              <a:ext uri="{FF2B5EF4-FFF2-40B4-BE49-F238E27FC236}">
                <a16:creationId xmlns:a16="http://schemas.microsoft.com/office/drawing/2014/main" id="{B18C9971-C7D2-435E-9037-EB3D7CCAF12D}"/>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Tree>
    <p:extLst>
      <p:ext uri="{BB962C8B-B14F-4D97-AF65-F5344CB8AC3E}">
        <p14:creationId xmlns:p14="http://schemas.microsoft.com/office/powerpoint/2010/main" val="3803842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p:txBody>
          <a:bodyPr/>
          <a:lstStyle/>
          <a:p>
            <a:r>
              <a:rPr lang="en-US" dirty="0"/>
              <a:t>PAGE </a:t>
            </a:r>
            <a:fld id="{4A9B5881-4007-4345-955A-79C2656F0C49}" type="slidenum">
              <a:rPr lang="en-US" smtClean="0"/>
              <a:pPr/>
              <a:t>9</a:t>
            </a:fld>
            <a:endParaRPr lang="en-US" dirty="0"/>
          </a:p>
        </p:txBody>
      </p:sp>
      <p:pic>
        <p:nvPicPr>
          <p:cNvPr id="11" name="Content Placeholder 3">
            <a:extLst>
              <a:ext uri="{FF2B5EF4-FFF2-40B4-BE49-F238E27FC236}">
                <a16:creationId xmlns:a16="http://schemas.microsoft.com/office/drawing/2014/main" id="{B6359665-64F7-FA2E-B1AA-B4D108B22A6B}"/>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337210" y="775035"/>
            <a:ext cx="9438921" cy="5766440"/>
          </a:xfrm>
          <a:prstGeom prst="rect">
            <a:avLst/>
          </a:prstGeom>
        </p:spPr>
      </p:pic>
      <p:sp>
        <p:nvSpPr>
          <p:cNvPr id="14" name="Title 1">
            <a:extLst>
              <a:ext uri="{FF2B5EF4-FFF2-40B4-BE49-F238E27FC236}">
                <a16:creationId xmlns:a16="http://schemas.microsoft.com/office/drawing/2014/main" id="{593E3A3D-BA36-09EF-2D3C-440AEDB76692}"/>
              </a:ext>
            </a:extLst>
          </p:cNvPr>
          <p:cNvSpPr>
            <a:spLocks noGrp="1"/>
          </p:cNvSpPr>
          <p:nvPr>
            <p:ph type="title"/>
          </p:nvPr>
        </p:nvSpPr>
        <p:spPr>
          <a:xfrm>
            <a:off x="0" y="1"/>
            <a:ext cx="12113342" cy="727586"/>
          </a:xfrm>
        </p:spPr>
        <p:txBody>
          <a:bodyPr/>
          <a:lstStyle/>
          <a:p>
            <a:pPr algn="ctr"/>
            <a:r>
              <a:rPr lang="en-US" sz="4400" dirty="0"/>
              <a:t>Employee Overview</a:t>
            </a:r>
          </a:p>
        </p:txBody>
      </p:sp>
    </p:spTree>
    <p:extLst>
      <p:ext uri="{BB962C8B-B14F-4D97-AF65-F5344CB8AC3E}">
        <p14:creationId xmlns:p14="http://schemas.microsoft.com/office/powerpoint/2010/main" val="613291450"/>
      </p:ext>
    </p:extLst>
  </p:cSld>
  <p:clrMapOvr>
    <a:masterClrMapping/>
  </p:clrMapOvr>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7543618_win32_fixed.potx" id="{ADAA76EA-DF5A-4461-9F55-FB2239CA5BEE}" vid="{736839AE-787B-453A-8CE5-01202B88CD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Corporate teach a course</Template>
  <TotalTime>39</TotalTime>
  <Words>1339</Words>
  <Application>Microsoft Office PowerPoint</Application>
  <PresentationFormat>Widescreen</PresentationFormat>
  <Paragraphs>441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 Narrow</vt:lpstr>
      <vt:lpstr>Arial</vt:lpstr>
      <vt:lpstr>Calibri</vt:lpstr>
      <vt:lpstr>Calibri Light</vt:lpstr>
      <vt:lpstr>Wingdings</vt:lpstr>
      <vt:lpstr>Office Theme</vt:lpstr>
      <vt:lpstr>HR Dataset Analysis</vt:lpstr>
      <vt:lpstr>Team Members</vt:lpstr>
      <vt:lpstr>Project Idea</vt:lpstr>
      <vt:lpstr>Project Steps</vt:lpstr>
      <vt:lpstr>Data Cleaning</vt:lpstr>
      <vt:lpstr>Data Cleaning</vt:lpstr>
      <vt:lpstr>Data Model</vt:lpstr>
      <vt:lpstr>Analysis phase</vt:lpstr>
      <vt:lpstr>Employee Overview</vt:lpstr>
      <vt:lpstr>PowerPoint Presentation</vt:lpstr>
      <vt:lpstr>Department</vt:lpstr>
      <vt:lpstr>PowerPoint Presentation</vt:lpstr>
      <vt:lpstr>Rating</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Mina Adly</dc:creator>
  <cp:lastModifiedBy>Mina Adly</cp:lastModifiedBy>
  <cp:revision>6</cp:revision>
  <dcterms:created xsi:type="dcterms:W3CDTF">2024-10-18T12:39:27Z</dcterms:created>
  <dcterms:modified xsi:type="dcterms:W3CDTF">2024-11-27T13:11:40Z</dcterms:modified>
</cp:coreProperties>
</file>