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62981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25962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88943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51918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814899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77880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540861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903842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36309"/>
    <a:srgbClr val="AD5207"/>
    <a:srgbClr val="000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2" d="100"/>
          <a:sy n="12" d="100"/>
        </p:scale>
        <p:origin x="-2488" y="-11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D2234-7350-884C-9816-9B8A535DE4EE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67DFF0-2559-714A-ABAE-002AA0341077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3200" b="1" dirty="0" smtClean="0"/>
            <a:t>Body</a:t>
          </a:r>
          <a:endParaRPr lang="en-US" sz="3200" b="1" dirty="0"/>
        </a:p>
      </dgm:t>
    </dgm:pt>
    <dgm:pt modelId="{1ACE07BC-0608-1740-B805-7F8C7CCD0FBC}" type="parTrans" cxnId="{54C52E74-2C98-3A4F-8EB6-2327681D5CAB}">
      <dgm:prSet/>
      <dgm:spPr/>
      <dgm:t>
        <a:bodyPr/>
        <a:lstStyle/>
        <a:p>
          <a:endParaRPr lang="en-US"/>
        </a:p>
      </dgm:t>
    </dgm:pt>
    <dgm:pt modelId="{B9FB18D9-3C70-C44B-BA8A-5D999EE52EBB}" type="sibTrans" cxnId="{54C52E74-2C98-3A4F-8EB6-2327681D5CAB}">
      <dgm:prSet/>
      <dgm:spPr/>
      <dgm:t>
        <a:bodyPr/>
        <a:lstStyle/>
        <a:p>
          <a:endParaRPr lang="en-US"/>
        </a:p>
      </dgm:t>
    </dgm:pt>
    <dgm:pt modelId="{0AEFE9F4-7868-564A-8BA7-AB1C6818F83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200" b="1" dirty="0" smtClean="0"/>
            <a:t>Leg 1</a:t>
          </a:r>
          <a:endParaRPr lang="en-US" sz="3200" b="1" dirty="0"/>
        </a:p>
      </dgm:t>
    </dgm:pt>
    <dgm:pt modelId="{CD913133-8A32-5648-A98C-6505DB712D48}" type="parTrans" cxnId="{BC15C75C-2047-5E4C-AB70-B80279CB56CF}">
      <dgm:prSet/>
      <dgm:spPr/>
      <dgm:t>
        <a:bodyPr/>
        <a:lstStyle/>
        <a:p>
          <a:endParaRPr lang="en-US"/>
        </a:p>
      </dgm:t>
    </dgm:pt>
    <dgm:pt modelId="{52A05833-60AD-174C-92CA-D36663B93C30}" type="sibTrans" cxnId="{BC15C75C-2047-5E4C-AB70-B80279CB56CF}">
      <dgm:prSet/>
      <dgm:spPr/>
      <dgm:t>
        <a:bodyPr/>
        <a:lstStyle/>
        <a:p>
          <a:endParaRPr lang="en-US"/>
        </a:p>
      </dgm:t>
    </dgm:pt>
    <dgm:pt modelId="{78B807BA-04E7-2C40-A5D9-4290A253A6C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000" b="1" dirty="0" smtClean="0"/>
            <a:t>Leg 2</a:t>
          </a:r>
          <a:endParaRPr lang="en-US" sz="3000" b="1" dirty="0"/>
        </a:p>
      </dgm:t>
    </dgm:pt>
    <dgm:pt modelId="{828A0495-2592-DD4E-B828-C6347788A1DD}" type="parTrans" cxnId="{788730E7-CC5D-0142-BBAA-1FCBE9C98AA6}">
      <dgm:prSet/>
      <dgm:spPr/>
      <dgm:t>
        <a:bodyPr/>
        <a:lstStyle/>
        <a:p>
          <a:endParaRPr lang="en-US"/>
        </a:p>
      </dgm:t>
    </dgm:pt>
    <dgm:pt modelId="{EA24EC1B-1D52-7A43-9328-EBBBCE617783}" type="sibTrans" cxnId="{788730E7-CC5D-0142-BBAA-1FCBE9C98AA6}">
      <dgm:prSet/>
      <dgm:spPr/>
      <dgm:t>
        <a:bodyPr/>
        <a:lstStyle/>
        <a:p>
          <a:endParaRPr lang="en-US"/>
        </a:p>
      </dgm:t>
    </dgm:pt>
    <dgm:pt modelId="{464E1CE2-206F-1341-B96F-E0DCD9BFE1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000" b="1" dirty="0" smtClean="0"/>
            <a:t>Leg 3</a:t>
          </a:r>
          <a:endParaRPr lang="en-US" sz="3000" b="1" dirty="0"/>
        </a:p>
      </dgm:t>
    </dgm:pt>
    <dgm:pt modelId="{46AABFA9-B9C4-724F-B5FB-F010D94C08D9}" type="parTrans" cxnId="{F773E872-FD76-C74E-9A72-68C73D560FA4}">
      <dgm:prSet/>
      <dgm:spPr/>
      <dgm:t>
        <a:bodyPr/>
        <a:lstStyle/>
        <a:p>
          <a:endParaRPr lang="en-US"/>
        </a:p>
      </dgm:t>
    </dgm:pt>
    <dgm:pt modelId="{E50847A2-88B0-6842-A5AB-AA9262418E74}" type="sibTrans" cxnId="{F773E872-FD76-C74E-9A72-68C73D560FA4}">
      <dgm:prSet/>
      <dgm:spPr/>
      <dgm:t>
        <a:bodyPr/>
        <a:lstStyle/>
        <a:p>
          <a:endParaRPr lang="en-US"/>
        </a:p>
      </dgm:t>
    </dgm:pt>
    <dgm:pt modelId="{38CFF95C-CE8E-B14B-9F96-D873BA164C4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000" b="1" dirty="0" smtClean="0"/>
            <a:t>Leg 4</a:t>
          </a:r>
          <a:endParaRPr lang="en-US" sz="3000" b="1" dirty="0"/>
        </a:p>
      </dgm:t>
    </dgm:pt>
    <dgm:pt modelId="{4B15AAA0-A827-EE4E-93E0-780734A101B4}" type="parTrans" cxnId="{8AD2D849-F29F-584B-BD00-1B3B95982BFF}">
      <dgm:prSet/>
      <dgm:spPr/>
      <dgm:t>
        <a:bodyPr/>
        <a:lstStyle/>
        <a:p>
          <a:endParaRPr lang="en-US"/>
        </a:p>
      </dgm:t>
    </dgm:pt>
    <dgm:pt modelId="{325B0DCE-B4D8-8044-9FC9-BFC52951D92E}" type="sibTrans" cxnId="{8AD2D849-F29F-584B-BD00-1B3B95982BFF}">
      <dgm:prSet/>
      <dgm:spPr/>
      <dgm:t>
        <a:bodyPr/>
        <a:lstStyle/>
        <a:p>
          <a:endParaRPr lang="en-US"/>
        </a:p>
      </dgm:t>
    </dgm:pt>
    <dgm:pt modelId="{01E6F882-4579-DA46-9735-DC3BD29909A3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000" b="1" dirty="0" smtClean="0"/>
            <a:t>Leg 5</a:t>
          </a:r>
          <a:endParaRPr lang="en-US" sz="3000" b="1" dirty="0"/>
        </a:p>
      </dgm:t>
    </dgm:pt>
    <dgm:pt modelId="{1F660DA2-C0CD-9A47-AFD0-4B7D61B24578}" type="parTrans" cxnId="{0F0142AE-ECF3-084F-9C39-1EA0980CD55B}">
      <dgm:prSet/>
      <dgm:spPr/>
      <dgm:t>
        <a:bodyPr/>
        <a:lstStyle/>
        <a:p>
          <a:endParaRPr lang="en-US"/>
        </a:p>
      </dgm:t>
    </dgm:pt>
    <dgm:pt modelId="{E3AA0BA6-1FD3-5A4C-B921-8730FC8DB22F}" type="sibTrans" cxnId="{0F0142AE-ECF3-084F-9C39-1EA0980CD55B}">
      <dgm:prSet/>
      <dgm:spPr/>
      <dgm:t>
        <a:bodyPr/>
        <a:lstStyle/>
        <a:p>
          <a:endParaRPr lang="en-US"/>
        </a:p>
      </dgm:t>
    </dgm:pt>
    <dgm:pt modelId="{28AF165C-C55C-7242-AF11-270A93AC546F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000" b="1" dirty="0" smtClean="0"/>
            <a:t>Leg 6</a:t>
          </a:r>
          <a:endParaRPr lang="en-US" sz="3000" b="1" dirty="0"/>
        </a:p>
      </dgm:t>
    </dgm:pt>
    <dgm:pt modelId="{9C680AB8-ACAC-EE4F-A2DF-2F3342835DE2}" type="parTrans" cxnId="{933A51FB-5A64-9D4A-AFE6-563EDAE2C823}">
      <dgm:prSet/>
      <dgm:spPr/>
      <dgm:t>
        <a:bodyPr/>
        <a:lstStyle/>
        <a:p>
          <a:endParaRPr lang="en-US"/>
        </a:p>
      </dgm:t>
    </dgm:pt>
    <dgm:pt modelId="{C22D593D-DACD-E841-BD23-1680E3A4A568}" type="sibTrans" cxnId="{933A51FB-5A64-9D4A-AFE6-563EDAE2C823}">
      <dgm:prSet/>
      <dgm:spPr/>
      <dgm:t>
        <a:bodyPr/>
        <a:lstStyle/>
        <a:p>
          <a:endParaRPr lang="en-US"/>
        </a:p>
      </dgm:t>
    </dgm:pt>
    <dgm:pt modelId="{31A9460D-0EC7-EC41-9C5D-67351F23D684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000" b="1" dirty="0" smtClean="0"/>
            <a:t>Leg 7</a:t>
          </a:r>
          <a:endParaRPr lang="en-US" sz="3000" b="1" dirty="0"/>
        </a:p>
      </dgm:t>
    </dgm:pt>
    <dgm:pt modelId="{58E9D540-A708-2847-8C52-AD0C3D6FEF87}" type="parTrans" cxnId="{609A3282-C4CE-264C-995A-8A96A3B195FC}">
      <dgm:prSet/>
      <dgm:spPr/>
      <dgm:t>
        <a:bodyPr/>
        <a:lstStyle/>
        <a:p>
          <a:endParaRPr lang="en-US"/>
        </a:p>
      </dgm:t>
    </dgm:pt>
    <dgm:pt modelId="{10646954-A41F-E347-866C-792B7CC1D246}" type="sibTrans" cxnId="{609A3282-C4CE-264C-995A-8A96A3B195FC}">
      <dgm:prSet/>
      <dgm:spPr/>
      <dgm:t>
        <a:bodyPr/>
        <a:lstStyle/>
        <a:p>
          <a:endParaRPr lang="en-US"/>
        </a:p>
      </dgm:t>
    </dgm:pt>
    <dgm:pt modelId="{B7AD8DA1-9A82-9B40-842D-ED8A5D257487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000" b="1" dirty="0" smtClean="0"/>
            <a:t>Leg 8</a:t>
          </a:r>
          <a:endParaRPr lang="en-US" sz="3000" b="1" dirty="0"/>
        </a:p>
      </dgm:t>
    </dgm:pt>
    <dgm:pt modelId="{4CF0BE2A-580E-D644-B57A-ACFF9A352DEF}" type="parTrans" cxnId="{13A67EB1-5862-A048-A1E8-BFD921641E5E}">
      <dgm:prSet/>
      <dgm:spPr/>
      <dgm:t>
        <a:bodyPr/>
        <a:lstStyle/>
        <a:p>
          <a:endParaRPr lang="en-US"/>
        </a:p>
      </dgm:t>
    </dgm:pt>
    <dgm:pt modelId="{EEF4F7AA-CA56-134D-836A-29A816B640F6}" type="sibTrans" cxnId="{13A67EB1-5862-A048-A1E8-BFD921641E5E}">
      <dgm:prSet/>
      <dgm:spPr/>
      <dgm:t>
        <a:bodyPr/>
        <a:lstStyle/>
        <a:p>
          <a:endParaRPr lang="en-US"/>
        </a:p>
      </dgm:t>
    </dgm:pt>
    <dgm:pt modelId="{AE71AB04-AE9D-9F48-95F3-942A43D9ECE9}" type="pres">
      <dgm:prSet presAssocID="{B97D2234-7350-884C-9816-9B8A535DE4E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79ECA7-7DBC-614F-A566-32AD9CC893D5}" type="pres">
      <dgm:prSet presAssocID="{7D67DFF0-2559-714A-ABAE-002AA0341077}" presName="centerShape" presStyleLbl="node0" presStyleIdx="0" presStyleCnt="1" custScaleX="149816"/>
      <dgm:spPr/>
      <dgm:t>
        <a:bodyPr/>
        <a:lstStyle/>
        <a:p>
          <a:endParaRPr lang="en-US"/>
        </a:p>
      </dgm:t>
    </dgm:pt>
    <dgm:pt modelId="{1EC4D31E-645D-D445-A549-9FE622E3BB9E}" type="pres">
      <dgm:prSet presAssocID="{CD913133-8A32-5648-A98C-6505DB712D48}" presName="Name9" presStyleLbl="parChTrans1D2" presStyleIdx="0" presStyleCnt="8"/>
      <dgm:spPr/>
      <dgm:t>
        <a:bodyPr/>
        <a:lstStyle/>
        <a:p>
          <a:endParaRPr lang="en-US"/>
        </a:p>
      </dgm:t>
    </dgm:pt>
    <dgm:pt modelId="{83540576-74D3-844A-A68A-3CFF26F07E32}" type="pres">
      <dgm:prSet presAssocID="{CD913133-8A32-5648-A98C-6505DB712D48}" presName="connTx" presStyleLbl="parChTrans1D2" presStyleIdx="0" presStyleCnt="8"/>
      <dgm:spPr/>
      <dgm:t>
        <a:bodyPr/>
        <a:lstStyle/>
        <a:p>
          <a:endParaRPr lang="en-US"/>
        </a:p>
      </dgm:t>
    </dgm:pt>
    <dgm:pt modelId="{BEA960F2-EFB4-F144-931C-008F0A630F27}" type="pres">
      <dgm:prSet presAssocID="{0AEFE9F4-7868-564A-8BA7-AB1C6818F838}" presName="node" presStyleLbl="node1" presStyleIdx="0" presStyleCnt="8" custScaleX="1273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AA587-1067-C042-9B94-508DB4493F37}" type="pres">
      <dgm:prSet presAssocID="{828A0495-2592-DD4E-B828-C6347788A1DD}" presName="Name9" presStyleLbl="parChTrans1D2" presStyleIdx="1" presStyleCnt="8"/>
      <dgm:spPr/>
      <dgm:t>
        <a:bodyPr/>
        <a:lstStyle/>
        <a:p>
          <a:endParaRPr lang="en-US"/>
        </a:p>
      </dgm:t>
    </dgm:pt>
    <dgm:pt modelId="{4F9756BD-9E7F-F541-BFC9-A1546F0EA5C1}" type="pres">
      <dgm:prSet presAssocID="{828A0495-2592-DD4E-B828-C6347788A1DD}" presName="connTx" presStyleLbl="parChTrans1D2" presStyleIdx="1" presStyleCnt="8"/>
      <dgm:spPr/>
      <dgm:t>
        <a:bodyPr/>
        <a:lstStyle/>
        <a:p>
          <a:endParaRPr lang="en-US"/>
        </a:p>
      </dgm:t>
    </dgm:pt>
    <dgm:pt modelId="{4EC91B1E-913C-CC42-9E5B-406CB0A4886D}" type="pres">
      <dgm:prSet presAssocID="{78B807BA-04E7-2C40-A5D9-4290A253A6CD}" presName="node" presStyleLbl="node1" presStyleIdx="1" presStyleCnt="8" custScaleX="133321" custRadScaleRad="109774" custRadScaleInc="22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CCC7C-6331-464A-B033-989439A2D2EB}" type="pres">
      <dgm:prSet presAssocID="{46AABFA9-B9C4-724F-B5FB-F010D94C08D9}" presName="Name9" presStyleLbl="parChTrans1D2" presStyleIdx="2" presStyleCnt="8"/>
      <dgm:spPr/>
      <dgm:t>
        <a:bodyPr/>
        <a:lstStyle/>
        <a:p>
          <a:endParaRPr lang="en-US"/>
        </a:p>
      </dgm:t>
    </dgm:pt>
    <dgm:pt modelId="{3784AA4D-F390-1F46-A08C-7CE0E6594D16}" type="pres">
      <dgm:prSet presAssocID="{46AABFA9-B9C4-724F-B5FB-F010D94C08D9}" presName="connTx" presStyleLbl="parChTrans1D2" presStyleIdx="2" presStyleCnt="8"/>
      <dgm:spPr/>
      <dgm:t>
        <a:bodyPr/>
        <a:lstStyle/>
        <a:p>
          <a:endParaRPr lang="en-US"/>
        </a:p>
      </dgm:t>
    </dgm:pt>
    <dgm:pt modelId="{F2DD91AD-7BD4-F749-A18B-6C87C56EB55A}" type="pres">
      <dgm:prSet presAssocID="{464E1CE2-206F-1341-B96F-E0DCD9BFE1DD}" presName="node" presStyleLbl="node1" presStyleIdx="2" presStyleCnt="8" custScaleX="1209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3ABD6-4B02-2E4A-B56C-143C5F3BCBDB}" type="pres">
      <dgm:prSet presAssocID="{4B15AAA0-A827-EE4E-93E0-780734A101B4}" presName="Name9" presStyleLbl="parChTrans1D2" presStyleIdx="3" presStyleCnt="8"/>
      <dgm:spPr/>
      <dgm:t>
        <a:bodyPr/>
        <a:lstStyle/>
        <a:p>
          <a:endParaRPr lang="en-US"/>
        </a:p>
      </dgm:t>
    </dgm:pt>
    <dgm:pt modelId="{5834E622-20DF-6A42-9257-AAF9FC677978}" type="pres">
      <dgm:prSet presAssocID="{4B15AAA0-A827-EE4E-93E0-780734A101B4}" presName="connTx" presStyleLbl="parChTrans1D2" presStyleIdx="3" presStyleCnt="8"/>
      <dgm:spPr/>
      <dgm:t>
        <a:bodyPr/>
        <a:lstStyle/>
        <a:p>
          <a:endParaRPr lang="en-US"/>
        </a:p>
      </dgm:t>
    </dgm:pt>
    <dgm:pt modelId="{8A52A78E-8DF8-EF4B-A466-784B2D065126}" type="pres">
      <dgm:prSet presAssocID="{38CFF95C-CE8E-B14B-9F96-D873BA164C4A}" presName="node" presStyleLbl="node1" presStyleIdx="3" presStyleCnt="8" custScaleX="120946" custRadScaleRad="110279" custRadScaleInc="-294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D9DEA-5141-744F-8E82-DBB2FE41076B}" type="pres">
      <dgm:prSet presAssocID="{1F660DA2-C0CD-9A47-AFD0-4B7D61B24578}" presName="Name9" presStyleLbl="parChTrans1D2" presStyleIdx="4" presStyleCnt="8"/>
      <dgm:spPr/>
      <dgm:t>
        <a:bodyPr/>
        <a:lstStyle/>
        <a:p>
          <a:endParaRPr lang="en-US"/>
        </a:p>
      </dgm:t>
    </dgm:pt>
    <dgm:pt modelId="{4BFD244F-470E-4D42-B33E-95CB5F5B3FA8}" type="pres">
      <dgm:prSet presAssocID="{1F660DA2-C0CD-9A47-AFD0-4B7D61B24578}" presName="connTx" presStyleLbl="parChTrans1D2" presStyleIdx="4" presStyleCnt="8"/>
      <dgm:spPr/>
      <dgm:t>
        <a:bodyPr/>
        <a:lstStyle/>
        <a:p>
          <a:endParaRPr lang="en-US"/>
        </a:p>
      </dgm:t>
    </dgm:pt>
    <dgm:pt modelId="{E005EDA7-48AD-0845-82E8-036D0ADA586B}" type="pres">
      <dgm:prSet presAssocID="{01E6F882-4579-DA46-9735-DC3BD29909A3}" presName="node" presStyleLbl="node1" presStyleIdx="4" presStyleCnt="8" custScaleX="1209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06E0F-70D5-D04F-8C8E-D26840AF1285}" type="pres">
      <dgm:prSet presAssocID="{9C680AB8-ACAC-EE4F-A2DF-2F3342835DE2}" presName="Name9" presStyleLbl="parChTrans1D2" presStyleIdx="5" presStyleCnt="8"/>
      <dgm:spPr/>
      <dgm:t>
        <a:bodyPr/>
        <a:lstStyle/>
        <a:p>
          <a:endParaRPr lang="en-US"/>
        </a:p>
      </dgm:t>
    </dgm:pt>
    <dgm:pt modelId="{FD5EF887-5DBF-CC48-B57A-477676147E9D}" type="pres">
      <dgm:prSet presAssocID="{9C680AB8-ACAC-EE4F-A2DF-2F3342835DE2}" presName="connTx" presStyleLbl="parChTrans1D2" presStyleIdx="5" presStyleCnt="8"/>
      <dgm:spPr/>
      <dgm:t>
        <a:bodyPr/>
        <a:lstStyle/>
        <a:p>
          <a:endParaRPr lang="en-US"/>
        </a:p>
      </dgm:t>
    </dgm:pt>
    <dgm:pt modelId="{8A1792F3-B11A-6442-A108-350185EC4139}" type="pres">
      <dgm:prSet presAssocID="{28AF165C-C55C-7242-AF11-270A93AC546F}" presName="node" presStyleLbl="node1" presStyleIdx="5" presStyleCnt="8" custScaleX="120946" custRadScaleRad="106789" custRadScaleInc="227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B77BB-2656-C241-8A4C-80BB07862308}" type="pres">
      <dgm:prSet presAssocID="{58E9D540-A708-2847-8C52-AD0C3D6FEF87}" presName="Name9" presStyleLbl="parChTrans1D2" presStyleIdx="6" presStyleCnt="8"/>
      <dgm:spPr/>
      <dgm:t>
        <a:bodyPr/>
        <a:lstStyle/>
        <a:p>
          <a:endParaRPr lang="en-US"/>
        </a:p>
      </dgm:t>
    </dgm:pt>
    <dgm:pt modelId="{42160CE9-A398-7542-A215-F7C3BC660AB5}" type="pres">
      <dgm:prSet presAssocID="{58E9D540-A708-2847-8C52-AD0C3D6FEF87}" presName="connTx" presStyleLbl="parChTrans1D2" presStyleIdx="6" presStyleCnt="8"/>
      <dgm:spPr/>
      <dgm:t>
        <a:bodyPr/>
        <a:lstStyle/>
        <a:p>
          <a:endParaRPr lang="en-US"/>
        </a:p>
      </dgm:t>
    </dgm:pt>
    <dgm:pt modelId="{D8A534BB-A2FE-C645-8486-F376EF9B8A45}" type="pres">
      <dgm:prSet presAssocID="{31A9460D-0EC7-EC41-9C5D-67351F23D684}" presName="node" presStyleLbl="node1" presStyleIdx="6" presStyleCnt="8" custScaleX="120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D178A-8BF4-CB4C-925B-586462D8FA71}" type="pres">
      <dgm:prSet presAssocID="{4CF0BE2A-580E-D644-B57A-ACFF9A352DEF}" presName="Name9" presStyleLbl="parChTrans1D2" presStyleIdx="7" presStyleCnt="8"/>
      <dgm:spPr/>
      <dgm:t>
        <a:bodyPr/>
        <a:lstStyle/>
        <a:p>
          <a:endParaRPr lang="en-US"/>
        </a:p>
      </dgm:t>
    </dgm:pt>
    <dgm:pt modelId="{1D2D6830-2CB1-9F46-ADB4-9A389097D126}" type="pres">
      <dgm:prSet presAssocID="{4CF0BE2A-580E-D644-B57A-ACFF9A352DEF}" presName="connTx" presStyleLbl="parChTrans1D2" presStyleIdx="7" presStyleCnt="8"/>
      <dgm:spPr/>
      <dgm:t>
        <a:bodyPr/>
        <a:lstStyle/>
        <a:p>
          <a:endParaRPr lang="en-US"/>
        </a:p>
      </dgm:t>
    </dgm:pt>
    <dgm:pt modelId="{9E11EC25-011A-8746-A2D3-3B67720A703F}" type="pres">
      <dgm:prSet presAssocID="{B7AD8DA1-9A82-9B40-842D-ED8A5D257487}" presName="node" presStyleLbl="node1" presStyleIdx="7" presStyleCnt="8" custScaleX="120946" custScaleY="100972" custRadScaleRad="108244" custRadScaleInc="-18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87B461-A7FE-B14A-8D37-AA54AD753252}" type="presOf" srcId="{828A0495-2592-DD4E-B828-C6347788A1DD}" destId="{4F9756BD-9E7F-F541-BFC9-A1546F0EA5C1}" srcOrd="1" destOrd="0" presId="urn:microsoft.com/office/officeart/2005/8/layout/radial1"/>
    <dgm:cxn modelId="{8AD2D849-F29F-584B-BD00-1B3B95982BFF}" srcId="{7D67DFF0-2559-714A-ABAE-002AA0341077}" destId="{38CFF95C-CE8E-B14B-9F96-D873BA164C4A}" srcOrd="3" destOrd="0" parTransId="{4B15AAA0-A827-EE4E-93E0-780734A101B4}" sibTransId="{325B0DCE-B4D8-8044-9FC9-BFC52951D92E}"/>
    <dgm:cxn modelId="{5FF9FA9B-9C82-F145-B7B6-408F90DB2189}" type="presOf" srcId="{7D67DFF0-2559-714A-ABAE-002AA0341077}" destId="{3A79ECA7-7DBC-614F-A566-32AD9CC893D5}" srcOrd="0" destOrd="0" presId="urn:microsoft.com/office/officeart/2005/8/layout/radial1"/>
    <dgm:cxn modelId="{788730E7-CC5D-0142-BBAA-1FCBE9C98AA6}" srcId="{7D67DFF0-2559-714A-ABAE-002AA0341077}" destId="{78B807BA-04E7-2C40-A5D9-4290A253A6CD}" srcOrd="1" destOrd="0" parTransId="{828A0495-2592-DD4E-B828-C6347788A1DD}" sibTransId="{EA24EC1B-1D52-7A43-9328-EBBBCE617783}"/>
    <dgm:cxn modelId="{920005DD-00E3-0141-BE3B-96D5B167F115}" type="presOf" srcId="{464E1CE2-206F-1341-B96F-E0DCD9BFE1DD}" destId="{F2DD91AD-7BD4-F749-A18B-6C87C56EB55A}" srcOrd="0" destOrd="0" presId="urn:microsoft.com/office/officeart/2005/8/layout/radial1"/>
    <dgm:cxn modelId="{502D4D0C-2B70-C44C-8B51-5001D9A91FD1}" type="presOf" srcId="{9C680AB8-ACAC-EE4F-A2DF-2F3342835DE2}" destId="{FD5EF887-5DBF-CC48-B57A-477676147E9D}" srcOrd="1" destOrd="0" presId="urn:microsoft.com/office/officeart/2005/8/layout/radial1"/>
    <dgm:cxn modelId="{B9F20280-C743-1A4B-99C8-5BA93B032DD5}" type="presOf" srcId="{58E9D540-A708-2847-8C52-AD0C3D6FEF87}" destId="{42160CE9-A398-7542-A215-F7C3BC660AB5}" srcOrd="1" destOrd="0" presId="urn:microsoft.com/office/officeart/2005/8/layout/radial1"/>
    <dgm:cxn modelId="{F5A0C72E-6810-D14F-9197-3E6D02B4CEBE}" type="presOf" srcId="{CD913133-8A32-5648-A98C-6505DB712D48}" destId="{83540576-74D3-844A-A68A-3CFF26F07E32}" srcOrd="1" destOrd="0" presId="urn:microsoft.com/office/officeart/2005/8/layout/radial1"/>
    <dgm:cxn modelId="{F4DF9218-2236-0543-B44A-AC067788836F}" type="presOf" srcId="{CD913133-8A32-5648-A98C-6505DB712D48}" destId="{1EC4D31E-645D-D445-A549-9FE622E3BB9E}" srcOrd="0" destOrd="0" presId="urn:microsoft.com/office/officeart/2005/8/layout/radial1"/>
    <dgm:cxn modelId="{3E2D8CE5-0F1F-594B-B5C1-A7B6F529164B}" type="presOf" srcId="{46AABFA9-B9C4-724F-B5FB-F010D94C08D9}" destId="{942CCC7C-6331-464A-B033-989439A2D2EB}" srcOrd="0" destOrd="0" presId="urn:microsoft.com/office/officeart/2005/8/layout/radial1"/>
    <dgm:cxn modelId="{EAC2C94C-4E4B-DA4F-BBE5-306A61191AEA}" type="presOf" srcId="{01E6F882-4579-DA46-9735-DC3BD29909A3}" destId="{E005EDA7-48AD-0845-82E8-036D0ADA586B}" srcOrd="0" destOrd="0" presId="urn:microsoft.com/office/officeart/2005/8/layout/radial1"/>
    <dgm:cxn modelId="{609A3282-C4CE-264C-995A-8A96A3B195FC}" srcId="{7D67DFF0-2559-714A-ABAE-002AA0341077}" destId="{31A9460D-0EC7-EC41-9C5D-67351F23D684}" srcOrd="6" destOrd="0" parTransId="{58E9D540-A708-2847-8C52-AD0C3D6FEF87}" sibTransId="{10646954-A41F-E347-866C-792B7CC1D246}"/>
    <dgm:cxn modelId="{8BF7D37F-134F-FA4B-872B-C0BCB9031BDA}" type="presOf" srcId="{0AEFE9F4-7868-564A-8BA7-AB1C6818F838}" destId="{BEA960F2-EFB4-F144-931C-008F0A630F27}" srcOrd="0" destOrd="0" presId="urn:microsoft.com/office/officeart/2005/8/layout/radial1"/>
    <dgm:cxn modelId="{49A0E293-3BEA-FE4A-B357-03C28CE820CF}" type="presOf" srcId="{78B807BA-04E7-2C40-A5D9-4290A253A6CD}" destId="{4EC91B1E-913C-CC42-9E5B-406CB0A4886D}" srcOrd="0" destOrd="0" presId="urn:microsoft.com/office/officeart/2005/8/layout/radial1"/>
    <dgm:cxn modelId="{414DD94A-7E29-D641-9323-B01168D28901}" type="presOf" srcId="{4B15AAA0-A827-EE4E-93E0-780734A101B4}" destId="{8A13ABD6-4B02-2E4A-B56C-143C5F3BCBDB}" srcOrd="0" destOrd="0" presId="urn:microsoft.com/office/officeart/2005/8/layout/radial1"/>
    <dgm:cxn modelId="{F64E6AAA-0B0A-B743-92E8-FC5DC31C2598}" type="presOf" srcId="{B97D2234-7350-884C-9816-9B8A535DE4EE}" destId="{AE71AB04-AE9D-9F48-95F3-942A43D9ECE9}" srcOrd="0" destOrd="0" presId="urn:microsoft.com/office/officeart/2005/8/layout/radial1"/>
    <dgm:cxn modelId="{96773B58-E283-E249-95F9-581E59C08806}" type="presOf" srcId="{46AABFA9-B9C4-724F-B5FB-F010D94C08D9}" destId="{3784AA4D-F390-1F46-A08C-7CE0E6594D16}" srcOrd="1" destOrd="0" presId="urn:microsoft.com/office/officeart/2005/8/layout/radial1"/>
    <dgm:cxn modelId="{8CFB9C41-2B2B-674B-9BD8-CA5300226AB7}" type="presOf" srcId="{B7AD8DA1-9A82-9B40-842D-ED8A5D257487}" destId="{9E11EC25-011A-8746-A2D3-3B67720A703F}" srcOrd="0" destOrd="0" presId="urn:microsoft.com/office/officeart/2005/8/layout/radial1"/>
    <dgm:cxn modelId="{4DDF2B90-FD79-A140-A0E1-5EBEA03E0D52}" type="presOf" srcId="{4CF0BE2A-580E-D644-B57A-ACFF9A352DEF}" destId="{B3CD178A-8BF4-CB4C-925B-586462D8FA71}" srcOrd="0" destOrd="0" presId="urn:microsoft.com/office/officeart/2005/8/layout/radial1"/>
    <dgm:cxn modelId="{520D9E84-5A0A-3D4E-A823-4277670E7FCE}" type="presOf" srcId="{1F660DA2-C0CD-9A47-AFD0-4B7D61B24578}" destId="{5D6D9DEA-5141-744F-8E82-DBB2FE41076B}" srcOrd="0" destOrd="0" presId="urn:microsoft.com/office/officeart/2005/8/layout/radial1"/>
    <dgm:cxn modelId="{BD18E78F-8BD1-194D-A9E0-7D1B472E500A}" type="presOf" srcId="{1F660DA2-C0CD-9A47-AFD0-4B7D61B24578}" destId="{4BFD244F-470E-4D42-B33E-95CB5F5B3FA8}" srcOrd="1" destOrd="0" presId="urn:microsoft.com/office/officeart/2005/8/layout/radial1"/>
    <dgm:cxn modelId="{8A10044A-2FF4-3B40-AD5C-A1CA66634157}" type="presOf" srcId="{9C680AB8-ACAC-EE4F-A2DF-2F3342835DE2}" destId="{E9806E0F-70D5-D04F-8C8E-D26840AF1285}" srcOrd="0" destOrd="0" presId="urn:microsoft.com/office/officeart/2005/8/layout/radial1"/>
    <dgm:cxn modelId="{6CBA0E73-6865-2945-9893-5BCA10F69228}" type="presOf" srcId="{4B15AAA0-A827-EE4E-93E0-780734A101B4}" destId="{5834E622-20DF-6A42-9257-AAF9FC677978}" srcOrd="1" destOrd="0" presId="urn:microsoft.com/office/officeart/2005/8/layout/radial1"/>
    <dgm:cxn modelId="{D9154AB9-4D63-934F-AF5A-16EE1BD46267}" type="presOf" srcId="{31A9460D-0EC7-EC41-9C5D-67351F23D684}" destId="{D8A534BB-A2FE-C645-8486-F376EF9B8A45}" srcOrd="0" destOrd="0" presId="urn:microsoft.com/office/officeart/2005/8/layout/radial1"/>
    <dgm:cxn modelId="{933A51FB-5A64-9D4A-AFE6-563EDAE2C823}" srcId="{7D67DFF0-2559-714A-ABAE-002AA0341077}" destId="{28AF165C-C55C-7242-AF11-270A93AC546F}" srcOrd="5" destOrd="0" parTransId="{9C680AB8-ACAC-EE4F-A2DF-2F3342835DE2}" sibTransId="{C22D593D-DACD-E841-BD23-1680E3A4A568}"/>
    <dgm:cxn modelId="{BC15C75C-2047-5E4C-AB70-B80279CB56CF}" srcId="{7D67DFF0-2559-714A-ABAE-002AA0341077}" destId="{0AEFE9F4-7868-564A-8BA7-AB1C6818F838}" srcOrd="0" destOrd="0" parTransId="{CD913133-8A32-5648-A98C-6505DB712D48}" sibTransId="{52A05833-60AD-174C-92CA-D36663B93C30}"/>
    <dgm:cxn modelId="{13A67EB1-5862-A048-A1E8-BFD921641E5E}" srcId="{7D67DFF0-2559-714A-ABAE-002AA0341077}" destId="{B7AD8DA1-9A82-9B40-842D-ED8A5D257487}" srcOrd="7" destOrd="0" parTransId="{4CF0BE2A-580E-D644-B57A-ACFF9A352DEF}" sibTransId="{EEF4F7AA-CA56-134D-836A-29A816B640F6}"/>
    <dgm:cxn modelId="{1BF8392E-8332-9C42-A869-F0F9C113A6F8}" type="presOf" srcId="{28AF165C-C55C-7242-AF11-270A93AC546F}" destId="{8A1792F3-B11A-6442-A108-350185EC4139}" srcOrd="0" destOrd="0" presId="urn:microsoft.com/office/officeart/2005/8/layout/radial1"/>
    <dgm:cxn modelId="{24BFA135-E78E-8845-8DCA-9B6037B8E5F0}" type="presOf" srcId="{828A0495-2592-DD4E-B828-C6347788A1DD}" destId="{072AA587-1067-C042-9B94-508DB4493F37}" srcOrd="0" destOrd="0" presId="urn:microsoft.com/office/officeart/2005/8/layout/radial1"/>
    <dgm:cxn modelId="{2B437F89-9526-1641-BCF6-BC2407359CB7}" type="presOf" srcId="{58E9D540-A708-2847-8C52-AD0C3D6FEF87}" destId="{69DB77BB-2656-C241-8A4C-80BB07862308}" srcOrd="0" destOrd="0" presId="urn:microsoft.com/office/officeart/2005/8/layout/radial1"/>
    <dgm:cxn modelId="{3229C372-03A8-814D-ACB2-27EE42E3A773}" type="presOf" srcId="{38CFF95C-CE8E-B14B-9F96-D873BA164C4A}" destId="{8A52A78E-8DF8-EF4B-A466-784B2D065126}" srcOrd="0" destOrd="0" presId="urn:microsoft.com/office/officeart/2005/8/layout/radial1"/>
    <dgm:cxn modelId="{54C52E74-2C98-3A4F-8EB6-2327681D5CAB}" srcId="{B97D2234-7350-884C-9816-9B8A535DE4EE}" destId="{7D67DFF0-2559-714A-ABAE-002AA0341077}" srcOrd="0" destOrd="0" parTransId="{1ACE07BC-0608-1740-B805-7F8C7CCD0FBC}" sibTransId="{B9FB18D9-3C70-C44B-BA8A-5D999EE52EBB}"/>
    <dgm:cxn modelId="{ACCFDFE4-5B07-C344-B234-BBF962B3D410}" type="presOf" srcId="{4CF0BE2A-580E-D644-B57A-ACFF9A352DEF}" destId="{1D2D6830-2CB1-9F46-ADB4-9A389097D126}" srcOrd="1" destOrd="0" presId="urn:microsoft.com/office/officeart/2005/8/layout/radial1"/>
    <dgm:cxn modelId="{F773E872-FD76-C74E-9A72-68C73D560FA4}" srcId="{7D67DFF0-2559-714A-ABAE-002AA0341077}" destId="{464E1CE2-206F-1341-B96F-E0DCD9BFE1DD}" srcOrd="2" destOrd="0" parTransId="{46AABFA9-B9C4-724F-B5FB-F010D94C08D9}" sibTransId="{E50847A2-88B0-6842-A5AB-AA9262418E74}"/>
    <dgm:cxn modelId="{0F0142AE-ECF3-084F-9C39-1EA0980CD55B}" srcId="{7D67DFF0-2559-714A-ABAE-002AA0341077}" destId="{01E6F882-4579-DA46-9735-DC3BD29909A3}" srcOrd="4" destOrd="0" parTransId="{1F660DA2-C0CD-9A47-AFD0-4B7D61B24578}" sibTransId="{E3AA0BA6-1FD3-5A4C-B921-8730FC8DB22F}"/>
    <dgm:cxn modelId="{1C0DF378-9867-F14E-AB7E-AC3CF4F282A7}" type="presParOf" srcId="{AE71AB04-AE9D-9F48-95F3-942A43D9ECE9}" destId="{3A79ECA7-7DBC-614F-A566-32AD9CC893D5}" srcOrd="0" destOrd="0" presId="urn:microsoft.com/office/officeart/2005/8/layout/radial1"/>
    <dgm:cxn modelId="{DE4E5055-A8C7-D346-A865-F0AF802F71E0}" type="presParOf" srcId="{AE71AB04-AE9D-9F48-95F3-942A43D9ECE9}" destId="{1EC4D31E-645D-D445-A549-9FE622E3BB9E}" srcOrd="1" destOrd="0" presId="urn:microsoft.com/office/officeart/2005/8/layout/radial1"/>
    <dgm:cxn modelId="{3FE3363C-185D-1745-9B7C-22185011DCE0}" type="presParOf" srcId="{1EC4D31E-645D-D445-A549-9FE622E3BB9E}" destId="{83540576-74D3-844A-A68A-3CFF26F07E32}" srcOrd="0" destOrd="0" presId="urn:microsoft.com/office/officeart/2005/8/layout/radial1"/>
    <dgm:cxn modelId="{8A7087A8-DA0A-9A4D-8F95-D503DBAABB22}" type="presParOf" srcId="{AE71AB04-AE9D-9F48-95F3-942A43D9ECE9}" destId="{BEA960F2-EFB4-F144-931C-008F0A630F27}" srcOrd="2" destOrd="0" presId="urn:microsoft.com/office/officeart/2005/8/layout/radial1"/>
    <dgm:cxn modelId="{073FA16B-6424-FD4B-AA0F-898FFAAE0C60}" type="presParOf" srcId="{AE71AB04-AE9D-9F48-95F3-942A43D9ECE9}" destId="{072AA587-1067-C042-9B94-508DB4493F37}" srcOrd="3" destOrd="0" presId="urn:microsoft.com/office/officeart/2005/8/layout/radial1"/>
    <dgm:cxn modelId="{5C90EEE9-01CB-9A49-85B6-EB346054BFEC}" type="presParOf" srcId="{072AA587-1067-C042-9B94-508DB4493F37}" destId="{4F9756BD-9E7F-F541-BFC9-A1546F0EA5C1}" srcOrd="0" destOrd="0" presId="urn:microsoft.com/office/officeart/2005/8/layout/radial1"/>
    <dgm:cxn modelId="{0B35038E-BD6F-8A44-848D-55103D357850}" type="presParOf" srcId="{AE71AB04-AE9D-9F48-95F3-942A43D9ECE9}" destId="{4EC91B1E-913C-CC42-9E5B-406CB0A4886D}" srcOrd="4" destOrd="0" presId="urn:microsoft.com/office/officeart/2005/8/layout/radial1"/>
    <dgm:cxn modelId="{67074B0D-3AA3-D943-A17E-F428FECA812C}" type="presParOf" srcId="{AE71AB04-AE9D-9F48-95F3-942A43D9ECE9}" destId="{942CCC7C-6331-464A-B033-989439A2D2EB}" srcOrd="5" destOrd="0" presId="urn:microsoft.com/office/officeart/2005/8/layout/radial1"/>
    <dgm:cxn modelId="{0CB53B01-1D9E-4940-BC66-803BC2D2FDA0}" type="presParOf" srcId="{942CCC7C-6331-464A-B033-989439A2D2EB}" destId="{3784AA4D-F390-1F46-A08C-7CE0E6594D16}" srcOrd="0" destOrd="0" presId="urn:microsoft.com/office/officeart/2005/8/layout/radial1"/>
    <dgm:cxn modelId="{F21DB1CE-5D41-9E42-9102-B207BA7A3EC3}" type="presParOf" srcId="{AE71AB04-AE9D-9F48-95F3-942A43D9ECE9}" destId="{F2DD91AD-7BD4-F749-A18B-6C87C56EB55A}" srcOrd="6" destOrd="0" presId="urn:microsoft.com/office/officeart/2005/8/layout/radial1"/>
    <dgm:cxn modelId="{FF4E53BD-2B3A-6D41-8886-59C7B1C69488}" type="presParOf" srcId="{AE71AB04-AE9D-9F48-95F3-942A43D9ECE9}" destId="{8A13ABD6-4B02-2E4A-B56C-143C5F3BCBDB}" srcOrd="7" destOrd="0" presId="urn:microsoft.com/office/officeart/2005/8/layout/radial1"/>
    <dgm:cxn modelId="{47D8DD17-1D23-8D48-B32F-177CCAB0A1CA}" type="presParOf" srcId="{8A13ABD6-4B02-2E4A-B56C-143C5F3BCBDB}" destId="{5834E622-20DF-6A42-9257-AAF9FC677978}" srcOrd="0" destOrd="0" presId="urn:microsoft.com/office/officeart/2005/8/layout/radial1"/>
    <dgm:cxn modelId="{F1796A75-0D90-AB49-BD46-6E05A7F4C844}" type="presParOf" srcId="{AE71AB04-AE9D-9F48-95F3-942A43D9ECE9}" destId="{8A52A78E-8DF8-EF4B-A466-784B2D065126}" srcOrd="8" destOrd="0" presId="urn:microsoft.com/office/officeart/2005/8/layout/radial1"/>
    <dgm:cxn modelId="{4D55D46B-6B15-D94D-8172-DA5ABA78D333}" type="presParOf" srcId="{AE71AB04-AE9D-9F48-95F3-942A43D9ECE9}" destId="{5D6D9DEA-5141-744F-8E82-DBB2FE41076B}" srcOrd="9" destOrd="0" presId="urn:microsoft.com/office/officeart/2005/8/layout/radial1"/>
    <dgm:cxn modelId="{5C3ABBC0-5E59-9C41-B714-7156D924C0A1}" type="presParOf" srcId="{5D6D9DEA-5141-744F-8E82-DBB2FE41076B}" destId="{4BFD244F-470E-4D42-B33E-95CB5F5B3FA8}" srcOrd="0" destOrd="0" presId="urn:microsoft.com/office/officeart/2005/8/layout/radial1"/>
    <dgm:cxn modelId="{E5FC3C3D-853C-DA46-9BBC-C2DA5735DA61}" type="presParOf" srcId="{AE71AB04-AE9D-9F48-95F3-942A43D9ECE9}" destId="{E005EDA7-48AD-0845-82E8-036D0ADA586B}" srcOrd="10" destOrd="0" presId="urn:microsoft.com/office/officeart/2005/8/layout/radial1"/>
    <dgm:cxn modelId="{564AC0DF-7B63-8440-B6FF-6D10D361AAEE}" type="presParOf" srcId="{AE71AB04-AE9D-9F48-95F3-942A43D9ECE9}" destId="{E9806E0F-70D5-D04F-8C8E-D26840AF1285}" srcOrd="11" destOrd="0" presId="urn:microsoft.com/office/officeart/2005/8/layout/radial1"/>
    <dgm:cxn modelId="{517F8A97-B140-3045-A56E-087EF8324775}" type="presParOf" srcId="{E9806E0F-70D5-D04F-8C8E-D26840AF1285}" destId="{FD5EF887-5DBF-CC48-B57A-477676147E9D}" srcOrd="0" destOrd="0" presId="urn:microsoft.com/office/officeart/2005/8/layout/radial1"/>
    <dgm:cxn modelId="{4682D110-EA62-0149-B5AD-9788A2235866}" type="presParOf" srcId="{AE71AB04-AE9D-9F48-95F3-942A43D9ECE9}" destId="{8A1792F3-B11A-6442-A108-350185EC4139}" srcOrd="12" destOrd="0" presId="urn:microsoft.com/office/officeart/2005/8/layout/radial1"/>
    <dgm:cxn modelId="{CC5DF11C-256B-C94D-9BDD-B5D0D6F870F4}" type="presParOf" srcId="{AE71AB04-AE9D-9F48-95F3-942A43D9ECE9}" destId="{69DB77BB-2656-C241-8A4C-80BB07862308}" srcOrd="13" destOrd="0" presId="urn:microsoft.com/office/officeart/2005/8/layout/radial1"/>
    <dgm:cxn modelId="{8B99E7C9-03E3-2A47-B988-F524FAF23740}" type="presParOf" srcId="{69DB77BB-2656-C241-8A4C-80BB07862308}" destId="{42160CE9-A398-7542-A215-F7C3BC660AB5}" srcOrd="0" destOrd="0" presId="urn:microsoft.com/office/officeart/2005/8/layout/radial1"/>
    <dgm:cxn modelId="{B4D13D38-FC46-534E-8F65-AD12885B7298}" type="presParOf" srcId="{AE71AB04-AE9D-9F48-95F3-942A43D9ECE9}" destId="{D8A534BB-A2FE-C645-8486-F376EF9B8A45}" srcOrd="14" destOrd="0" presId="urn:microsoft.com/office/officeart/2005/8/layout/radial1"/>
    <dgm:cxn modelId="{84F65CE0-4B8C-0F40-801F-B327BC633126}" type="presParOf" srcId="{AE71AB04-AE9D-9F48-95F3-942A43D9ECE9}" destId="{B3CD178A-8BF4-CB4C-925B-586462D8FA71}" srcOrd="15" destOrd="0" presId="urn:microsoft.com/office/officeart/2005/8/layout/radial1"/>
    <dgm:cxn modelId="{CEFC326C-76C4-CC4D-BB9B-64715916CC62}" type="presParOf" srcId="{B3CD178A-8BF4-CB4C-925B-586462D8FA71}" destId="{1D2D6830-2CB1-9F46-ADB4-9A389097D126}" srcOrd="0" destOrd="0" presId="urn:microsoft.com/office/officeart/2005/8/layout/radial1"/>
    <dgm:cxn modelId="{AFFF5C77-A796-FE45-91AB-D428328D621C}" type="presParOf" srcId="{AE71AB04-AE9D-9F48-95F3-942A43D9ECE9}" destId="{9E11EC25-011A-8746-A2D3-3B67720A703F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9ECA7-7DBC-614F-A566-32AD9CC893D5}">
      <dsp:nvSpPr>
        <dsp:cNvPr id="0" name=""/>
        <dsp:cNvSpPr/>
      </dsp:nvSpPr>
      <dsp:spPr>
        <a:xfrm>
          <a:off x="1843983" y="1728990"/>
          <a:ext cx="1506449" cy="1005533"/>
        </a:xfrm>
        <a:prstGeom prst="ellipse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Body</a:t>
          </a:r>
          <a:endParaRPr lang="en-US" sz="3200" b="1" kern="1200" dirty="0"/>
        </a:p>
      </dsp:txBody>
      <dsp:txXfrm>
        <a:off x="2064597" y="1876247"/>
        <a:ext cx="1065221" cy="711019"/>
      </dsp:txXfrm>
    </dsp:sp>
    <dsp:sp modelId="{1EC4D31E-645D-D445-A549-9FE622E3BB9E}">
      <dsp:nvSpPr>
        <dsp:cNvPr id="0" name=""/>
        <dsp:cNvSpPr/>
      </dsp:nvSpPr>
      <dsp:spPr>
        <a:xfrm rot="16200000">
          <a:off x="2244452" y="1358816"/>
          <a:ext cx="705511" cy="34837"/>
        </a:xfrm>
        <a:custGeom>
          <a:avLst/>
          <a:gdLst/>
          <a:ahLst/>
          <a:cxnLst/>
          <a:rect l="0" t="0" r="0" b="0"/>
          <a:pathLst>
            <a:path>
              <a:moveTo>
                <a:pt x="0" y="17418"/>
              </a:moveTo>
              <a:lnTo>
                <a:pt x="705511" y="1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9570" y="1358597"/>
        <a:ext cx="35275" cy="35275"/>
      </dsp:txXfrm>
    </dsp:sp>
    <dsp:sp modelId="{BEA960F2-EFB4-F144-931C-008F0A630F27}">
      <dsp:nvSpPr>
        <dsp:cNvPr id="0" name=""/>
        <dsp:cNvSpPr/>
      </dsp:nvSpPr>
      <dsp:spPr>
        <a:xfrm>
          <a:off x="1957126" y="17946"/>
          <a:ext cx="1280164" cy="1005533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Leg 1</a:t>
          </a:r>
          <a:endParaRPr lang="en-US" sz="3200" b="1" kern="1200" dirty="0"/>
        </a:p>
      </dsp:txBody>
      <dsp:txXfrm>
        <a:off x="2144602" y="165203"/>
        <a:ext cx="905212" cy="711019"/>
      </dsp:txXfrm>
    </dsp:sp>
    <dsp:sp modelId="{072AA587-1067-C042-9B94-508DB4493F37}">
      <dsp:nvSpPr>
        <dsp:cNvPr id="0" name=""/>
        <dsp:cNvSpPr/>
      </dsp:nvSpPr>
      <dsp:spPr>
        <a:xfrm rot="19205559">
          <a:off x="2987595" y="1602500"/>
          <a:ext cx="682345" cy="34837"/>
        </a:xfrm>
        <a:custGeom>
          <a:avLst/>
          <a:gdLst/>
          <a:ahLst/>
          <a:cxnLst/>
          <a:rect l="0" t="0" r="0" b="0"/>
          <a:pathLst>
            <a:path>
              <a:moveTo>
                <a:pt x="0" y="17418"/>
              </a:moveTo>
              <a:lnTo>
                <a:pt x="682345" y="1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11709" y="1602860"/>
        <a:ext cx="34117" cy="34117"/>
      </dsp:txXfrm>
    </dsp:sp>
    <dsp:sp modelId="{4EC91B1E-913C-CC42-9E5B-406CB0A4886D}">
      <dsp:nvSpPr>
        <dsp:cNvPr id="0" name=""/>
        <dsp:cNvSpPr/>
      </dsp:nvSpPr>
      <dsp:spPr>
        <a:xfrm>
          <a:off x="3367713" y="523982"/>
          <a:ext cx="1340586" cy="1005533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Leg 2</a:t>
          </a:r>
          <a:endParaRPr lang="en-US" sz="3000" b="1" kern="1200" dirty="0"/>
        </a:p>
      </dsp:txBody>
      <dsp:txXfrm>
        <a:off x="3564037" y="671239"/>
        <a:ext cx="947938" cy="711019"/>
      </dsp:txXfrm>
    </dsp:sp>
    <dsp:sp modelId="{942CCC7C-6331-464A-B033-989439A2D2EB}">
      <dsp:nvSpPr>
        <dsp:cNvPr id="0" name=""/>
        <dsp:cNvSpPr/>
      </dsp:nvSpPr>
      <dsp:spPr>
        <a:xfrm>
          <a:off x="3350433" y="2214338"/>
          <a:ext cx="349743" cy="34837"/>
        </a:xfrm>
        <a:custGeom>
          <a:avLst/>
          <a:gdLst/>
          <a:ahLst/>
          <a:cxnLst/>
          <a:rect l="0" t="0" r="0" b="0"/>
          <a:pathLst>
            <a:path>
              <a:moveTo>
                <a:pt x="0" y="17418"/>
              </a:moveTo>
              <a:lnTo>
                <a:pt x="349743" y="1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16561" y="2223013"/>
        <a:ext cx="17487" cy="17487"/>
      </dsp:txXfrm>
    </dsp:sp>
    <dsp:sp modelId="{F2DD91AD-7BD4-F749-A18B-6C87C56EB55A}">
      <dsp:nvSpPr>
        <dsp:cNvPr id="0" name=""/>
        <dsp:cNvSpPr/>
      </dsp:nvSpPr>
      <dsp:spPr>
        <a:xfrm>
          <a:off x="3700177" y="1728990"/>
          <a:ext cx="1216152" cy="1005533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Leg 3</a:t>
          </a:r>
          <a:endParaRPr lang="en-US" sz="3000" b="1" kern="1200" dirty="0"/>
        </a:p>
      </dsp:txBody>
      <dsp:txXfrm>
        <a:off x="3878278" y="1876247"/>
        <a:ext cx="859950" cy="711019"/>
      </dsp:txXfrm>
    </dsp:sp>
    <dsp:sp modelId="{8A13ABD6-4B02-2E4A-B56C-143C5F3BCBDB}">
      <dsp:nvSpPr>
        <dsp:cNvPr id="0" name=""/>
        <dsp:cNvSpPr/>
      </dsp:nvSpPr>
      <dsp:spPr>
        <a:xfrm rot="2302492">
          <a:off x="3006235" y="2818374"/>
          <a:ext cx="707527" cy="34837"/>
        </a:xfrm>
        <a:custGeom>
          <a:avLst/>
          <a:gdLst/>
          <a:ahLst/>
          <a:cxnLst/>
          <a:rect l="0" t="0" r="0" b="0"/>
          <a:pathLst>
            <a:path>
              <a:moveTo>
                <a:pt x="0" y="17418"/>
              </a:moveTo>
              <a:lnTo>
                <a:pt x="707527" y="1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42311" y="2818105"/>
        <a:ext cx="35376" cy="35376"/>
      </dsp:txXfrm>
    </dsp:sp>
    <dsp:sp modelId="{8A52A78E-8DF8-EF4B-A466-784B2D065126}">
      <dsp:nvSpPr>
        <dsp:cNvPr id="0" name=""/>
        <dsp:cNvSpPr/>
      </dsp:nvSpPr>
      <dsp:spPr>
        <a:xfrm>
          <a:off x="3468415" y="2900400"/>
          <a:ext cx="1216152" cy="1005533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Leg 4</a:t>
          </a:r>
          <a:endParaRPr lang="en-US" sz="3000" b="1" kern="1200" dirty="0"/>
        </a:p>
      </dsp:txBody>
      <dsp:txXfrm>
        <a:off x="3646516" y="3047657"/>
        <a:ext cx="859950" cy="711019"/>
      </dsp:txXfrm>
    </dsp:sp>
    <dsp:sp modelId="{5D6D9DEA-5141-744F-8E82-DBB2FE41076B}">
      <dsp:nvSpPr>
        <dsp:cNvPr id="0" name=""/>
        <dsp:cNvSpPr/>
      </dsp:nvSpPr>
      <dsp:spPr>
        <a:xfrm rot="5400000">
          <a:off x="2244452" y="3069860"/>
          <a:ext cx="705511" cy="34837"/>
        </a:xfrm>
        <a:custGeom>
          <a:avLst/>
          <a:gdLst/>
          <a:ahLst/>
          <a:cxnLst/>
          <a:rect l="0" t="0" r="0" b="0"/>
          <a:pathLst>
            <a:path>
              <a:moveTo>
                <a:pt x="0" y="17418"/>
              </a:moveTo>
              <a:lnTo>
                <a:pt x="705511" y="1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79570" y="3069642"/>
        <a:ext cx="35275" cy="35275"/>
      </dsp:txXfrm>
    </dsp:sp>
    <dsp:sp modelId="{E005EDA7-48AD-0845-82E8-036D0ADA586B}">
      <dsp:nvSpPr>
        <dsp:cNvPr id="0" name=""/>
        <dsp:cNvSpPr/>
      </dsp:nvSpPr>
      <dsp:spPr>
        <a:xfrm>
          <a:off x="1989132" y="3440035"/>
          <a:ext cx="1216152" cy="1005533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Leg 5</a:t>
          </a:r>
          <a:endParaRPr lang="en-US" sz="3000" b="1" kern="1200" dirty="0"/>
        </a:p>
      </dsp:txBody>
      <dsp:txXfrm>
        <a:off x="2167233" y="3587292"/>
        <a:ext cx="859950" cy="711019"/>
      </dsp:txXfrm>
    </dsp:sp>
    <dsp:sp modelId="{E9806E0F-70D5-D04F-8C8E-D26840AF1285}">
      <dsp:nvSpPr>
        <dsp:cNvPr id="0" name=""/>
        <dsp:cNvSpPr/>
      </dsp:nvSpPr>
      <dsp:spPr>
        <a:xfrm rot="8407597">
          <a:off x="1546249" y="2817766"/>
          <a:ext cx="657169" cy="34837"/>
        </a:xfrm>
        <a:custGeom>
          <a:avLst/>
          <a:gdLst/>
          <a:ahLst/>
          <a:cxnLst/>
          <a:rect l="0" t="0" r="0" b="0"/>
          <a:pathLst>
            <a:path>
              <a:moveTo>
                <a:pt x="0" y="17418"/>
              </a:moveTo>
              <a:lnTo>
                <a:pt x="657169" y="1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858404" y="2818756"/>
        <a:ext cx="32858" cy="32858"/>
      </dsp:txXfrm>
    </dsp:sp>
    <dsp:sp modelId="{8A1792F3-B11A-6442-A108-350185EC4139}">
      <dsp:nvSpPr>
        <dsp:cNvPr id="0" name=""/>
        <dsp:cNvSpPr/>
      </dsp:nvSpPr>
      <dsp:spPr>
        <a:xfrm>
          <a:off x="586817" y="2900401"/>
          <a:ext cx="1216152" cy="1005533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Leg 6</a:t>
          </a:r>
          <a:endParaRPr lang="en-US" sz="3000" b="1" kern="1200" dirty="0"/>
        </a:p>
      </dsp:txBody>
      <dsp:txXfrm>
        <a:off x="764918" y="3047658"/>
        <a:ext cx="859950" cy="711019"/>
      </dsp:txXfrm>
    </dsp:sp>
    <dsp:sp modelId="{69DB77BB-2656-C241-8A4C-80BB07862308}">
      <dsp:nvSpPr>
        <dsp:cNvPr id="0" name=""/>
        <dsp:cNvSpPr/>
      </dsp:nvSpPr>
      <dsp:spPr>
        <a:xfrm rot="10800000">
          <a:off x="1493294" y="2214338"/>
          <a:ext cx="350689" cy="34837"/>
        </a:xfrm>
        <a:custGeom>
          <a:avLst/>
          <a:gdLst/>
          <a:ahLst/>
          <a:cxnLst/>
          <a:rect l="0" t="0" r="0" b="0"/>
          <a:pathLst>
            <a:path>
              <a:moveTo>
                <a:pt x="0" y="17418"/>
              </a:moveTo>
              <a:lnTo>
                <a:pt x="350689" y="1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59871" y="2222990"/>
        <a:ext cx="17534" cy="17534"/>
      </dsp:txXfrm>
    </dsp:sp>
    <dsp:sp modelId="{D8A534BB-A2FE-C645-8486-F376EF9B8A45}">
      <dsp:nvSpPr>
        <dsp:cNvPr id="0" name=""/>
        <dsp:cNvSpPr/>
      </dsp:nvSpPr>
      <dsp:spPr>
        <a:xfrm>
          <a:off x="279032" y="1728990"/>
          <a:ext cx="1214261" cy="1005533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Leg 7</a:t>
          </a:r>
          <a:endParaRPr lang="en-US" sz="3000" b="1" kern="1200" dirty="0"/>
        </a:p>
      </dsp:txBody>
      <dsp:txXfrm>
        <a:off x="456856" y="1876247"/>
        <a:ext cx="858613" cy="711019"/>
      </dsp:txXfrm>
    </dsp:sp>
    <dsp:sp modelId="{B3CD178A-8BF4-CB4C-925B-586462D8FA71}">
      <dsp:nvSpPr>
        <dsp:cNvPr id="0" name=""/>
        <dsp:cNvSpPr/>
      </dsp:nvSpPr>
      <dsp:spPr>
        <a:xfrm rot="13247226">
          <a:off x="1534579" y="1592978"/>
          <a:ext cx="684896" cy="34837"/>
        </a:xfrm>
        <a:custGeom>
          <a:avLst/>
          <a:gdLst/>
          <a:ahLst/>
          <a:cxnLst/>
          <a:rect l="0" t="0" r="0" b="0"/>
          <a:pathLst>
            <a:path>
              <a:moveTo>
                <a:pt x="0" y="17418"/>
              </a:moveTo>
              <a:lnTo>
                <a:pt x="684896" y="1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859905" y="1593274"/>
        <a:ext cx="34244" cy="34244"/>
      </dsp:txXfrm>
    </dsp:sp>
    <dsp:sp modelId="{9E11EC25-011A-8746-A2D3-3B67720A703F}">
      <dsp:nvSpPr>
        <dsp:cNvPr id="0" name=""/>
        <dsp:cNvSpPr/>
      </dsp:nvSpPr>
      <dsp:spPr>
        <a:xfrm>
          <a:off x="586826" y="514217"/>
          <a:ext cx="1216152" cy="1015306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Leg 8</a:t>
          </a:r>
          <a:endParaRPr lang="en-US" sz="3000" b="1" kern="1200" dirty="0"/>
        </a:p>
      </dsp:txBody>
      <dsp:txXfrm>
        <a:off x="764927" y="662905"/>
        <a:ext cx="859950" cy="717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65CF5-1894-9547-B4D6-4ADDAA9E7FCA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0F88-1E63-974C-B961-5519A7E0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8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20F88-1E63-974C-B961-5519A7E0E4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8"/>
            <a:ext cx="37307520" cy="70561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2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8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51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14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77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40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03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5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1"/>
            <a:ext cx="9875520" cy="280873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1"/>
            <a:ext cx="28895040" cy="280873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9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5"/>
            <a:ext cx="37307520" cy="6537963"/>
          </a:xfrm>
        </p:spPr>
        <p:txBody>
          <a:bodyPr anchor="t"/>
          <a:lstStyle>
            <a:lvl1pPr algn="l">
              <a:defRPr sz="20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9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6298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25962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3pPr>
            <a:lvl4pPr marL="708894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5191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81489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7788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54086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90384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6"/>
            <a:ext cx="19385280" cy="21724623"/>
          </a:xfrm>
        </p:spPr>
        <p:txBody>
          <a:bodyPr/>
          <a:lstStyle>
            <a:lvl1pPr>
              <a:defRPr sz="14500"/>
            </a:lvl1pPr>
            <a:lvl2pPr>
              <a:defRPr sz="124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6"/>
            <a:ext cx="19385280" cy="21724623"/>
          </a:xfrm>
        </p:spPr>
        <p:txBody>
          <a:bodyPr/>
          <a:lstStyle>
            <a:lvl1pPr>
              <a:defRPr sz="14500"/>
            </a:lvl1pPr>
            <a:lvl2pPr>
              <a:defRPr sz="124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0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6"/>
            <a:ext cx="19392902" cy="3070858"/>
          </a:xfrm>
        </p:spPr>
        <p:txBody>
          <a:bodyPr anchor="b"/>
          <a:lstStyle>
            <a:lvl1pPr marL="0" indent="0">
              <a:buNone/>
              <a:defRPr sz="12400" b="1"/>
            </a:lvl1pPr>
            <a:lvl2pPr marL="2362981" indent="0">
              <a:buNone/>
              <a:defRPr sz="10300" b="1"/>
            </a:lvl2pPr>
            <a:lvl3pPr marL="4725962" indent="0">
              <a:buNone/>
              <a:defRPr sz="9300" b="1"/>
            </a:lvl3pPr>
            <a:lvl4pPr marL="7088943" indent="0">
              <a:buNone/>
              <a:defRPr sz="8300" b="1"/>
            </a:lvl4pPr>
            <a:lvl5pPr marL="9451918" indent="0">
              <a:buNone/>
              <a:defRPr sz="8300" b="1"/>
            </a:lvl5pPr>
            <a:lvl6pPr marL="11814899" indent="0">
              <a:buNone/>
              <a:defRPr sz="8300" b="1"/>
            </a:lvl6pPr>
            <a:lvl7pPr marL="14177880" indent="0">
              <a:buNone/>
              <a:defRPr sz="8300" b="1"/>
            </a:lvl7pPr>
            <a:lvl8pPr marL="16540861" indent="0">
              <a:buNone/>
              <a:defRPr sz="8300" b="1"/>
            </a:lvl8pPr>
            <a:lvl9pPr marL="18903842" indent="0">
              <a:buNone/>
              <a:defRPr sz="8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1"/>
            <a:ext cx="19392902" cy="18966182"/>
          </a:xfrm>
        </p:spPr>
        <p:txBody>
          <a:bodyPr/>
          <a:lstStyle>
            <a:lvl1pPr>
              <a:defRPr sz="12400"/>
            </a:lvl1pPr>
            <a:lvl2pPr>
              <a:defRPr sz="10300"/>
            </a:lvl2pPr>
            <a:lvl3pPr>
              <a:defRPr sz="93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7" y="7368546"/>
            <a:ext cx="19400520" cy="3070858"/>
          </a:xfrm>
        </p:spPr>
        <p:txBody>
          <a:bodyPr anchor="b"/>
          <a:lstStyle>
            <a:lvl1pPr marL="0" indent="0">
              <a:buNone/>
              <a:defRPr sz="12400" b="1"/>
            </a:lvl1pPr>
            <a:lvl2pPr marL="2362981" indent="0">
              <a:buNone/>
              <a:defRPr sz="10300" b="1"/>
            </a:lvl2pPr>
            <a:lvl3pPr marL="4725962" indent="0">
              <a:buNone/>
              <a:defRPr sz="9300" b="1"/>
            </a:lvl3pPr>
            <a:lvl4pPr marL="7088943" indent="0">
              <a:buNone/>
              <a:defRPr sz="8300" b="1"/>
            </a:lvl4pPr>
            <a:lvl5pPr marL="9451918" indent="0">
              <a:buNone/>
              <a:defRPr sz="8300" b="1"/>
            </a:lvl5pPr>
            <a:lvl6pPr marL="11814899" indent="0">
              <a:buNone/>
              <a:defRPr sz="8300" b="1"/>
            </a:lvl6pPr>
            <a:lvl7pPr marL="14177880" indent="0">
              <a:buNone/>
              <a:defRPr sz="8300" b="1"/>
            </a:lvl7pPr>
            <a:lvl8pPr marL="16540861" indent="0">
              <a:buNone/>
              <a:defRPr sz="8300" b="1"/>
            </a:lvl8pPr>
            <a:lvl9pPr marL="18903842" indent="0">
              <a:buNone/>
              <a:defRPr sz="8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7" y="10439401"/>
            <a:ext cx="19400520" cy="18966182"/>
          </a:xfrm>
        </p:spPr>
        <p:txBody>
          <a:bodyPr/>
          <a:lstStyle>
            <a:lvl1pPr>
              <a:defRPr sz="12400"/>
            </a:lvl1pPr>
            <a:lvl2pPr>
              <a:defRPr sz="10300"/>
            </a:lvl2pPr>
            <a:lvl3pPr>
              <a:defRPr sz="93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8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5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2" y="1310645"/>
            <a:ext cx="14439902" cy="557784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8"/>
            <a:ext cx="24536400" cy="28094941"/>
          </a:xfrm>
        </p:spPr>
        <p:txBody>
          <a:bodyPr/>
          <a:lstStyle>
            <a:lvl1pPr>
              <a:defRPr sz="16500"/>
            </a:lvl1pPr>
            <a:lvl2pPr>
              <a:defRPr sz="14500"/>
            </a:lvl2pPr>
            <a:lvl3pPr>
              <a:defRPr sz="124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72" y="6888491"/>
            <a:ext cx="14439902" cy="22517101"/>
          </a:xfrm>
        </p:spPr>
        <p:txBody>
          <a:bodyPr/>
          <a:lstStyle>
            <a:lvl1pPr marL="0" indent="0">
              <a:buNone/>
              <a:defRPr sz="7200"/>
            </a:lvl1pPr>
            <a:lvl2pPr marL="2362981" indent="0">
              <a:buNone/>
              <a:defRPr sz="6200"/>
            </a:lvl2pPr>
            <a:lvl3pPr marL="4725962" indent="0">
              <a:buNone/>
              <a:defRPr sz="5200"/>
            </a:lvl3pPr>
            <a:lvl4pPr marL="7088943" indent="0">
              <a:buNone/>
              <a:defRPr sz="4700"/>
            </a:lvl4pPr>
            <a:lvl5pPr marL="9451918" indent="0">
              <a:buNone/>
              <a:defRPr sz="4700"/>
            </a:lvl5pPr>
            <a:lvl6pPr marL="11814899" indent="0">
              <a:buNone/>
              <a:defRPr sz="4700"/>
            </a:lvl6pPr>
            <a:lvl7pPr marL="14177880" indent="0">
              <a:buNone/>
              <a:defRPr sz="4700"/>
            </a:lvl7pPr>
            <a:lvl8pPr marL="16540861" indent="0">
              <a:buNone/>
              <a:defRPr sz="4700"/>
            </a:lvl8pPr>
            <a:lvl9pPr marL="1890384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6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4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1"/>
            <a:ext cx="26334720" cy="19751040"/>
          </a:xfrm>
        </p:spPr>
        <p:txBody>
          <a:bodyPr/>
          <a:lstStyle>
            <a:lvl1pPr marL="0" indent="0">
              <a:buNone/>
              <a:defRPr sz="16500"/>
            </a:lvl1pPr>
            <a:lvl2pPr marL="2362981" indent="0">
              <a:buNone/>
              <a:defRPr sz="14500"/>
            </a:lvl2pPr>
            <a:lvl3pPr marL="4725962" indent="0">
              <a:buNone/>
              <a:defRPr sz="12400"/>
            </a:lvl3pPr>
            <a:lvl4pPr marL="7088943" indent="0">
              <a:buNone/>
              <a:defRPr sz="10300"/>
            </a:lvl4pPr>
            <a:lvl5pPr marL="9451918" indent="0">
              <a:buNone/>
              <a:defRPr sz="10300"/>
            </a:lvl5pPr>
            <a:lvl6pPr marL="11814899" indent="0">
              <a:buNone/>
              <a:defRPr sz="10300"/>
            </a:lvl6pPr>
            <a:lvl7pPr marL="14177880" indent="0">
              <a:buNone/>
              <a:defRPr sz="10300"/>
            </a:lvl7pPr>
            <a:lvl8pPr marL="16540861" indent="0">
              <a:buNone/>
              <a:defRPr sz="10300"/>
            </a:lvl8pPr>
            <a:lvl9pPr marL="18903842" indent="0">
              <a:buNone/>
              <a:defRPr sz="10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4"/>
            <a:ext cx="26334720" cy="3863336"/>
          </a:xfrm>
        </p:spPr>
        <p:txBody>
          <a:bodyPr/>
          <a:lstStyle>
            <a:lvl1pPr marL="0" indent="0">
              <a:buNone/>
              <a:defRPr sz="7200"/>
            </a:lvl1pPr>
            <a:lvl2pPr marL="2362981" indent="0">
              <a:buNone/>
              <a:defRPr sz="6200"/>
            </a:lvl2pPr>
            <a:lvl3pPr marL="4725962" indent="0">
              <a:buNone/>
              <a:defRPr sz="5200"/>
            </a:lvl3pPr>
            <a:lvl4pPr marL="7088943" indent="0">
              <a:buNone/>
              <a:defRPr sz="4700"/>
            </a:lvl4pPr>
            <a:lvl5pPr marL="9451918" indent="0">
              <a:buNone/>
              <a:defRPr sz="4700"/>
            </a:lvl5pPr>
            <a:lvl6pPr marL="11814899" indent="0">
              <a:buNone/>
              <a:defRPr sz="4700"/>
            </a:lvl6pPr>
            <a:lvl7pPr marL="14177880" indent="0">
              <a:buNone/>
              <a:defRPr sz="4700"/>
            </a:lvl7pPr>
            <a:lvl8pPr marL="16540861" indent="0">
              <a:buNone/>
              <a:defRPr sz="4700"/>
            </a:lvl8pPr>
            <a:lvl9pPr marL="1890384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72594" tIns="236300" rIns="472594" bIns="2363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6"/>
            <a:ext cx="39502080" cy="21724623"/>
          </a:xfrm>
          <a:prstGeom prst="rect">
            <a:avLst/>
          </a:prstGeom>
        </p:spPr>
        <p:txBody>
          <a:bodyPr vert="horz" lIns="472594" tIns="236300" rIns="472594" bIns="2363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7"/>
            <a:ext cx="10241280" cy="1752601"/>
          </a:xfrm>
          <a:prstGeom prst="rect">
            <a:avLst/>
          </a:prstGeom>
        </p:spPr>
        <p:txBody>
          <a:bodyPr vert="horz" lIns="472594" tIns="236300" rIns="472594" bIns="236300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7"/>
            <a:ext cx="13898880" cy="1752601"/>
          </a:xfrm>
          <a:prstGeom prst="rect">
            <a:avLst/>
          </a:prstGeom>
        </p:spPr>
        <p:txBody>
          <a:bodyPr vert="horz" lIns="472594" tIns="236300" rIns="472594" bIns="236300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7"/>
            <a:ext cx="10241280" cy="1752601"/>
          </a:xfrm>
          <a:prstGeom prst="rect">
            <a:avLst/>
          </a:prstGeom>
        </p:spPr>
        <p:txBody>
          <a:bodyPr vert="horz" lIns="472594" tIns="236300" rIns="472594" bIns="236300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2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62981" rtl="0" eaLnBrk="1" latinLnBrk="0" hangingPunct="1">
        <a:spcBef>
          <a:spcPct val="0"/>
        </a:spcBef>
        <a:buNone/>
        <a:defRPr sz="2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2234" indent="-1772234" algn="l" defTabSz="2362981" rtl="0" eaLnBrk="1" latinLnBrk="0" hangingPunct="1">
        <a:spcBef>
          <a:spcPct val="20000"/>
        </a:spcBef>
        <a:buFont typeface="Arial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9842" indent="-1476861" algn="l" defTabSz="2362981" rtl="0" eaLnBrk="1" latinLnBrk="0" hangingPunct="1">
        <a:spcBef>
          <a:spcPct val="20000"/>
        </a:spcBef>
        <a:buFont typeface="Arial"/>
        <a:buChar char="–"/>
        <a:defRPr sz="14500" kern="1200">
          <a:solidFill>
            <a:schemeClr val="tx1"/>
          </a:solidFill>
          <a:latin typeface="+mn-lt"/>
          <a:ea typeface="+mn-ea"/>
          <a:cs typeface="+mn-cs"/>
        </a:defRPr>
      </a:lvl2pPr>
      <a:lvl3pPr marL="5907450" indent="-1181488" algn="l" defTabSz="2362981" rtl="0" eaLnBrk="1" latinLnBrk="0" hangingPunct="1">
        <a:spcBef>
          <a:spcPct val="20000"/>
        </a:spcBef>
        <a:buFont typeface="Arial"/>
        <a:buChar char="•"/>
        <a:defRPr sz="12400" kern="1200">
          <a:solidFill>
            <a:schemeClr val="tx1"/>
          </a:solidFill>
          <a:latin typeface="+mn-lt"/>
          <a:ea typeface="+mn-ea"/>
          <a:cs typeface="+mn-cs"/>
        </a:defRPr>
      </a:lvl3pPr>
      <a:lvl4pPr marL="8270431" indent="-1181488" algn="l" defTabSz="2362981" rtl="0" eaLnBrk="1" latinLnBrk="0" hangingPunct="1">
        <a:spcBef>
          <a:spcPct val="20000"/>
        </a:spcBef>
        <a:buFont typeface="Arial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633411" indent="-1181488" algn="l" defTabSz="2362981" rtl="0" eaLnBrk="1" latinLnBrk="0" hangingPunct="1">
        <a:spcBef>
          <a:spcPct val="20000"/>
        </a:spcBef>
        <a:buFont typeface="Arial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96392" indent="-1181488" algn="l" defTabSz="2362981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359373" indent="-1181488" algn="l" defTabSz="2362981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722349" indent="-1181488" algn="l" defTabSz="2362981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20085330" indent="-1181488" algn="l" defTabSz="2362981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62981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25962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88943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51918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14899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7880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540861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903842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2.png"/><Relationship Id="rId21" Type="http://schemas.openxmlformats.org/officeDocument/2006/relationships/image" Target="../media/image13.png"/><Relationship Id="rId22" Type="http://schemas.openxmlformats.org/officeDocument/2006/relationships/image" Target="../media/image14.png"/><Relationship Id="rId23" Type="http://schemas.openxmlformats.org/officeDocument/2006/relationships/image" Target="../media/image15.png"/><Relationship Id="rId24" Type="http://schemas.openxmlformats.org/officeDocument/2006/relationships/image" Target="../media/image16.png"/><Relationship Id="rId25" Type="http://schemas.openxmlformats.org/officeDocument/2006/relationships/image" Target="../media/image17.png"/><Relationship Id="rId26" Type="http://schemas.openxmlformats.org/officeDocument/2006/relationships/image" Target="../media/image18.jpg"/><Relationship Id="rId27" Type="http://schemas.openxmlformats.org/officeDocument/2006/relationships/image" Target="../media/image19.png"/><Relationship Id="rId10" Type="http://schemas.openxmlformats.org/officeDocument/2006/relationships/image" Target="../media/image8.png"/><Relationship Id="rId11" Type="http://schemas.openxmlformats.org/officeDocument/2006/relationships/diagramData" Target="../diagrams/data1.xml"/><Relationship Id="rId12" Type="http://schemas.openxmlformats.org/officeDocument/2006/relationships/diagramLayout" Target="../diagrams/layout1.xml"/><Relationship Id="rId13" Type="http://schemas.openxmlformats.org/officeDocument/2006/relationships/diagramQuickStyle" Target="../diagrams/quickStyle1.xml"/><Relationship Id="rId14" Type="http://schemas.openxmlformats.org/officeDocument/2006/relationships/diagramColors" Target="../diagrams/colors1.xml"/><Relationship Id="rId15" Type="http://schemas.microsoft.com/office/2007/relationships/diagramDrawing" Target="../diagrams/drawing1.xml"/><Relationship Id="rId16" Type="http://schemas.openxmlformats.org/officeDocument/2006/relationships/image" Target="../media/image9.png"/><Relationship Id="rId17" Type="http://schemas.microsoft.com/office/2007/relationships/hdphoto" Target="../media/hdphoto1.wdp"/><Relationship Id="rId18" Type="http://schemas.openxmlformats.org/officeDocument/2006/relationships/image" Target="../media/image10.png"/><Relationship Id="rId19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43891200" cy="32918400"/>
          </a:xfrm>
          <a:prstGeom prst="rect">
            <a:avLst/>
          </a:prstGeom>
          <a:noFill/>
          <a:ln w="2540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29016" y="-119745"/>
            <a:ext cx="43891200" cy="4114847"/>
          </a:xfrm>
          <a:prstGeom prst="rect">
            <a:avLst/>
          </a:prstGeom>
          <a:noFill/>
          <a:ln w="2540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0" b="1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  <a:effectLst/>
                <a:latin typeface="Perpetua Titling MT"/>
                <a:ea typeface="ＭＳ 明朝"/>
                <a:cs typeface="Perpetua Titling MT"/>
              </a:rPr>
              <a:t>Gröbner</a:t>
            </a:r>
            <a:r>
              <a:rPr lang="en-US" sz="85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  <a:effectLst/>
                <a:latin typeface="Perpetua Titling MT"/>
                <a:ea typeface="ＭＳ 明朝"/>
                <a:cs typeface="Perpetua Titling MT"/>
              </a:rPr>
              <a:t> Basis for Polynomial Systems in Robotics</a:t>
            </a:r>
          </a:p>
          <a:p>
            <a:pPr algn="ctr"/>
            <a:r>
              <a:rPr lang="en-US" sz="6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Mina Khan</a:t>
            </a:r>
            <a:r>
              <a:rPr lang="en-US" sz="6800" b="1" baseline="30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1</a:t>
            </a:r>
            <a:r>
              <a:rPr lang="en-US" sz="6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, Frank Permenter</a:t>
            </a:r>
            <a:r>
              <a:rPr lang="en-US" sz="6800" b="1" baseline="30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2 </a:t>
            </a:r>
            <a:r>
              <a:rPr lang="en-US" sz="6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and Russ Tedrake</a:t>
            </a:r>
            <a:r>
              <a:rPr lang="en-US" sz="6800" b="1" baseline="30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3</a:t>
            </a:r>
            <a:endParaRPr lang="en-US" sz="68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000000"/>
              </a:solidFill>
            </a:endParaRPr>
          </a:p>
          <a:p>
            <a:pPr algn="ctr"/>
            <a:r>
              <a:rPr lang="en-US" sz="6000" baseline="30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1</a:t>
            </a:r>
            <a:r>
              <a:rPr lang="en-US" sz="6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Mount </a:t>
            </a:r>
            <a:r>
              <a:rPr lang="en-US" sz="6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Holyoke </a:t>
            </a:r>
            <a:r>
              <a:rPr lang="en-US" sz="6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College </a:t>
            </a:r>
            <a:r>
              <a:rPr lang="en-US" sz="6000" baseline="30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2</a:t>
            </a:r>
            <a:r>
              <a:rPr lang="en-US" sz="6000" baseline="30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, </a:t>
            </a:r>
            <a:r>
              <a:rPr lang="en-US" sz="6000" baseline="30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3</a:t>
            </a:r>
            <a:r>
              <a:rPr lang="en-US" sz="6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Electrical </a:t>
            </a:r>
            <a:r>
              <a:rPr lang="en-US" sz="6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Engineering and Computer Science, Massachusetts Institute of </a:t>
            </a:r>
            <a:r>
              <a:rPr lang="en-US" sz="6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Technology</a:t>
            </a:r>
            <a:endParaRPr lang="en-US" sz="60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8" name="Picture 7" descr="MSRP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2" y="197796"/>
            <a:ext cx="5023116" cy="2810292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csail-logo-2C-not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6569" y="231451"/>
            <a:ext cx="3701785" cy="3352105"/>
          </a:xfrm>
          <a:prstGeom prst="rect">
            <a:avLst/>
          </a:prstGeom>
          <a:ln>
            <a:noFill/>
          </a:ln>
        </p:spPr>
      </p:pic>
      <p:grpSp>
        <p:nvGrpSpPr>
          <p:cNvPr id="30" name="Group 29"/>
          <p:cNvGrpSpPr/>
          <p:nvPr/>
        </p:nvGrpSpPr>
        <p:grpSpPr>
          <a:xfrm>
            <a:off x="885327" y="16864592"/>
            <a:ext cx="13441680" cy="15169468"/>
            <a:chOff x="869601" y="16912148"/>
            <a:chExt cx="13441680" cy="15169468"/>
          </a:xfrm>
        </p:grpSpPr>
        <p:sp>
          <p:nvSpPr>
            <p:cNvPr id="9" name="Rectangle 8"/>
            <p:cNvSpPr/>
            <p:nvPr/>
          </p:nvSpPr>
          <p:spPr>
            <a:xfrm>
              <a:off x="869601" y="16912148"/>
              <a:ext cx="13441680" cy="1828800"/>
            </a:xfrm>
            <a:prstGeom prst="rect">
              <a:avLst/>
            </a:prstGeom>
            <a:noFill/>
            <a:ln w="152400" cmpd="sng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solidFill>
                    <a:srgbClr val="AD5207"/>
                  </a:solidFill>
                  <a:latin typeface="Perpetua Titling MT"/>
                  <a:cs typeface="Perpetua Titling MT"/>
                </a:rPr>
                <a:t>II. </a:t>
              </a:r>
              <a:r>
                <a:rPr lang="en-US" sz="6600" b="1" dirty="0" err="1" smtClean="0">
                  <a:solidFill>
                    <a:srgbClr val="AD5207"/>
                  </a:solidFill>
                  <a:latin typeface="Perpetua Titling MT"/>
                  <a:cs typeface="Perpetua Titling MT"/>
                </a:rPr>
                <a:t>Gröbner</a:t>
              </a:r>
              <a:r>
                <a:rPr lang="en-US" sz="6600" b="1" dirty="0" smtClean="0">
                  <a:solidFill>
                    <a:srgbClr val="AD5207"/>
                  </a:solidFill>
                  <a:latin typeface="Perpetua Titling MT"/>
                  <a:cs typeface="Perpetua Titling MT"/>
                </a:rPr>
                <a:t> </a:t>
              </a:r>
              <a:r>
                <a:rPr lang="en-US" sz="6600" b="1" dirty="0">
                  <a:solidFill>
                    <a:srgbClr val="AD5207"/>
                  </a:solidFill>
                  <a:latin typeface="Perpetua Titling MT"/>
                  <a:cs typeface="Perpetua Titling MT"/>
                </a:rPr>
                <a:t>Basis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5327" y="18696273"/>
              <a:ext cx="13425954" cy="13385343"/>
            </a:xfrm>
            <a:prstGeom prst="rect">
              <a:avLst/>
            </a:prstGeom>
            <a:noFill/>
            <a:ln w="152400" cmpd="sng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97280" indent="-548640">
                <a:buFont typeface="Arial"/>
                <a:buChar char="•"/>
              </a:pPr>
              <a:endParaRPr lang="en-US" sz="4000" dirty="0" smtClean="0">
                <a:ln>
                  <a:solidFill>
                    <a:srgbClr val="000000"/>
                  </a:solidFill>
                </a:ln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>
                <a:ln>
                  <a:solidFill>
                    <a:srgbClr val="000000"/>
                  </a:solidFill>
                </a:ln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 smtClean="0">
                <a:ln>
                  <a:solidFill>
                    <a:srgbClr val="000000"/>
                  </a:solidFill>
                </a:ln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>
                <a:ln>
                  <a:solidFill>
                    <a:srgbClr val="000000"/>
                  </a:solidFill>
                </a:ln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 smtClean="0">
                <a:ln>
                  <a:solidFill>
                    <a:srgbClr val="000000"/>
                  </a:solidFill>
                </a:ln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>
                <a:ln>
                  <a:solidFill>
                    <a:srgbClr val="000000"/>
                  </a:solidFill>
                </a:ln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 smtClean="0">
                <a:ln>
                  <a:solidFill>
                    <a:srgbClr val="000000"/>
                  </a:solidFill>
                </a:ln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>
                <a:ln>
                  <a:solidFill>
                    <a:srgbClr val="000000"/>
                  </a:solidFill>
                </a:ln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 smtClean="0">
                <a:ln>
                  <a:solidFill>
                    <a:srgbClr val="000000"/>
                  </a:solidFill>
                </a:ln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>
                <a:ln>
                  <a:solidFill>
                    <a:srgbClr val="000000"/>
                  </a:solidFill>
                </a:ln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 smtClean="0">
                <a:ln>
                  <a:solidFill>
                    <a:srgbClr val="000000"/>
                  </a:solidFill>
                </a:ln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 smtClean="0">
                <a:ln>
                  <a:solidFill>
                    <a:srgbClr val="000000"/>
                  </a:solidFill>
                </a:ln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>
                <a:ln>
                  <a:solidFill>
                    <a:srgbClr val="000000"/>
                  </a:solidFill>
                </a:ln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3600" dirty="0" smtClean="0">
                <a:ln>
                  <a:solidFill>
                    <a:srgbClr val="000000"/>
                  </a:solidFill>
                </a:ln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2500" dirty="0" smtClean="0">
                <a:ln>
                  <a:solidFill>
                    <a:srgbClr val="000000"/>
                  </a:solidFill>
                </a:ln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5000" dirty="0">
                <a:ln>
                  <a:solidFill>
                    <a:srgbClr val="000000"/>
                  </a:solidFill>
                </a:ln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r>
                <a:rPr lang="en-US" sz="3600" dirty="0" err="1" smtClean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Gröbner</a:t>
              </a:r>
              <a:r>
                <a:rPr lang="en-US" sz="3600" dirty="0" smtClean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 </a:t>
              </a:r>
              <a:r>
                <a:rPr lang="en-US" sz="3600" dirty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basis algorithms generalize Gaussian elimination for multivariate </a:t>
              </a:r>
              <a:r>
                <a:rPr lang="en-US" sz="3600" dirty="0" smtClean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polynomials.</a:t>
              </a:r>
            </a:p>
            <a:p>
              <a:pPr marL="1097280" indent="-548640">
                <a:buFont typeface="Arial"/>
                <a:buChar char="•"/>
              </a:pPr>
              <a:r>
                <a:rPr lang="en-US" sz="3600" dirty="0" smtClean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Alternatives </a:t>
              </a:r>
              <a:r>
                <a:rPr lang="en-US" sz="3600" dirty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to </a:t>
              </a:r>
              <a:r>
                <a:rPr lang="en-US" sz="3600" dirty="0" err="1" smtClean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Gröbner</a:t>
              </a:r>
              <a:r>
                <a:rPr lang="en-US" sz="3600" dirty="0" smtClean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 </a:t>
              </a:r>
              <a:r>
                <a:rPr lang="en-US" sz="3600" dirty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basis algorithms include numerical </a:t>
              </a:r>
              <a:r>
                <a:rPr lang="en-US" sz="3600" dirty="0" smtClean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methods (such </a:t>
              </a:r>
              <a:r>
                <a:rPr lang="en-US" sz="3600" dirty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as </a:t>
              </a:r>
              <a:r>
                <a:rPr lang="en-US" sz="3600" dirty="0" err="1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homotopy</a:t>
              </a:r>
              <a:r>
                <a:rPr lang="en-US" sz="3600" dirty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-</a:t>
              </a:r>
              <a:r>
                <a:rPr lang="en-US" sz="3600" dirty="0" smtClean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continuation) that do </a:t>
              </a:r>
              <a:r>
                <a:rPr lang="en-US" sz="3600" dirty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not reliably yield exact solutions.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236282" y="4928849"/>
            <a:ext cx="13441680" cy="11388613"/>
            <a:chOff x="15236282" y="4928848"/>
            <a:chExt cx="13441680" cy="12151562"/>
          </a:xfrm>
        </p:grpSpPr>
        <p:sp>
          <p:nvSpPr>
            <p:cNvPr id="14" name="Rectangle 13"/>
            <p:cNvSpPr/>
            <p:nvPr/>
          </p:nvSpPr>
          <p:spPr>
            <a:xfrm>
              <a:off x="15236282" y="4928848"/>
              <a:ext cx="13441680" cy="1828800"/>
            </a:xfrm>
            <a:prstGeom prst="rect">
              <a:avLst/>
            </a:prstGeom>
            <a:noFill/>
            <a:ln w="1524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457200" algn="ctr"/>
              <a:r>
                <a:rPr lang="en-US" sz="6600" b="1" dirty="0" smtClean="0">
                  <a:solidFill>
                    <a:srgbClr val="AD5207"/>
                  </a:solidFill>
                  <a:latin typeface="Perpetua Titling MT"/>
                  <a:cs typeface="Perpetua Titling MT"/>
                </a:rPr>
                <a:t>III. ROBOT STRUCTURES</a:t>
              </a:r>
              <a:endParaRPr lang="en-US" sz="6600" b="1" dirty="0">
                <a:solidFill>
                  <a:srgbClr val="AD5207"/>
                </a:solidFill>
                <a:latin typeface="Perpetua Titling MT"/>
                <a:cs typeface="Perpetua Titling M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236282" y="6757648"/>
              <a:ext cx="13441680" cy="10322762"/>
            </a:xfrm>
            <a:prstGeom prst="rect">
              <a:avLst/>
            </a:prstGeom>
            <a:noFill/>
            <a:ln w="1524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97280" indent="-548640">
                <a:buFont typeface="Arial"/>
                <a:buChar char="•"/>
              </a:pPr>
              <a:endParaRPr lang="en-US" sz="2000" dirty="0"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r>
                <a:rPr lang="en-US" sz="3800" dirty="0" smtClean="0">
                  <a:solidFill>
                    <a:srgbClr val="1E1C11"/>
                  </a:solidFill>
                </a:rPr>
                <a:t>Computations for sparse</a:t>
              </a:r>
              <a:br>
                <a:rPr lang="en-US" sz="3800" dirty="0" smtClean="0">
                  <a:solidFill>
                    <a:srgbClr val="1E1C11"/>
                  </a:solidFill>
                </a:rPr>
              </a:br>
              <a:r>
                <a:rPr lang="en-US" sz="3800" dirty="0" smtClean="0">
                  <a:solidFill>
                    <a:srgbClr val="1E1C11"/>
                  </a:solidFill>
                </a:rPr>
                <a:t>matrices may be simpler than </a:t>
              </a:r>
              <a:br>
                <a:rPr lang="en-US" sz="3800" dirty="0" smtClean="0">
                  <a:solidFill>
                    <a:srgbClr val="1E1C11"/>
                  </a:solidFill>
                </a:rPr>
              </a:br>
              <a:r>
                <a:rPr lang="en-US" sz="3800" dirty="0" smtClean="0">
                  <a:solidFill>
                    <a:srgbClr val="1E1C11"/>
                  </a:solidFill>
                </a:rPr>
                <a:t>computations for dense</a:t>
              </a:r>
              <a:br>
                <a:rPr lang="en-US" sz="3800" dirty="0" smtClean="0">
                  <a:solidFill>
                    <a:srgbClr val="1E1C11"/>
                  </a:solidFill>
                </a:rPr>
              </a:br>
              <a:r>
                <a:rPr lang="en-US" sz="3800" dirty="0" smtClean="0">
                  <a:solidFill>
                    <a:srgbClr val="1E1C11"/>
                  </a:solidFill>
                </a:rPr>
                <a:t>matrices.</a:t>
              </a:r>
              <a:br>
                <a:rPr lang="en-US" sz="3800" dirty="0" smtClean="0">
                  <a:solidFill>
                    <a:srgbClr val="1E1C11"/>
                  </a:solidFill>
                </a:rPr>
              </a:br>
              <a:endParaRPr lang="en-US" sz="3200" dirty="0" smtClean="0">
                <a:solidFill>
                  <a:srgbClr val="1E1C11"/>
                </a:solidFill>
              </a:endParaRPr>
            </a:p>
            <a:p>
              <a:pPr marL="1051560" indent="-457200">
                <a:buFont typeface="Arial"/>
                <a:buChar char="•"/>
              </a:pPr>
              <a:r>
                <a:rPr lang="en-US" sz="3800" dirty="0" smtClean="0">
                  <a:solidFill>
                    <a:srgbClr val="0000A8"/>
                  </a:solidFill>
                </a:rPr>
                <a:t>Fig 4: We created a multi-leg spider robot (</a:t>
              </a:r>
              <a:r>
                <a:rPr lang="en-US" sz="3800" i="1" dirty="0" smtClean="0">
                  <a:solidFill>
                    <a:srgbClr val="0000A8"/>
                  </a:solidFill>
                </a:rPr>
                <a:t>left</a:t>
              </a:r>
              <a:r>
                <a:rPr lang="en-US" sz="3800" dirty="0" smtClean="0">
                  <a:solidFill>
                    <a:srgbClr val="0000A8"/>
                  </a:solidFill>
                </a:rPr>
                <a:t>). Each spider leg is connected to the body, but not to other legs, yielding </a:t>
              </a:r>
              <a:r>
                <a:rPr lang="en-US" sz="3800" i="1" dirty="0" err="1" smtClean="0">
                  <a:solidFill>
                    <a:srgbClr val="0000A8"/>
                  </a:solidFill>
                </a:rPr>
                <a:t>chordal</a:t>
              </a:r>
              <a:r>
                <a:rPr lang="en-US" sz="3800" i="1" dirty="0" smtClean="0">
                  <a:solidFill>
                    <a:srgbClr val="0000A8"/>
                  </a:solidFill>
                </a:rPr>
                <a:t> </a:t>
              </a:r>
              <a:r>
                <a:rPr lang="en-US" sz="3800" i="1" dirty="0" err="1" smtClean="0">
                  <a:solidFill>
                    <a:srgbClr val="0000A8"/>
                  </a:solidFill>
                </a:rPr>
                <a:t>sparsity</a:t>
              </a:r>
              <a:r>
                <a:rPr lang="en-US" sz="3800" i="1" dirty="0" smtClean="0">
                  <a:solidFill>
                    <a:srgbClr val="0000A8"/>
                  </a:solidFill>
                </a:rPr>
                <a:t> </a:t>
              </a:r>
              <a:r>
                <a:rPr lang="en-US" sz="3800" dirty="0" smtClean="0">
                  <a:solidFill>
                    <a:srgbClr val="0000A8"/>
                  </a:solidFill>
                </a:rPr>
                <a:t>in robot graphs (</a:t>
              </a:r>
              <a:r>
                <a:rPr lang="en-US" sz="3800" i="1" dirty="0" smtClean="0">
                  <a:solidFill>
                    <a:srgbClr val="0000A8"/>
                  </a:solidFill>
                </a:rPr>
                <a:t>right</a:t>
              </a:r>
              <a:r>
                <a:rPr lang="en-US" sz="3800" dirty="0" smtClean="0">
                  <a:solidFill>
                    <a:srgbClr val="0000A8"/>
                  </a:solidFill>
                </a:rPr>
                <a:t>). </a:t>
              </a:r>
            </a:p>
            <a:p>
              <a:pPr marL="1051560" indent="-457200"/>
              <a:r>
                <a:rPr lang="en-US" sz="3000" dirty="0" smtClean="0">
                  <a:solidFill>
                    <a:srgbClr val="1E1C11"/>
                  </a:solidFill>
                </a:rPr>
                <a:t/>
              </a:r>
              <a:br>
                <a:rPr lang="en-US" sz="3000" dirty="0" smtClean="0">
                  <a:solidFill>
                    <a:srgbClr val="1E1C11"/>
                  </a:solidFill>
                </a:rPr>
              </a:br>
              <a:endParaRPr lang="en-US" sz="3000" dirty="0" smtClean="0"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3500" dirty="0" smtClean="0"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3500" dirty="0"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3500" dirty="0" smtClean="0">
                <a:solidFill>
                  <a:srgbClr val="1E1C11"/>
                </a:solidFill>
              </a:endParaRPr>
            </a:p>
            <a:p>
              <a:pPr marL="548640"/>
              <a:endParaRPr lang="en-US" sz="3500" dirty="0" smtClean="0"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3500" dirty="0" smtClean="0"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3500" dirty="0"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3500" dirty="0">
                <a:solidFill>
                  <a:srgbClr val="1E1C1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9510067" y="16864592"/>
            <a:ext cx="13441680" cy="1828800"/>
          </a:xfrm>
          <a:prstGeom prst="rect">
            <a:avLst/>
          </a:prstGeom>
          <a:solidFill>
            <a:srgbClr val="FFFFFF"/>
          </a:solidFill>
          <a:ln w="15240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AD5207"/>
                </a:solidFill>
                <a:latin typeface="Perpetua Titling MT"/>
                <a:cs typeface="Perpetua Titling MT"/>
              </a:rPr>
              <a:t>VI. FUTURE WORK</a:t>
            </a:r>
            <a:endParaRPr lang="en-US" sz="6600" b="1" dirty="0">
              <a:solidFill>
                <a:srgbClr val="AD5207"/>
              </a:solidFill>
              <a:latin typeface="Perpetua Titling MT"/>
              <a:cs typeface="Perpetua Titling M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510067" y="18675678"/>
            <a:ext cx="13441680" cy="6563843"/>
          </a:xfrm>
          <a:prstGeom prst="rect">
            <a:avLst/>
          </a:prstGeom>
          <a:noFill/>
          <a:ln w="15240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0" indent="-548640">
              <a:buFont typeface="Arial"/>
              <a:buChar char="•"/>
            </a:pPr>
            <a:r>
              <a:rPr lang="en-US" sz="4000" dirty="0">
                <a:solidFill>
                  <a:srgbClr val="1E1C11"/>
                </a:solidFill>
              </a:rPr>
              <a:t>A</a:t>
            </a:r>
            <a:r>
              <a:rPr lang="en-US" sz="4000" dirty="0" smtClean="0">
                <a:solidFill>
                  <a:srgbClr val="1E1C11"/>
                </a:solidFill>
              </a:rPr>
              <a:t>pply </a:t>
            </a:r>
            <a:r>
              <a:rPr lang="en-US" sz="4000" dirty="0">
                <a:solidFill>
                  <a:srgbClr val="1E1C11"/>
                </a:solidFill>
              </a:rPr>
              <a:t>our advances in </a:t>
            </a:r>
            <a:r>
              <a:rPr lang="en-US" sz="4000" dirty="0" err="1">
                <a:solidFill>
                  <a:srgbClr val="1E1C11"/>
                </a:solidFill>
              </a:rPr>
              <a:t>Gröbner</a:t>
            </a:r>
            <a:r>
              <a:rPr lang="en-US" sz="4000" dirty="0">
                <a:solidFill>
                  <a:srgbClr val="1E1C11"/>
                </a:solidFill>
              </a:rPr>
              <a:t> basis </a:t>
            </a:r>
            <a:r>
              <a:rPr lang="en-US" sz="4000" dirty="0" smtClean="0">
                <a:solidFill>
                  <a:srgbClr val="1E1C11"/>
                </a:solidFill>
              </a:rPr>
              <a:t/>
            </a:r>
            <a:br>
              <a:rPr lang="en-US" sz="4000" dirty="0" smtClean="0">
                <a:solidFill>
                  <a:srgbClr val="1E1C11"/>
                </a:solidFill>
              </a:rPr>
            </a:br>
            <a:r>
              <a:rPr lang="en-US" sz="4000" dirty="0" smtClean="0">
                <a:solidFill>
                  <a:srgbClr val="1E1C11"/>
                </a:solidFill>
              </a:rPr>
              <a:t>computations </a:t>
            </a:r>
            <a:r>
              <a:rPr lang="en-US" sz="4000" dirty="0">
                <a:solidFill>
                  <a:srgbClr val="1E1C11"/>
                </a:solidFill>
              </a:rPr>
              <a:t>to improve the </a:t>
            </a:r>
            <a:r>
              <a:rPr lang="en-US" sz="4000" dirty="0" smtClean="0">
                <a:solidFill>
                  <a:srgbClr val="1E1C11"/>
                </a:solidFill>
              </a:rPr>
              <a:t/>
            </a:r>
            <a:br>
              <a:rPr lang="en-US" sz="4000" dirty="0" smtClean="0">
                <a:solidFill>
                  <a:srgbClr val="1E1C11"/>
                </a:solidFill>
              </a:rPr>
            </a:br>
            <a:r>
              <a:rPr lang="en-US" sz="4000" dirty="0" smtClean="0">
                <a:solidFill>
                  <a:srgbClr val="1E1C11"/>
                </a:solidFill>
              </a:rPr>
              <a:t>performance </a:t>
            </a:r>
            <a:r>
              <a:rPr lang="en-US" sz="4000" dirty="0">
                <a:solidFill>
                  <a:srgbClr val="1E1C11"/>
                </a:solidFill>
              </a:rPr>
              <a:t>of </a:t>
            </a:r>
            <a:r>
              <a:rPr lang="en-US" sz="4000" dirty="0" smtClean="0">
                <a:solidFill>
                  <a:srgbClr val="1E1C11"/>
                </a:solidFill>
              </a:rPr>
              <a:t>robots</a:t>
            </a:r>
            <a:r>
              <a:rPr lang="en-US" sz="4000" dirty="0">
                <a:solidFill>
                  <a:srgbClr val="1E1C11"/>
                </a:solidFill>
              </a:rPr>
              <a:t>, </a:t>
            </a:r>
            <a:r>
              <a:rPr lang="en-US" sz="4000" dirty="0" smtClean="0">
                <a:solidFill>
                  <a:srgbClr val="1E1C11"/>
                </a:solidFill>
              </a:rPr>
              <a:t>especially </a:t>
            </a:r>
            <a:br>
              <a:rPr lang="en-US" sz="4000" dirty="0" smtClean="0">
                <a:solidFill>
                  <a:srgbClr val="1E1C11"/>
                </a:solidFill>
              </a:rPr>
            </a:br>
            <a:r>
              <a:rPr lang="en-US" sz="4000" dirty="0" smtClean="0">
                <a:solidFill>
                  <a:srgbClr val="1E1C11"/>
                </a:solidFill>
              </a:rPr>
              <a:t>Boston Dynamics “Atlas” robot. </a:t>
            </a:r>
            <a:br>
              <a:rPr lang="en-US" sz="4000" dirty="0" smtClean="0">
                <a:solidFill>
                  <a:srgbClr val="1E1C11"/>
                </a:solidFill>
              </a:rPr>
            </a:br>
            <a:r>
              <a:rPr lang="en-US" sz="4000" dirty="0" smtClean="0">
                <a:solidFill>
                  <a:srgbClr val="1E1C11"/>
                </a:solidFill>
              </a:rPr>
              <a:t>We are currently integrating Sage’s </a:t>
            </a:r>
            <a:br>
              <a:rPr lang="en-US" sz="4000" dirty="0" smtClean="0">
                <a:solidFill>
                  <a:srgbClr val="1E1C11"/>
                </a:solidFill>
              </a:rPr>
            </a:br>
            <a:r>
              <a:rPr lang="en-US" sz="4000" dirty="0" smtClean="0">
                <a:solidFill>
                  <a:srgbClr val="1E1C11"/>
                </a:solidFill>
              </a:rPr>
              <a:t>algorithms in our existing MATLAB</a:t>
            </a:r>
            <a:br>
              <a:rPr lang="en-US" sz="4000" dirty="0" smtClean="0">
                <a:solidFill>
                  <a:srgbClr val="1E1C11"/>
                </a:solidFill>
              </a:rPr>
            </a:br>
            <a:r>
              <a:rPr lang="en-US" sz="4000" dirty="0" smtClean="0">
                <a:solidFill>
                  <a:srgbClr val="1E1C11"/>
                </a:solidFill>
              </a:rPr>
              <a:t>polynomial</a:t>
            </a:r>
            <a:r>
              <a:rPr lang="en-US" sz="4000" dirty="0">
                <a:solidFill>
                  <a:srgbClr val="1E1C11"/>
                </a:solidFill>
              </a:rPr>
              <a:t> </a:t>
            </a:r>
            <a:r>
              <a:rPr lang="en-US" sz="4000" dirty="0" smtClean="0">
                <a:solidFill>
                  <a:srgbClr val="1E1C11"/>
                </a:solidFill>
              </a:rPr>
              <a:t>solvers. </a:t>
            </a:r>
          </a:p>
          <a:p>
            <a:pPr marL="1097280" indent="-548640">
              <a:buFont typeface="Arial"/>
              <a:buChar char="•"/>
            </a:pPr>
            <a:r>
              <a:rPr lang="en-US" sz="4000" dirty="0">
                <a:solidFill>
                  <a:srgbClr val="1E1C11"/>
                </a:solidFill>
              </a:rPr>
              <a:t>I</a:t>
            </a:r>
            <a:r>
              <a:rPr lang="en-US" sz="4000" dirty="0" smtClean="0">
                <a:solidFill>
                  <a:srgbClr val="1E1C11"/>
                </a:solidFill>
              </a:rPr>
              <a:t>nvestigate </a:t>
            </a:r>
            <a:r>
              <a:rPr lang="en-US" sz="4000" dirty="0" err="1">
                <a:solidFill>
                  <a:srgbClr val="1E1C11"/>
                </a:solidFill>
              </a:rPr>
              <a:t>chordal</a:t>
            </a:r>
            <a:r>
              <a:rPr lang="en-US" sz="4000" dirty="0">
                <a:solidFill>
                  <a:srgbClr val="1E1C11"/>
                </a:solidFill>
              </a:rPr>
              <a:t> graphs to further </a:t>
            </a:r>
            <a:r>
              <a:rPr lang="en-US" sz="4000" dirty="0" smtClean="0">
                <a:solidFill>
                  <a:srgbClr val="1E1C11"/>
                </a:solidFill>
              </a:rPr>
              <a:t/>
            </a:r>
            <a:br>
              <a:rPr lang="en-US" sz="4000" dirty="0" smtClean="0">
                <a:solidFill>
                  <a:srgbClr val="1E1C11"/>
                </a:solidFill>
              </a:rPr>
            </a:br>
            <a:r>
              <a:rPr lang="en-US" sz="4000" dirty="0" smtClean="0">
                <a:solidFill>
                  <a:srgbClr val="1E1C11"/>
                </a:solidFill>
              </a:rPr>
              <a:t>leverage </a:t>
            </a:r>
            <a:r>
              <a:rPr lang="en-US" sz="4000" dirty="0">
                <a:solidFill>
                  <a:srgbClr val="1E1C11"/>
                </a:solidFill>
              </a:rPr>
              <a:t>polynomial structure in </a:t>
            </a:r>
            <a:r>
              <a:rPr lang="en-US" sz="4000" dirty="0" smtClean="0">
                <a:solidFill>
                  <a:srgbClr val="1E1C11"/>
                </a:solidFill>
              </a:rPr>
              <a:t/>
            </a:r>
            <a:br>
              <a:rPr lang="en-US" sz="4000" dirty="0" smtClean="0">
                <a:solidFill>
                  <a:srgbClr val="1E1C11"/>
                </a:solidFill>
              </a:rPr>
            </a:br>
            <a:r>
              <a:rPr lang="en-US" sz="4000" dirty="0" err="1" smtClean="0">
                <a:solidFill>
                  <a:srgbClr val="1E1C11"/>
                </a:solidFill>
              </a:rPr>
              <a:t>Gröbner</a:t>
            </a:r>
            <a:r>
              <a:rPr lang="en-US" sz="4000" dirty="0" smtClean="0">
                <a:solidFill>
                  <a:srgbClr val="1E1C11"/>
                </a:solidFill>
              </a:rPr>
              <a:t> </a:t>
            </a:r>
            <a:r>
              <a:rPr lang="en-US" sz="4000" dirty="0">
                <a:solidFill>
                  <a:srgbClr val="1E1C11"/>
                </a:solidFill>
              </a:rPr>
              <a:t>basis algorithms</a:t>
            </a:r>
            <a:r>
              <a:rPr lang="en-US" sz="4000" dirty="0" smtClean="0">
                <a:solidFill>
                  <a:srgbClr val="1E1C11"/>
                </a:solidFill>
              </a:rPr>
              <a:t>.</a:t>
            </a:r>
            <a:endParaRPr lang="en-US" sz="4000" dirty="0">
              <a:solidFill>
                <a:srgbClr val="1E1C1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36282" y="16841451"/>
            <a:ext cx="13441680" cy="1828800"/>
          </a:xfrm>
          <a:prstGeom prst="rect">
            <a:avLst/>
          </a:prstGeom>
          <a:solidFill>
            <a:srgbClr val="FFFFFF"/>
          </a:solidFill>
          <a:ln w="1524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200" b="1" dirty="0" smtClean="0">
                <a:ln>
                  <a:solidFill>
                    <a:srgbClr val="AD5207"/>
                  </a:solidFill>
                </a:ln>
                <a:solidFill>
                  <a:srgbClr val="AD5207"/>
                </a:solidFill>
                <a:latin typeface="Perpetua Titling MT"/>
                <a:cs typeface="Perpetua Titling MT"/>
              </a:rPr>
              <a:t>IV. </a:t>
            </a:r>
            <a:r>
              <a:rPr lang="en-US" sz="6200" b="1" dirty="0" err="1" smtClean="0">
                <a:ln>
                  <a:solidFill>
                    <a:srgbClr val="AD5207"/>
                  </a:solidFill>
                </a:ln>
                <a:solidFill>
                  <a:srgbClr val="AD5207"/>
                </a:solidFill>
                <a:latin typeface="Perpetua Titling MT"/>
                <a:cs typeface="Perpetua Titling MT"/>
              </a:rPr>
              <a:t>C</a:t>
            </a:r>
            <a:r>
              <a:rPr lang="en-US" sz="6000" b="1" dirty="0" err="1" smtClean="0">
                <a:solidFill>
                  <a:srgbClr val="AD5207"/>
                </a:solidFill>
                <a:latin typeface="Perpetua Titling MT"/>
                <a:cs typeface="Perpetua Titling MT"/>
              </a:rPr>
              <a:t>omPUTATIONAL</a:t>
            </a:r>
            <a:r>
              <a:rPr lang="en-US" sz="6000" b="1" dirty="0" smtClean="0">
                <a:solidFill>
                  <a:srgbClr val="AD5207"/>
                </a:solidFill>
                <a:latin typeface="Perpetua Titling MT"/>
                <a:cs typeface="Perpetua Titling MT"/>
              </a:rPr>
              <a:t> METHODS</a:t>
            </a:r>
            <a:endParaRPr lang="en-US" sz="6200" b="1" dirty="0">
              <a:ln>
                <a:solidFill>
                  <a:srgbClr val="AD5207"/>
                </a:solidFill>
              </a:ln>
              <a:solidFill>
                <a:srgbClr val="AD5207"/>
              </a:solidFill>
              <a:latin typeface="Perpetua Titling MT"/>
              <a:cs typeface="Perpetua Titling M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36282" y="18648717"/>
            <a:ext cx="13441680" cy="13385343"/>
          </a:xfrm>
          <a:prstGeom prst="rect">
            <a:avLst/>
          </a:prstGeom>
          <a:noFill/>
          <a:ln w="15240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0" indent="-548640">
              <a:buFont typeface="Arial"/>
              <a:buChar char="•"/>
            </a:pPr>
            <a:endParaRPr lang="en-US" sz="1000" dirty="0">
              <a:solidFill>
                <a:srgbClr val="1E1C11"/>
              </a:solidFill>
            </a:endParaRPr>
          </a:p>
          <a:p>
            <a:pPr marL="1097280" indent="-548640">
              <a:buFont typeface="Arial"/>
              <a:buChar char="•"/>
            </a:pPr>
            <a:r>
              <a:rPr lang="en-US" sz="4000" dirty="0" smtClean="0">
                <a:solidFill>
                  <a:srgbClr val="1E1C11"/>
                </a:solidFill>
              </a:rPr>
              <a:t>We analyze </a:t>
            </a:r>
            <a:r>
              <a:rPr lang="en-US" sz="4000" dirty="0" err="1" smtClean="0">
                <a:solidFill>
                  <a:srgbClr val="1E1C11"/>
                </a:solidFill>
              </a:rPr>
              <a:t>Gröbner</a:t>
            </a:r>
            <a:r>
              <a:rPr lang="en-US" sz="4000" dirty="0" smtClean="0">
                <a:solidFill>
                  <a:srgbClr val="1E1C11"/>
                </a:solidFill>
              </a:rPr>
              <a:t> </a:t>
            </a:r>
            <a:r>
              <a:rPr lang="en-US" sz="4000" dirty="0">
                <a:solidFill>
                  <a:srgbClr val="1E1C11"/>
                </a:solidFill>
              </a:rPr>
              <a:t>basis algorithms that leverage the </a:t>
            </a:r>
            <a:r>
              <a:rPr lang="en-US" sz="4000" dirty="0" err="1">
                <a:solidFill>
                  <a:srgbClr val="1E1C11"/>
                </a:solidFill>
              </a:rPr>
              <a:t>sparsity</a:t>
            </a:r>
            <a:r>
              <a:rPr lang="en-US" sz="4000" dirty="0">
                <a:solidFill>
                  <a:srgbClr val="1E1C11"/>
                </a:solidFill>
              </a:rPr>
              <a:t> of the polynomial </a:t>
            </a:r>
            <a:r>
              <a:rPr lang="en-US" sz="4000" dirty="0" smtClean="0">
                <a:solidFill>
                  <a:srgbClr val="1E1C11"/>
                </a:solidFill>
              </a:rPr>
              <a:t>matrices.</a:t>
            </a:r>
          </a:p>
          <a:p>
            <a:pPr marL="1097280" indent="-548640">
              <a:buFont typeface="Arial"/>
              <a:buChar char="•"/>
            </a:pPr>
            <a:endParaRPr lang="en-US" sz="4000" dirty="0" smtClean="0">
              <a:solidFill>
                <a:srgbClr val="1E1C11"/>
              </a:solidFill>
            </a:endParaRPr>
          </a:p>
          <a:p>
            <a:pPr marL="1097280" indent="-548640">
              <a:buFont typeface="Arial"/>
              <a:buChar char="•"/>
            </a:pPr>
            <a:endParaRPr lang="en-US" sz="4000" dirty="0" smtClean="0">
              <a:solidFill>
                <a:srgbClr val="1E1C11"/>
              </a:solidFill>
            </a:endParaRPr>
          </a:p>
          <a:p>
            <a:pPr marL="1097280" indent="-548640">
              <a:buFont typeface="Arial"/>
              <a:buChar char="•"/>
            </a:pPr>
            <a:endParaRPr lang="en-US" sz="4000" dirty="0">
              <a:solidFill>
                <a:srgbClr val="1E1C11"/>
              </a:solidFill>
            </a:endParaRPr>
          </a:p>
          <a:p>
            <a:pPr marL="1097280" indent="-548640">
              <a:buFont typeface="Arial"/>
              <a:buChar char="•"/>
            </a:pPr>
            <a:endParaRPr lang="en-US" sz="4000" dirty="0" smtClean="0">
              <a:solidFill>
                <a:srgbClr val="1E1C11"/>
              </a:solidFill>
            </a:endParaRPr>
          </a:p>
          <a:p>
            <a:pPr marL="1097280" indent="-548640">
              <a:buFont typeface="Arial"/>
              <a:buChar char="•"/>
            </a:pPr>
            <a:endParaRPr lang="en-US" sz="4000" dirty="0">
              <a:solidFill>
                <a:srgbClr val="1E1C11"/>
              </a:solidFill>
            </a:endParaRPr>
          </a:p>
          <a:p>
            <a:pPr marL="1097280" indent="-548640">
              <a:buFont typeface="Arial"/>
              <a:buChar char="•"/>
            </a:pPr>
            <a:endParaRPr lang="en-US" sz="4000" dirty="0" smtClean="0">
              <a:solidFill>
                <a:srgbClr val="1E1C11"/>
              </a:solidFill>
            </a:endParaRPr>
          </a:p>
          <a:p>
            <a:pPr marL="1097280" indent="-548640">
              <a:buFont typeface="Arial"/>
              <a:buChar char="•"/>
            </a:pPr>
            <a:endParaRPr lang="en-US" sz="4000" dirty="0" smtClean="0">
              <a:solidFill>
                <a:srgbClr val="1E1C11"/>
              </a:solidFill>
            </a:endParaRPr>
          </a:p>
          <a:p>
            <a:pPr marL="1097280" indent="-548640">
              <a:buFont typeface="Arial"/>
              <a:buChar char="•"/>
            </a:pPr>
            <a:endParaRPr lang="en-US" sz="4000" dirty="0">
              <a:solidFill>
                <a:srgbClr val="1E1C11"/>
              </a:solidFill>
            </a:endParaRPr>
          </a:p>
          <a:p>
            <a:pPr marL="1097280" indent="-548640">
              <a:buFont typeface="Arial"/>
              <a:buChar char="•"/>
            </a:pPr>
            <a:endParaRPr lang="en-US" sz="4000" dirty="0" smtClean="0">
              <a:solidFill>
                <a:srgbClr val="1E1C11"/>
              </a:solidFill>
            </a:endParaRPr>
          </a:p>
          <a:p>
            <a:pPr marL="1097280" indent="-548640">
              <a:buFont typeface="Arial"/>
              <a:buChar char="•"/>
            </a:pPr>
            <a:endParaRPr lang="en-US" sz="4000" dirty="0">
              <a:solidFill>
                <a:srgbClr val="1E1C11"/>
              </a:solidFill>
            </a:endParaRPr>
          </a:p>
          <a:p>
            <a:pPr marL="1097280" indent="-548640">
              <a:buFont typeface="Arial"/>
              <a:buChar char="•"/>
            </a:pPr>
            <a:endParaRPr lang="en-US" sz="4000" dirty="0" smtClean="0">
              <a:solidFill>
                <a:srgbClr val="1E1C11"/>
              </a:solidFill>
            </a:endParaRPr>
          </a:p>
          <a:p>
            <a:pPr marL="1097280" indent="-548640">
              <a:buFont typeface="Arial"/>
              <a:buChar char="•"/>
            </a:pPr>
            <a:endParaRPr lang="en-US" sz="4000" dirty="0">
              <a:solidFill>
                <a:srgbClr val="1E1C11"/>
              </a:solidFill>
            </a:endParaRPr>
          </a:p>
          <a:p>
            <a:pPr marL="548640"/>
            <a:endParaRPr lang="en-US" sz="4000" dirty="0" smtClean="0">
              <a:solidFill>
                <a:srgbClr val="1E1C11"/>
              </a:solidFill>
            </a:endParaRPr>
          </a:p>
          <a:p>
            <a:pPr marL="548640"/>
            <a:endParaRPr lang="en-US" sz="4000" dirty="0">
              <a:solidFill>
                <a:srgbClr val="1E1C11"/>
              </a:solidFill>
            </a:endParaRPr>
          </a:p>
          <a:p>
            <a:pPr marL="548640"/>
            <a:endParaRPr lang="en-US" sz="4000" dirty="0" smtClean="0">
              <a:solidFill>
                <a:srgbClr val="1E1C11"/>
              </a:solidFill>
            </a:endParaRPr>
          </a:p>
          <a:p>
            <a:pPr marL="1097280" indent="-548640">
              <a:buFont typeface="Arial"/>
              <a:buChar char="•"/>
            </a:pPr>
            <a:endParaRPr lang="en-US" sz="4000" dirty="0" smtClean="0">
              <a:solidFill>
                <a:srgbClr val="1E1C11"/>
              </a:solidFill>
            </a:endParaRPr>
          </a:p>
          <a:p>
            <a:pPr marL="1097280" indent="-548640">
              <a:buFont typeface="Arial"/>
              <a:buChar char="•"/>
            </a:pPr>
            <a:endParaRPr lang="en-US" sz="4000" dirty="0" smtClean="0">
              <a:solidFill>
                <a:srgbClr val="1E1C11"/>
              </a:solidFill>
            </a:endParaRPr>
          </a:p>
          <a:p>
            <a:pPr marL="1097280" indent="-548640">
              <a:buFont typeface="Arial"/>
              <a:buChar char="•"/>
            </a:pPr>
            <a:r>
              <a:rPr lang="en-US" sz="4000" dirty="0" err="1">
                <a:solidFill>
                  <a:srgbClr val="1E1C11"/>
                </a:solidFill>
              </a:rPr>
              <a:t>Gröbner</a:t>
            </a:r>
            <a:r>
              <a:rPr lang="en-US" sz="4000" dirty="0">
                <a:solidFill>
                  <a:srgbClr val="1E1C11"/>
                </a:solidFill>
              </a:rPr>
              <a:t> basis algorithms </a:t>
            </a:r>
            <a:r>
              <a:rPr lang="en-US" sz="4000" dirty="0" smtClean="0">
                <a:solidFill>
                  <a:srgbClr val="1E1C11"/>
                </a:solidFill>
              </a:rPr>
              <a:t>include </a:t>
            </a:r>
            <a:r>
              <a:rPr lang="en-US" sz="4000" dirty="0" err="1" smtClean="0">
                <a:solidFill>
                  <a:srgbClr val="1E1C11"/>
                </a:solidFill>
              </a:rPr>
              <a:t>Buchberger’s</a:t>
            </a:r>
            <a:r>
              <a:rPr lang="en-US" sz="4000" dirty="0" smtClean="0">
                <a:solidFill>
                  <a:srgbClr val="1E1C11"/>
                </a:solidFill>
              </a:rPr>
              <a:t> </a:t>
            </a:r>
            <a:r>
              <a:rPr lang="en-US" sz="4000" dirty="0">
                <a:solidFill>
                  <a:srgbClr val="1E1C11"/>
                </a:solidFill>
              </a:rPr>
              <a:t>algorithm, </a:t>
            </a:r>
            <a:r>
              <a:rPr lang="en-US" sz="4000" dirty="0" err="1">
                <a:solidFill>
                  <a:srgbClr val="1E1C11"/>
                </a:solidFill>
              </a:rPr>
              <a:t>Faugère's</a:t>
            </a:r>
            <a:r>
              <a:rPr lang="en-US" sz="4000" dirty="0">
                <a:solidFill>
                  <a:srgbClr val="1E1C11"/>
                </a:solidFill>
              </a:rPr>
              <a:t> F4, F5 and </a:t>
            </a:r>
            <a:r>
              <a:rPr lang="en-US" sz="4000" dirty="0" smtClean="0">
                <a:solidFill>
                  <a:srgbClr val="1E1C11"/>
                </a:solidFill>
              </a:rPr>
              <a:t>FGLM. </a:t>
            </a:r>
            <a:br>
              <a:rPr lang="en-US" sz="4000" dirty="0" smtClean="0">
                <a:solidFill>
                  <a:srgbClr val="1E1C11"/>
                </a:solidFill>
              </a:rPr>
            </a:br>
            <a:endParaRPr lang="en-US" sz="2000" dirty="0">
              <a:solidFill>
                <a:srgbClr val="1E1C1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510067" y="4917323"/>
            <a:ext cx="13441680" cy="11400140"/>
            <a:chOff x="29510067" y="4801871"/>
            <a:chExt cx="13441680" cy="11400140"/>
          </a:xfrm>
        </p:grpSpPr>
        <p:sp>
          <p:nvSpPr>
            <p:cNvPr id="25" name="Rectangle 24"/>
            <p:cNvSpPr/>
            <p:nvPr/>
          </p:nvSpPr>
          <p:spPr>
            <a:xfrm>
              <a:off x="29510067" y="4801871"/>
              <a:ext cx="13441680" cy="1821248"/>
            </a:xfrm>
            <a:prstGeom prst="rect">
              <a:avLst/>
            </a:prstGeom>
            <a:noFill/>
            <a:ln w="1524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solidFill>
                    <a:srgbClr val="AD5207"/>
                  </a:solidFill>
                  <a:latin typeface="Perpetua Titling MT"/>
                  <a:cs typeface="Perpetua Titling MT"/>
                </a:rPr>
                <a:t>V. FAST COMPUTATIONS</a:t>
              </a:r>
              <a:endParaRPr lang="en-US" sz="6600" b="1" dirty="0">
                <a:solidFill>
                  <a:srgbClr val="AD5207"/>
                </a:solidFill>
                <a:latin typeface="Perpetua Titling MT"/>
                <a:cs typeface="Perpetua Titling M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510067" y="6623120"/>
              <a:ext cx="13441680" cy="9578891"/>
            </a:xfrm>
            <a:prstGeom prst="rect">
              <a:avLst/>
            </a:prstGeom>
            <a:noFill/>
            <a:ln w="1524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97280" indent="-548640">
                <a:buFont typeface="Arial"/>
                <a:buChar char="•"/>
              </a:pPr>
              <a:r>
                <a:rPr lang="en-US" sz="4000" dirty="0">
                  <a:solidFill>
                    <a:srgbClr val="1E1C11"/>
                  </a:solidFill>
                </a:rPr>
                <a:t>W</a:t>
              </a:r>
              <a:r>
                <a:rPr lang="en-US" sz="4000" dirty="0" smtClean="0">
                  <a:solidFill>
                    <a:srgbClr val="1E1C11"/>
                  </a:solidFill>
                </a:rPr>
                <a:t>e </a:t>
              </a:r>
              <a:r>
                <a:rPr lang="en-US" sz="4000" dirty="0">
                  <a:solidFill>
                    <a:srgbClr val="1E1C11"/>
                  </a:solidFill>
                </a:rPr>
                <a:t>achieved a </a:t>
              </a:r>
              <a:r>
                <a:rPr lang="en-US" sz="4000" i="1" dirty="0">
                  <a:solidFill>
                    <a:srgbClr val="1E1C11"/>
                  </a:solidFill>
                </a:rPr>
                <a:t>50 milliseconds </a:t>
              </a:r>
              <a:r>
                <a:rPr lang="en-US" sz="4000" dirty="0">
                  <a:solidFill>
                    <a:srgbClr val="1E1C11"/>
                  </a:solidFill>
                </a:rPr>
                <a:t>computation time for </a:t>
              </a:r>
              <a:r>
                <a:rPr lang="en-US" sz="4000" dirty="0" err="1">
                  <a:solidFill>
                    <a:srgbClr val="1E1C11"/>
                  </a:solidFill>
                </a:rPr>
                <a:t>Gröbner</a:t>
              </a:r>
              <a:r>
                <a:rPr lang="en-US" sz="4000" dirty="0">
                  <a:solidFill>
                    <a:srgbClr val="1E1C11"/>
                  </a:solidFill>
                </a:rPr>
                <a:t> basis for a system of </a:t>
              </a:r>
              <a:r>
                <a:rPr lang="en-US" sz="4000" dirty="0" smtClean="0">
                  <a:solidFill>
                    <a:srgbClr val="1E1C11"/>
                  </a:solidFill>
                </a:rPr>
                <a:t>a spider robot with 32 legs. This system had </a:t>
              </a:r>
              <a:r>
                <a:rPr lang="en-US" sz="4000" i="1" dirty="0" smtClean="0">
                  <a:solidFill>
                    <a:srgbClr val="1E1C11"/>
                  </a:solidFill>
                </a:rPr>
                <a:t>128 </a:t>
              </a:r>
              <a:r>
                <a:rPr lang="en-US" sz="4000" i="1" dirty="0">
                  <a:solidFill>
                    <a:srgbClr val="1E1C11"/>
                  </a:solidFill>
                </a:rPr>
                <a:t>polynomials </a:t>
              </a:r>
              <a:r>
                <a:rPr lang="en-US" sz="4000" i="1" dirty="0" smtClean="0">
                  <a:solidFill>
                    <a:srgbClr val="1E1C11"/>
                  </a:solidFill>
                </a:rPr>
                <a:t>in 67 variables </a:t>
              </a:r>
              <a:r>
                <a:rPr lang="en-US" sz="4000" dirty="0" smtClean="0">
                  <a:solidFill>
                    <a:srgbClr val="1E1C11"/>
                  </a:solidFill>
                </a:rPr>
                <a:t>and we did the computations in Sage using a </a:t>
              </a:r>
              <a:r>
                <a:rPr lang="en-US" sz="4000" dirty="0">
                  <a:solidFill>
                    <a:srgbClr val="1E1C11"/>
                  </a:solidFill>
                </a:rPr>
                <a:t>1.3 GHz processor</a:t>
              </a:r>
              <a:r>
                <a:rPr lang="en-US" sz="4000" dirty="0" smtClean="0">
                  <a:solidFill>
                    <a:srgbClr val="1E1C11"/>
                  </a:solidFill>
                </a:rPr>
                <a:t>.</a:t>
              </a:r>
            </a:p>
            <a:p>
              <a:pPr marL="1097280" indent="-548640">
                <a:buFont typeface="Arial"/>
                <a:buChar char="•"/>
              </a:pPr>
              <a:endParaRPr lang="en-US" sz="4000" dirty="0">
                <a:solidFill>
                  <a:srgbClr val="1E1C11"/>
                </a:solidFill>
              </a:endParaRPr>
            </a:p>
            <a:p>
              <a:pPr marL="548640"/>
              <a:endParaRPr lang="en-US" sz="4000" dirty="0">
                <a:solidFill>
                  <a:srgbClr val="1E1C11"/>
                </a:solidFill>
              </a:endParaRPr>
            </a:p>
            <a:p>
              <a:pPr marL="548640"/>
              <a:endParaRPr lang="en-US" sz="4000" dirty="0">
                <a:solidFill>
                  <a:srgbClr val="1E1C11"/>
                </a:solidFill>
              </a:endParaRPr>
            </a:p>
            <a:p>
              <a:pPr marL="548640"/>
              <a:endParaRPr lang="en-US" sz="4000" dirty="0" smtClean="0"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 smtClean="0"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 smtClean="0"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>
                <a:solidFill>
                  <a:srgbClr val="1E1C11"/>
                </a:solidFill>
              </a:endParaRPr>
            </a:p>
            <a:p>
              <a:pPr marL="1097280" indent="-548640">
                <a:buFont typeface="Arial"/>
                <a:buChar char="•"/>
              </a:pPr>
              <a:endParaRPr lang="en-US" sz="4000" dirty="0" smtClean="0">
                <a:solidFill>
                  <a:srgbClr val="1E1C11"/>
                </a:solidFill>
              </a:endParaRPr>
            </a:p>
            <a:p>
              <a:pPr marL="548640"/>
              <a:r>
                <a:rPr lang="en-US" sz="4000" dirty="0" smtClean="0">
                  <a:solidFill>
                    <a:srgbClr val="1E1C11"/>
                  </a:solidFill>
                </a:rPr>
                <a:t> </a:t>
              </a:r>
              <a:endParaRPr lang="en-US" sz="4000" dirty="0">
                <a:solidFill>
                  <a:srgbClr val="1E1C1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9510067" y="28046622"/>
            <a:ext cx="13441680" cy="3987438"/>
          </a:xfrm>
          <a:prstGeom prst="rect">
            <a:avLst/>
          </a:prstGeom>
          <a:noFill/>
          <a:ln w="76200" cmpd="sng">
            <a:solidFill>
              <a:srgbClr val="AD52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1E1C11"/>
                </a:solidFill>
              </a:rPr>
              <a:t>Picture Courtesy</a:t>
            </a:r>
            <a:endParaRPr lang="en-US" sz="6000" b="1" dirty="0">
              <a:solidFill>
                <a:srgbClr val="1E1C11"/>
              </a:solidFill>
            </a:endParaRPr>
          </a:p>
          <a:p>
            <a:pPr marL="365760"/>
            <a:r>
              <a:rPr lang="en-US" sz="2600" dirty="0" smtClean="0">
                <a:solidFill>
                  <a:srgbClr val="000000"/>
                </a:solidFill>
              </a:rPr>
              <a:t>ROSARIO</a:t>
            </a:r>
            <a:r>
              <a:rPr lang="en-US" sz="2600" dirty="0">
                <a:solidFill>
                  <a:srgbClr val="000000"/>
                </a:solidFill>
              </a:rPr>
              <a:t>, J. M</a:t>
            </a:r>
            <a:r>
              <a:rPr lang="en-US" sz="2600" dirty="0" smtClean="0">
                <a:solidFill>
                  <a:srgbClr val="000000"/>
                </a:solidFill>
              </a:rPr>
              <a:t>. et al.</a:t>
            </a:r>
            <a:r>
              <a:rPr lang="en-US" sz="2600" dirty="0">
                <a:solidFill>
                  <a:srgbClr val="000000"/>
                </a:solidFill>
              </a:rPr>
              <a:t> Proposal of methodology for the modeling and control of manipulators. J. Braz. Soc. Mech. </a:t>
            </a:r>
            <a:r>
              <a:rPr lang="en-US" sz="2600" dirty="0" smtClean="0">
                <a:solidFill>
                  <a:srgbClr val="000000"/>
                </a:solidFill>
              </a:rPr>
              <a:t>Sci. </a:t>
            </a:r>
            <a:r>
              <a:rPr lang="en-US" sz="2600" dirty="0">
                <a:solidFill>
                  <a:srgbClr val="000000"/>
                </a:solidFill>
              </a:rPr>
              <a:t>2002, vol.24, n.</a:t>
            </a:r>
            <a:r>
              <a:rPr lang="en-US" sz="2600" dirty="0" smtClean="0">
                <a:solidFill>
                  <a:srgbClr val="000000"/>
                </a:solidFill>
              </a:rPr>
              <a:t>3 (Fig 1); </a:t>
            </a:r>
            <a:r>
              <a:rPr lang="en-US" sz="2600" dirty="0">
                <a:solidFill>
                  <a:srgbClr val="000000"/>
                </a:solidFill>
              </a:rPr>
              <a:t>http://www.societyofrobots.com/</a:t>
            </a:r>
            <a:r>
              <a:rPr lang="en-US" sz="2600" dirty="0" err="1" smtClean="0">
                <a:solidFill>
                  <a:srgbClr val="000000"/>
                </a:solidFill>
              </a:rPr>
              <a:t>robot_arm_tutorial.shtml</a:t>
            </a:r>
            <a:r>
              <a:rPr lang="en-US" sz="2600" dirty="0" smtClean="0">
                <a:solidFill>
                  <a:srgbClr val="000000"/>
                </a:solidFill>
              </a:rPr>
              <a:t> (Fig 1)</a:t>
            </a:r>
            <a:r>
              <a:rPr lang="en-US" sz="2600" dirty="0">
                <a:solidFill>
                  <a:srgbClr val="000000"/>
                </a:solidFill>
              </a:rPr>
              <a:t>; "</a:t>
            </a:r>
            <a:r>
              <a:rPr lang="en-US" sz="2600" dirty="0" err="1">
                <a:solidFill>
                  <a:srgbClr val="000000"/>
                </a:solidFill>
              </a:rPr>
              <a:t>Modele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cinematique</a:t>
            </a:r>
            <a:r>
              <a:rPr lang="en-US" sz="2600" dirty="0">
                <a:solidFill>
                  <a:srgbClr val="000000"/>
                </a:solidFill>
              </a:rPr>
              <a:t> corps </a:t>
            </a:r>
            <a:r>
              <a:rPr lang="en-US" sz="2600" dirty="0" err="1">
                <a:solidFill>
                  <a:srgbClr val="000000"/>
                </a:solidFill>
              </a:rPr>
              <a:t>humain</a:t>
            </a:r>
            <a:r>
              <a:rPr lang="en-US" sz="2600" dirty="0">
                <a:solidFill>
                  <a:srgbClr val="000000"/>
                </a:solidFill>
              </a:rPr>
              <a:t>” Wikimedia Commons (Fig </a:t>
            </a:r>
            <a:r>
              <a:rPr lang="en-US" sz="2600" dirty="0" smtClean="0">
                <a:solidFill>
                  <a:srgbClr val="000000"/>
                </a:solidFill>
              </a:rPr>
              <a:t>2); http://</a:t>
            </a:r>
            <a:r>
              <a:rPr lang="en-US" sz="2600" dirty="0" err="1" smtClean="0">
                <a:solidFill>
                  <a:srgbClr val="000000"/>
                </a:solidFill>
              </a:rPr>
              <a:t>www.mathwarehouse.com</a:t>
            </a:r>
            <a:r>
              <a:rPr lang="en-US" sz="2600" dirty="0" smtClean="0">
                <a:solidFill>
                  <a:srgbClr val="000000"/>
                </a:solidFill>
              </a:rPr>
              <a:t>/algebra/relation/evaluating-</a:t>
            </a:r>
            <a:r>
              <a:rPr lang="en-US" sz="2600" dirty="0" err="1" smtClean="0">
                <a:solidFill>
                  <a:srgbClr val="000000"/>
                </a:solidFill>
              </a:rPr>
              <a:t>function.php</a:t>
            </a:r>
            <a:r>
              <a:rPr lang="en-US" sz="2600" dirty="0" smtClean="0">
                <a:solidFill>
                  <a:srgbClr val="000000"/>
                </a:solidFill>
              </a:rPr>
              <a:t> (Fig 3)</a:t>
            </a:r>
            <a:r>
              <a:rPr lang="en-US" sz="2600" dirty="0">
                <a:solidFill>
                  <a:srgbClr val="000000"/>
                </a:solidFill>
              </a:rPr>
              <a:t>; http://physicssum.deviantart.com/art/3D-Robot-Spider-</a:t>
            </a:r>
            <a:r>
              <a:rPr lang="en-US" sz="2600" dirty="0" smtClean="0">
                <a:solidFill>
                  <a:srgbClr val="000000"/>
                </a:solidFill>
              </a:rPr>
              <a:t>280498884 (Fig 4); Logos: MATLAB, Maple, Macaulay2, Sage, Python, Magma</a:t>
            </a:r>
            <a:r>
              <a:rPr lang="en-US" sz="2600" dirty="0">
                <a:solidFill>
                  <a:srgbClr val="000000"/>
                </a:solidFill>
              </a:rPr>
              <a:t>, Singular, C/C++ (http://</a:t>
            </a:r>
            <a:r>
              <a:rPr lang="en-US" sz="2600" dirty="0" err="1">
                <a:solidFill>
                  <a:srgbClr val="000000"/>
                </a:solidFill>
              </a:rPr>
              <a:t>www.techhui.com</a:t>
            </a:r>
            <a:r>
              <a:rPr lang="en-US" sz="2600" dirty="0">
                <a:solidFill>
                  <a:srgbClr val="000000"/>
                </a:solidFill>
              </a:rPr>
              <a:t>/group/</a:t>
            </a:r>
            <a:r>
              <a:rPr lang="en-US" sz="2600" dirty="0" err="1" smtClean="0">
                <a:solidFill>
                  <a:srgbClr val="000000"/>
                </a:solidFill>
              </a:rPr>
              <a:t>candcppdevelopers</a:t>
            </a:r>
            <a:r>
              <a:rPr lang="en-US" sz="2600" dirty="0" smtClean="0">
                <a:solidFill>
                  <a:srgbClr val="000000"/>
                </a:solidFill>
              </a:rPr>
              <a:t>); </a:t>
            </a:r>
            <a:r>
              <a:rPr lang="en-US" sz="2600" dirty="0" smtClean="0">
                <a:solidFill>
                  <a:schemeClr val="tx1"/>
                </a:solidFill>
              </a:rPr>
              <a:t>http</a:t>
            </a:r>
            <a:r>
              <a:rPr lang="en-US" sz="2600" dirty="0">
                <a:solidFill>
                  <a:schemeClr val="tx1"/>
                </a:solidFill>
              </a:rPr>
              <a:t>://www.fairfaxunderground.com/forum/file.php?40,file=113550,filename=Atlas-</a:t>
            </a:r>
            <a:r>
              <a:rPr lang="en-US" sz="2600" dirty="0" smtClean="0">
                <a:solidFill>
                  <a:schemeClr val="tx1"/>
                </a:solidFill>
              </a:rPr>
              <a:t>p2_nt.jpg </a:t>
            </a:r>
            <a:r>
              <a:rPr lang="en-US" sz="2600" dirty="0" smtClean="0">
                <a:solidFill>
                  <a:srgbClr val="000000"/>
                </a:solidFill>
              </a:rPr>
              <a:t>(Fig 6)</a:t>
            </a:r>
            <a:br>
              <a:rPr lang="en-US" sz="2600" dirty="0" smtClean="0">
                <a:solidFill>
                  <a:srgbClr val="000000"/>
                </a:solidFill>
              </a:rPr>
            </a:b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10067" y="25735801"/>
            <a:ext cx="13441680" cy="1828800"/>
          </a:xfrm>
          <a:prstGeom prst="rect">
            <a:avLst/>
          </a:prstGeom>
          <a:noFill/>
          <a:ln w="76200" cmpd="sng">
            <a:solidFill>
              <a:srgbClr val="AD52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1E1C11"/>
                </a:solidFill>
              </a:rPr>
              <a:t>Acknowledgements</a:t>
            </a:r>
            <a:endParaRPr lang="en-US" sz="6000" dirty="0">
              <a:solidFill>
                <a:srgbClr val="1E1C11"/>
              </a:solidFill>
            </a:endParaRPr>
          </a:p>
          <a:p>
            <a:pPr algn="ctr"/>
            <a:r>
              <a:rPr lang="en-US" sz="4400" dirty="0" smtClean="0">
                <a:solidFill>
                  <a:srgbClr val="1E1C11"/>
                </a:solidFill>
              </a:rPr>
              <a:t>Diego </a:t>
            </a:r>
            <a:r>
              <a:rPr lang="en-US" sz="4400" dirty="0" err="1" smtClean="0">
                <a:solidFill>
                  <a:srgbClr val="1E1C11"/>
                </a:solidFill>
              </a:rPr>
              <a:t>Cifuentes</a:t>
            </a:r>
            <a:r>
              <a:rPr lang="en-US" sz="4400" dirty="0" smtClean="0">
                <a:solidFill>
                  <a:srgbClr val="1E1C11"/>
                </a:solidFill>
              </a:rPr>
              <a:t>, Robot Locomotion Group and MSRP Staff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5327" y="4928848"/>
            <a:ext cx="13441680" cy="2652534"/>
          </a:xfrm>
          <a:prstGeom prst="rect">
            <a:avLst/>
          </a:prstGeom>
          <a:solidFill>
            <a:schemeClr val="bg1">
              <a:lumMod val="85000"/>
            </a:schemeClr>
          </a:solidFill>
          <a:ln w="152400" cmpd="sng">
            <a:solidFill>
              <a:srgbClr val="AD52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1E1C11"/>
                </a:solidFill>
              </a:rPr>
              <a:t> Motivation: </a:t>
            </a:r>
            <a:r>
              <a:rPr lang="en-US" sz="5000" b="1" i="1" dirty="0" smtClean="0">
                <a:solidFill>
                  <a:srgbClr val="0000A8"/>
                </a:solidFill>
              </a:rPr>
              <a:t>To efficiently find exact solutions to multivariate polynomial equations in robot control and  motion planning.</a:t>
            </a:r>
            <a:r>
              <a:rPr lang="en-US" sz="1500" b="1" i="1" dirty="0" smtClean="0">
                <a:solidFill>
                  <a:srgbClr val="0000A8"/>
                </a:solidFill>
              </a:rPr>
              <a:t/>
            </a:r>
            <a:br>
              <a:rPr lang="en-US" sz="1500" b="1" i="1" dirty="0" smtClean="0">
                <a:solidFill>
                  <a:srgbClr val="0000A8"/>
                </a:solidFill>
              </a:rPr>
            </a:br>
            <a:endParaRPr lang="en-US" sz="1500" b="1" i="1" dirty="0" smtClean="0">
              <a:solidFill>
                <a:srgbClr val="0000A8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901053" y="8079215"/>
            <a:ext cx="13468443" cy="8256535"/>
            <a:chOff x="901053" y="8964347"/>
            <a:chExt cx="13468443" cy="8256535"/>
          </a:xfrm>
        </p:grpSpPr>
        <p:grpSp>
          <p:nvGrpSpPr>
            <p:cNvPr id="32" name="Group 31"/>
            <p:cNvGrpSpPr/>
            <p:nvPr/>
          </p:nvGrpSpPr>
          <p:grpSpPr>
            <a:xfrm>
              <a:off x="901053" y="8964347"/>
              <a:ext cx="13441680" cy="8256535"/>
              <a:chOff x="885327" y="11732398"/>
              <a:chExt cx="13441680" cy="1054643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85327" y="11732398"/>
                <a:ext cx="13441680" cy="2336006"/>
              </a:xfrm>
              <a:prstGeom prst="rect">
                <a:avLst/>
              </a:prstGeom>
              <a:noFill/>
              <a:ln w="152400" cmpd="sng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b="1" dirty="0" smtClean="0">
                    <a:solidFill>
                      <a:srgbClr val="AD5207"/>
                    </a:solidFill>
                    <a:latin typeface="Perpetua Titling MT"/>
                    <a:cs typeface="Perpetua Titling MT"/>
                  </a:rPr>
                  <a:t>I. ROBOT CONTROL</a:t>
                </a:r>
                <a:endParaRPr lang="en-US" sz="6600" b="1" dirty="0">
                  <a:solidFill>
                    <a:srgbClr val="AD5207"/>
                  </a:solidFill>
                  <a:latin typeface="Perpetua Titling MT"/>
                  <a:cs typeface="Perpetua Titling M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85327" y="14068404"/>
                <a:ext cx="13441680" cy="8210428"/>
              </a:xfrm>
              <a:prstGeom prst="rect">
                <a:avLst/>
              </a:prstGeom>
              <a:noFill/>
              <a:ln w="152400" cmpd="sng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097280" indent="-548640">
                  <a:buFont typeface="Arial"/>
                  <a:buChar char="•"/>
                </a:pPr>
                <a:r>
                  <a:rPr lang="en-US" sz="3800" dirty="0" smtClean="0">
                    <a:ln>
                      <a:solidFill>
                        <a:schemeClr val="tx1"/>
                      </a:solidFill>
                    </a:ln>
                    <a:solidFill>
                      <a:srgbClr val="1E1C11"/>
                    </a:solidFill>
                  </a:rPr>
                  <a:t>Robot control involves solving polynomial </a:t>
                </a:r>
                <a:br>
                  <a:rPr lang="en-US" sz="3800" dirty="0" smtClean="0">
                    <a:ln>
                      <a:solidFill>
                        <a:schemeClr val="tx1"/>
                      </a:solidFill>
                    </a:ln>
                    <a:solidFill>
                      <a:srgbClr val="1E1C11"/>
                    </a:solidFill>
                  </a:rPr>
                </a:br>
                <a:r>
                  <a:rPr lang="en-US" sz="3800" dirty="0" smtClean="0">
                    <a:ln>
                      <a:solidFill>
                        <a:schemeClr val="tx1"/>
                      </a:solidFill>
                    </a:ln>
                    <a:solidFill>
                      <a:srgbClr val="1E1C11"/>
                    </a:solidFill>
                  </a:rPr>
                  <a:t>equations in inverse</a:t>
                </a:r>
                <a:r>
                  <a:rPr lang="en-US" sz="3800" dirty="0">
                    <a:ln>
                      <a:solidFill>
                        <a:schemeClr val="tx1"/>
                      </a:solidFill>
                    </a:ln>
                    <a:solidFill>
                      <a:srgbClr val="1E1C11"/>
                    </a:solidFill>
                  </a:rPr>
                  <a:t> </a:t>
                </a:r>
                <a:r>
                  <a:rPr lang="en-US" sz="3800" dirty="0" smtClean="0">
                    <a:ln>
                      <a:solidFill>
                        <a:schemeClr val="tx1"/>
                      </a:solidFill>
                    </a:ln>
                    <a:solidFill>
                      <a:srgbClr val="1E1C11"/>
                    </a:solidFill>
                  </a:rPr>
                  <a:t>kinematics and dynamics </a:t>
                </a:r>
                <a:br>
                  <a:rPr lang="en-US" sz="3800" dirty="0" smtClean="0">
                    <a:ln>
                      <a:solidFill>
                        <a:schemeClr val="tx1"/>
                      </a:solidFill>
                    </a:ln>
                    <a:solidFill>
                      <a:srgbClr val="1E1C11"/>
                    </a:solidFill>
                  </a:rPr>
                </a:br>
                <a:r>
                  <a:rPr lang="en-US" sz="3800" dirty="0" smtClean="0">
                    <a:ln>
                      <a:solidFill>
                        <a:schemeClr val="tx1"/>
                      </a:solidFill>
                    </a:ln>
                    <a:solidFill>
                      <a:srgbClr val="1E1C11"/>
                    </a:solidFill>
                  </a:rPr>
                  <a:t>problems for robots. </a:t>
                </a:r>
                <a:endParaRPr lang="en-US" sz="3800" dirty="0">
                  <a:ln>
                    <a:solidFill>
                      <a:schemeClr val="tx1"/>
                    </a:solidFill>
                  </a:ln>
                  <a:solidFill>
                    <a:srgbClr val="1E1C11"/>
                  </a:solidFill>
                </a:endParaRPr>
              </a:p>
              <a:p>
                <a:pPr marL="1097280" indent="-548640">
                  <a:buFont typeface="Arial"/>
                  <a:buChar char="•"/>
                </a:pPr>
                <a:r>
                  <a:rPr lang="en-US" sz="4000" dirty="0" smtClean="0">
                    <a:ln>
                      <a:solidFill>
                        <a:schemeClr val="tx1"/>
                      </a:solidFill>
                    </a:ln>
                    <a:solidFill>
                      <a:srgbClr val="0000FF"/>
                    </a:solidFill>
                  </a:rPr>
                  <a:t>Kinematics</a:t>
                </a:r>
                <a:br>
                  <a:rPr lang="en-US" sz="4000" dirty="0" smtClean="0">
                    <a:ln>
                      <a:solidFill>
                        <a:schemeClr val="tx1"/>
                      </a:solidFill>
                    </a:ln>
                    <a:solidFill>
                      <a:srgbClr val="0000FF"/>
                    </a:solidFill>
                  </a:rPr>
                </a:br>
                <a:r>
                  <a:rPr lang="en-US" sz="4000" dirty="0" smtClean="0">
                    <a:ln>
                      <a:solidFill>
                        <a:schemeClr val="tx1"/>
                      </a:solidFill>
                    </a:ln>
                    <a:solidFill>
                      <a:srgbClr val="0000FF"/>
                    </a:solidFill>
                  </a:rPr>
                  <a:t>     </a:t>
                </a:r>
                <a:r>
                  <a:rPr lang="en-US" sz="4000" dirty="0" smtClean="0">
                    <a:ln>
                      <a:solidFill>
                        <a:schemeClr val="tx1"/>
                      </a:solidFill>
                    </a:ln>
                    <a:solidFill>
                      <a:srgbClr val="0000FF"/>
                    </a:solidFill>
                    <a:latin typeface="Wingdings"/>
                    <a:ea typeface="Wingdings"/>
                    <a:cs typeface="Wingdings"/>
                    <a:sym typeface="Wingdings"/>
                  </a:rPr>
                  <a:t></a:t>
                </a:r>
                <a:br>
                  <a:rPr lang="en-US" sz="4000" dirty="0" smtClean="0">
                    <a:ln>
                      <a:solidFill>
                        <a:schemeClr val="tx1"/>
                      </a:solidFill>
                    </a:ln>
                    <a:solidFill>
                      <a:srgbClr val="0000FF"/>
                    </a:solidFill>
                    <a:latin typeface="Wingdings"/>
                    <a:ea typeface="Wingdings"/>
                    <a:cs typeface="Wingdings"/>
                    <a:sym typeface="Wingdings"/>
                  </a:rPr>
                </a:br>
                <a:r>
                  <a:rPr lang="en-US" sz="4000" dirty="0" smtClean="0">
                    <a:ln>
                      <a:solidFill>
                        <a:schemeClr val="tx1"/>
                      </a:solidFill>
                    </a:ln>
                    <a:solidFill>
                      <a:srgbClr val="0000FF"/>
                    </a:solidFill>
                  </a:rPr>
                  <a:t>Positions</a:t>
                </a:r>
                <a:endParaRPr lang="en-US" sz="4000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</a:endParaRPr>
              </a:p>
              <a:p>
                <a:pPr marL="1097280" indent="-548640">
                  <a:buFont typeface="Arial"/>
                  <a:buChar char="•"/>
                </a:pPr>
                <a:r>
                  <a:rPr lang="en-US" sz="4000" dirty="0" smtClean="0">
                    <a:ln>
                      <a:solidFill>
                        <a:schemeClr val="tx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</a:rPr>
                  <a:t>Dynamics</a:t>
                </a:r>
                <a:br>
                  <a:rPr lang="en-US" sz="4000" dirty="0" smtClean="0">
                    <a:ln>
                      <a:solidFill>
                        <a:schemeClr val="tx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4000" dirty="0" smtClean="0">
                    <a:ln>
                      <a:solidFill>
                        <a:schemeClr val="tx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</a:rPr>
                  <a:t>     </a:t>
                </a:r>
                <a:r>
                  <a:rPr lang="en-US" sz="4000" dirty="0" smtClean="0">
                    <a:ln>
                      <a:solidFill>
                        <a:schemeClr val="tx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latin typeface="Wingdings"/>
                    <a:ea typeface="Wingdings"/>
                    <a:cs typeface="Wingdings"/>
                    <a:sym typeface="Wingdings"/>
                  </a:rPr>
                  <a:t></a:t>
                </a:r>
                <a:r>
                  <a:rPr lang="en-US" sz="4000" dirty="0" smtClean="0">
                    <a:ln>
                      <a:solidFill>
                        <a:schemeClr val="tx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lang="en-US" sz="4000" dirty="0" smtClean="0">
                    <a:ln>
                      <a:solidFill>
                        <a:schemeClr val="tx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4000" dirty="0" smtClean="0">
                    <a:ln>
                      <a:solidFill>
                        <a:schemeClr val="tx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</a:rPr>
                  <a:t>Forces    </a:t>
                </a:r>
              </a:p>
              <a:p>
                <a:pPr marL="1097280" indent="-548640">
                  <a:buFont typeface="Arial"/>
                  <a:buChar char="•"/>
                </a:pPr>
                <a:endParaRPr lang="en-US" sz="4000" dirty="0">
                  <a:ln>
                    <a:solidFill>
                      <a:schemeClr val="tx1"/>
                    </a:solidFill>
                  </a:ln>
                  <a:solidFill>
                    <a:srgbClr val="1E1C11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1572994" y="10960465"/>
              <a:ext cx="2796502" cy="6041872"/>
              <a:chOff x="11765414" y="10768045"/>
              <a:chExt cx="2796502" cy="604187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1765414" y="15978920"/>
                <a:ext cx="27965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A8"/>
                    </a:solidFill>
                  </a:rPr>
                  <a:t>Fig </a:t>
                </a:r>
                <a:r>
                  <a:rPr lang="en-US" sz="2400" b="1" dirty="0" smtClean="0">
                    <a:solidFill>
                      <a:srgbClr val="0000A8"/>
                    </a:solidFill>
                  </a:rPr>
                  <a:t>2: </a:t>
                </a:r>
                <a:r>
                  <a:rPr lang="en-US" sz="2400" b="1" dirty="0">
                    <a:solidFill>
                      <a:srgbClr val="0000A8"/>
                    </a:solidFill>
                  </a:rPr>
                  <a:t>Bar-joint </a:t>
                </a:r>
                <a:br>
                  <a:rPr lang="en-US" sz="2400" b="1" dirty="0">
                    <a:solidFill>
                      <a:srgbClr val="0000A8"/>
                    </a:solidFill>
                  </a:rPr>
                </a:br>
                <a:r>
                  <a:rPr lang="en-US" sz="2400" b="1" dirty="0" smtClean="0">
                    <a:solidFill>
                      <a:srgbClr val="0000A8"/>
                    </a:solidFill>
                  </a:rPr>
                  <a:t>model </a:t>
                </a:r>
                <a:r>
                  <a:rPr lang="en-US" sz="2400" b="1" dirty="0">
                    <a:solidFill>
                      <a:srgbClr val="0000A8"/>
                    </a:solidFill>
                  </a:rPr>
                  <a:t>for </a:t>
                </a:r>
                <a:r>
                  <a:rPr lang="en-US" sz="2400" b="1" dirty="0" smtClean="0">
                    <a:solidFill>
                      <a:srgbClr val="0000A8"/>
                    </a:solidFill>
                  </a:rPr>
                  <a:t>human</a:t>
                </a:r>
                <a:endParaRPr lang="en-US" sz="2400" b="1" dirty="0">
                  <a:solidFill>
                    <a:srgbClr val="0000A8"/>
                  </a:solidFill>
                </a:endParaRPr>
              </a:p>
            </p:txBody>
          </p:sp>
          <p:pic>
            <p:nvPicPr>
              <p:cNvPr id="43" name="Picture 42" descr="Modele_cinematique_corps_humain.svg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3327"/>
              <a:stretch/>
            </p:blipFill>
            <p:spPr>
              <a:xfrm>
                <a:off x="12144567" y="10784978"/>
                <a:ext cx="1858100" cy="5283105"/>
              </a:xfrm>
              <a:prstGeom prst="rect">
                <a:avLst/>
              </a:prstGeom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1765414" y="10768045"/>
                <a:ext cx="2371665" cy="6002984"/>
              </a:xfrm>
              <a:prstGeom prst="rect">
                <a:avLst/>
              </a:prstGeom>
              <a:noFill/>
              <a:ln w="3175" cmpd="sng">
                <a:solidFill>
                  <a:srgbClr val="FAC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992202" y="12764506"/>
              <a:ext cx="6157468" cy="4198943"/>
              <a:chOff x="1737781" y="11939326"/>
              <a:chExt cx="6157468" cy="419894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737781" y="11939326"/>
                <a:ext cx="6157468" cy="4139061"/>
                <a:chOff x="1737781" y="11939326"/>
                <a:chExt cx="6157468" cy="4139061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2007170" y="15124280"/>
                  <a:ext cx="5888079" cy="9541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0000A8"/>
                      </a:solidFill>
                    </a:rPr>
                    <a:t>Fig 1: The serial N-link manipulator model (</a:t>
                  </a:r>
                  <a:r>
                    <a:rPr lang="en-US" sz="2800" b="1" i="1" dirty="0" smtClean="0">
                      <a:solidFill>
                        <a:srgbClr val="0000A8"/>
                      </a:solidFill>
                    </a:rPr>
                    <a:t>left</a:t>
                  </a:r>
                  <a:r>
                    <a:rPr lang="en-US" sz="2800" b="1" dirty="0" smtClean="0">
                      <a:solidFill>
                        <a:srgbClr val="0000A8"/>
                      </a:solidFill>
                    </a:rPr>
                    <a:t>) for a robotic arm (</a:t>
                  </a:r>
                  <a:r>
                    <a:rPr lang="en-US" sz="2800" b="1" i="1" dirty="0" smtClean="0">
                      <a:solidFill>
                        <a:srgbClr val="0000A8"/>
                      </a:solidFill>
                    </a:rPr>
                    <a:t>right</a:t>
                  </a:r>
                  <a:r>
                    <a:rPr lang="en-US" sz="2800" b="1" dirty="0" smtClean="0">
                      <a:solidFill>
                        <a:srgbClr val="0000A8"/>
                      </a:solidFill>
                    </a:rPr>
                    <a:t>) </a:t>
                  </a:r>
                  <a:endParaRPr lang="en-US" sz="2800" b="1" dirty="0">
                    <a:solidFill>
                      <a:srgbClr val="0000A8"/>
                    </a:solidFill>
                  </a:endParaRPr>
                </a:p>
              </p:txBody>
            </p:sp>
            <p:pic>
              <p:nvPicPr>
                <p:cNvPr id="57" name="Picture 56" descr="Screenshot 2014-08-03 21.25.04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7781" y="11939326"/>
                  <a:ext cx="6014465" cy="3223438"/>
                </a:xfrm>
                <a:prstGeom prst="rect">
                  <a:avLst/>
                </a:prstGeom>
              </p:spPr>
            </p:pic>
          </p:grpSp>
          <p:sp>
            <p:nvSpPr>
              <p:cNvPr id="60" name="Rectangle 59"/>
              <p:cNvSpPr/>
              <p:nvPr/>
            </p:nvSpPr>
            <p:spPr>
              <a:xfrm>
                <a:off x="1737781" y="11939326"/>
                <a:ext cx="6014465" cy="419894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172470" y="19292781"/>
            <a:ext cx="12927637" cy="9206258"/>
            <a:chOff x="1144728" y="19965613"/>
            <a:chExt cx="12927637" cy="9206258"/>
          </a:xfrm>
        </p:grpSpPr>
        <p:grpSp>
          <p:nvGrpSpPr>
            <p:cNvPr id="83" name="Group 82"/>
            <p:cNvGrpSpPr/>
            <p:nvPr/>
          </p:nvGrpSpPr>
          <p:grpSpPr>
            <a:xfrm>
              <a:off x="1269984" y="20084485"/>
              <a:ext cx="12012109" cy="9023378"/>
              <a:chOff x="1231500" y="20353873"/>
              <a:chExt cx="12012109" cy="9023378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1812064" y="23346136"/>
                <a:ext cx="11431545" cy="6031115"/>
                <a:chOff x="-451408" y="1899624"/>
                <a:chExt cx="8052466" cy="4152767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-451408" y="1899624"/>
                  <a:ext cx="6564051" cy="4152767"/>
                  <a:chOff x="-529869" y="-53298"/>
                  <a:chExt cx="7704946" cy="5091233"/>
                </a:xfrm>
              </p:grpSpPr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9828" b="10362"/>
                  <a:stretch/>
                </p:blipFill>
                <p:spPr bwMode="auto">
                  <a:xfrm>
                    <a:off x="-529869" y="-53298"/>
                    <a:ext cx="7704946" cy="5091233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-83740" y="2838265"/>
                    <a:ext cx="2078975" cy="1600199"/>
                    <a:chOff x="-390677" y="433925"/>
                    <a:chExt cx="1501480" cy="1257300"/>
                  </a:xfrm>
                </p:grpSpPr>
                <p:pic>
                  <p:nvPicPr>
                    <p:cNvPr id="80" name="Picture 79"/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duotone>
                        <a:prstClr val="black"/>
                        <a:schemeClr val="accent3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390677" y="433925"/>
                      <a:ext cx="1257300" cy="12573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81" name="Picture 80"/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duotone>
                        <a:prstClr val="black"/>
                        <a:schemeClr val="accent3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6403" y="749678"/>
                      <a:ext cx="914400" cy="914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sp>
                <p:nvSpPr>
                  <p:cNvPr id="79" name="Rectangle 78"/>
                  <p:cNvSpPr/>
                  <p:nvPr/>
                </p:nvSpPr>
                <p:spPr>
                  <a:xfrm>
                    <a:off x="2681242" y="2039705"/>
                    <a:ext cx="2363582" cy="1648623"/>
                  </a:xfrm>
                  <a:prstGeom prst="rect">
                    <a:avLst/>
                  </a:prstGeom>
                  <a:solidFill>
                    <a:srgbClr val="17337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4000" b="1" dirty="0" err="1">
                        <a:effectLst/>
                        <a:ea typeface="ＭＳ 明朝"/>
                        <a:cs typeface="Times New Roman"/>
                      </a:rPr>
                      <a:t>Gröbner</a:t>
                    </a:r>
                    <a:r>
                      <a:rPr lang="en-US" sz="4000" b="1" dirty="0">
                        <a:effectLst/>
                        <a:ea typeface="ＭＳ 明朝"/>
                        <a:cs typeface="Times New Roman"/>
                      </a:rPr>
                      <a:t> basis algorithm</a:t>
                    </a:r>
                    <a:endParaRPr lang="en-US" sz="4000" dirty="0">
                      <a:effectLst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76" name="Pentagon 75"/>
                <p:cNvSpPr/>
                <p:nvPr/>
              </p:nvSpPr>
              <p:spPr>
                <a:xfrm>
                  <a:off x="5425250" y="4585976"/>
                  <a:ext cx="2175808" cy="1305235"/>
                </a:xfrm>
                <a:prstGeom prst="homePlate">
                  <a:avLst>
                    <a:gd name="adj" fmla="val 0"/>
                  </a:avLst>
                </a:prstGeom>
                <a:solidFill>
                  <a:srgbClr val="D7E4BD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000" b="1" dirty="0">
                      <a:solidFill>
                        <a:srgbClr val="632423"/>
                      </a:solidFill>
                      <a:effectLst/>
                      <a:ea typeface="ＭＳ 明朝"/>
                      <a:cs typeface="Times New Roman"/>
                    </a:rPr>
                    <a:t>Solutions to Polynomial Equations</a:t>
                  </a:r>
                  <a:endParaRPr lang="en-US" sz="4000" b="1" dirty="0">
                    <a:effectLst/>
                    <a:ea typeface="ＭＳ 明朝"/>
                    <a:cs typeface="Times New Roman"/>
                  </a:endParaRPr>
                </a:p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200" dirty="0">
                    <a:effectLst/>
                    <a:ea typeface="ＭＳ 明朝"/>
                    <a:cs typeface="Times New Roman"/>
                  </a:endParaRPr>
                </a:p>
              </p:txBody>
            </p:sp>
          </p:grpSp>
          <p:pic>
            <p:nvPicPr>
              <p:cNvPr id="74" name="Picture 73" descr="Macintosh HD:Users:khan32m:Dropbox:Screenshots:Screenshot 2014-08-04 02.04.04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1500" y="20353873"/>
                <a:ext cx="4667337" cy="31331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2" name="TextBox 81"/>
            <p:cNvSpPr txBox="1"/>
            <p:nvPr/>
          </p:nvSpPr>
          <p:spPr>
            <a:xfrm>
              <a:off x="5937321" y="20110214"/>
              <a:ext cx="813504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n>
                    <a:solidFill>
                      <a:srgbClr val="0000A8"/>
                    </a:solidFill>
                  </a:ln>
                  <a:solidFill>
                    <a:srgbClr val="0000A8"/>
                  </a:solidFill>
                  <a:ea typeface="Zapf Dingbats"/>
                  <a:cs typeface="Zapf Dingbats"/>
                  <a:sym typeface="Zapf Dingbats"/>
                </a:rPr>
                <a:t>Fig 3: </a:t>
              </a:r>
              <a:r>
                <a:rPr lang="en-US" sz="2800" dirty="0" err="1">
                  <a:ln>
                    <a:solidFill>
                      <a:srgbClr val="0000A8"/>
                    </a:solidFill>
                  </a:ln>
                  <a:solidFill>
                    <a:srgbClr val="0000A8"/>
                  </a:solidFill>
                </a:rPr>
                <a:t>Gröbner</a:t>
              </a:r>
              <a:r>
                <a:rPr lang="en-US" sz="2800" dirty="0">
                  <a:ln>
                    <a:solidFill>
                      <a:srgbClr val="0000A8"/>
                    </a:solidFill>
                  </a:ln>
                  <a:solidFill>
                    <a:srgbClr val="0000A8"/>
                  </a:solidFill>
                </a:rPr>
                <a:t> basis </a:t>
              </a:r>
              <a:r>
                <a:rPr lang="en-US" sz="2800" dirty="0" smtClean="0">
                  <a:ln>
                    <a:solidFill>
                      <a:srgbClr val="0000A8"/>
                    </a:solidFill>
                  </a:ln>
                  <a:solidFill>
                    <a:srgbClr val="0000A8"/>
                  </a:solidFill>
                </a:rPr>
                <a:t>algorithms</a:t>
              </a:r>
              <a:endParaRPr lang="en-US" sz="2800" dirty="0" smtClean="0">
                <a:ln>
                  <a:solidFill>
                    <a:srgbClr val="0000A8"/>
                  </a:solidFill>
                </a:ln>
                <a:solidFill>
                  <a:srgbClr val="0000A8"/>
                </a:solidFill>
                <a:ea typeface="Zapf Dingbats"/>
                <a:cs typeface="Zapf Dingbats"/>
                <a:sym typeface="Zapf Dingbats"/>
              </a:endParaRPr>
            </a:p>
            <a:p>
              <a:r>
                <a:rPr lang="en-US" sz="3800" dirty="0" smtClean="0">
                  <a:ln>
                    <a:solidFill>
                      <a:srgbClr val="000000"/>
                    </a:solidFill>
                  </a:ln>
                  <a:solidFill>
                    <a:schemeClr val="accent3">
                      <a:lumMod val="75000"/>
                    </a:schemeClr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✔ </a:t>
              </a:r>
              <a:r>
                <a:rPr lang="en-US" sz="3800" dirty="0" err="1" smtClean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Gröbner</a:t>
              </a:r>
              <a:r>
                <a:rPr lang="en-US" sz="3800" dirty="0" smtClean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 </a:t>
              </a:r>
              <a:r>
                <a:rPr lang="en-US" sz="3800" dirty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basis can be used to </a:t>
              </a:r>
              <a:r>
                <a:rPr lang="en-US" sz="3800" dirty="0" smtClean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</a:rPr>
                <a:t>solve multivariate polynomial equations.</a:t>
              </a:r>
            </a:p>
            <a:p>
              <a:r>
                <a:rPr lang="en-US" sz="3800" dirty="0" smtClean="0">
                  <a:ln>
                    <a:solidFill>
                      <a:srgbClr val="000000"/>
                    </a:solidFill>
                  </a:ln>
                  <a:solidFill>
                    <a:srgbClr val="953735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✖</a:t>
              </a:r>
              <a:r>
                <a:rPr lang="en-US" sz="3800" dirty="0" smtClean="0">
                  <a:ln>
                    <a:solidFill>
                      <a:srgbClr val="000000"/>
                    </a:solidFill>
                  </a:ln>
                  <a:solidFill>
                    <a:srgbClr val="1E1C11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 </a:t>
              </a:r>
              <a:r>
                <a:rPr lang="en-US" sz="3800" dirty="0" err="1">
                  <a:ln>
                    <a:solidFill>
                      <a:srgbClr val="000000"/>
                    </a:solidFill>
                  </a:ln>
                  <a:sym typeface="Zapf Dingbats"/>
                </a:rPr>
                <a:t>G</a:t>
              </a:r>
              <a:r>
                <a:rPr lang="en-US" sz="3800" dirty="0" err="1" smtClean="0">
                  <a:ln>
                    <a:solidFill>
                      <a:srgbClr val="000000"/>
                    </a:solidFill>
                  </a:ln>
                </a:rPr>
                <a:t>röbner</a:t>
              </a:r>
              <a:r>
                <a:rPr lang="en-US" sz="3800" dirty="0" smtClean="0">
                  <a:ln>
                    <a:solidFill>
                      <a:srgbClr val="000000"/>
                    </a:solidFill>
                  </a:ln>
                </a:rPr>
                <a:t> </a:t>
              </a:r>
              <a:r>
                <a:rPr lang="en-US" sz="3800" dirty="0">
                  <a:ln>
                    <a:solidFill>
                      <a:srgbClr val="000000"/>
                    </a:solidFill>
                  </a:ln>
                </a:rPr>
                <a:t>basis algorithms have </a:t>
              </a:r>
              <a:r>
                <a:rPr lang="en-US" sz="3800" dirty="0" smtClean="0">
                  <a:ln>
                    <a:solidFill>
                      <a:srgbClr val="000000"/>
                    </a:solidFill>
                  </a:ln>
                </a:rPr>
                <a:t>double </a:t>
              </a:r>
              <a:r>
                <a:rPr lang="en-US" sz="3800" dirty="0">
                  <a:ln>
                    <a:solidFill>
                      <a:srgbClr val="000000"/>
                    </a:solidFill>
                  </a:ln>
                </a:rPr>
                <a:t>exponential worst-case complexity</a:t>
              </a:r>
              <a:r>
                <a:rPr lang="en-US" sz="3800" dirty="0" smtClean="0">
                  <a:ln>
                    <a:solidFill>
                      <a:srgbClr val="000000"/>
                    </a:solidFill>
                  </a:ln>
                </a:rPr>
                <a:t>.</a:t>
              </a:r>
              <a:endParaRPr lang="en-US" sz="3800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144728" y="19965613"/>
              <a:ext cx="12927637" cy="9206258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2584801" y="6990506"/>
            <a:ext cx="6016195" cy="2516893"/>
            <a:chOff x="23327436" y="6952033"/>
            <a:chExt cx="5350526" cy="2243343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10"/>
            <a:srcRect r="36898"/>
            <a:stretch/>
          </p:blipFill>
          <p:spPr>
            <a:xfrm>
              <a:off x="23458402" y="7089600"/>
              <a:ext cx="4223030" cy="1767811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10"/>
            <a:srcRect l="87492"/>
            <a:stretch/>
          </p:blipFill>
          <p:spPr>
            <a:xfrm>
              <a:off x="27523854" y="7092207"/>
              <a:ext cx="837122" cy="1767811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23458402" y="8754426"/>
              <a:ext cx="5219560" cy="438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n>
                    <a:solidFill>
                      <a:srgbClr val="0000A8"/>
                    </a:solidFill>
                  </a:ln>
                  <a:solidFill>
                    <a:srgbClr val="0000A8"/>
                  </a:solidFill>
                  <a:ea typeface="Zapf Dingbats"/>
                  <a:cs typeface="Zapf Dingbats"/>
                  <a:sym typeface="Zapf Dingbats"/>
                </a:rPr>
                <a:t>Determinant of a sparse diagonal matrix</a:t>
              </a:r>
              <a:endParaRPr lang="en-US" sz="2600" dirty="0">
                <a:ln>
                  <a:solidFill>
                    <a:srgbClr val="0000A8"/>
                  </a:solidFill>
                </a:ln>
                <a:solidFill>
                  <a:srgbClr val="0000A8"/>
                </a:solidFill>
                <a:ea typeface="Zapf Dingbats"/>
                <a:cs typeface="Zapf Dingbats"/>
                <a:sym typeface="Zapf Dingbats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3327436" y="6952033"/>
              <a:ext cx="5172207" cy="224334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509122" y="9785077"/>
            <a:ext cx="12891368" cy="6265596"/>
            <a:chOff x="15509122" y="9554639"/>
            <a:chExt cx="12891368" cy="6265596"/>
          </a:xfrm>
        </p:grpSpPr>
        <p:graphicFrame>
          <p:nvGraphicFramePr>
            <p:cNvPr id="92" name="Diagram 91"/>
            <p:cNvGraphicFramePr/>
            <p:nvPr>
              <p:extLst>
                <p:ext uri="{D42A27DB-BD31-4B8C-83A1-F6EECF244321}">
                  <p14:modId xmlns:p14="http://schemas.microsoft.com/office/powerpoint/2010/main" val="2521012466"/>
                </p:ext>
              </p:extLst>
            </p:nvPr>
          </p:nvGraphicFramePr>
          <p:xfrm>
            <a:off x="22732059" y="11250808"/>
            <a:ext cx="5195362" cy="446351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" r:lo="rId12" r:qs="rId13" r:cs="rId14"/>
            </a:graphicData>
          </a:graphic>
        </p:graphicFrame>
        <p:grpSp>
          <p:nvGrpSpPr>
            <p:cNvPr id="102" name="Group 101"/>
            <p:cNvGrpSpPr/>
            <p:nvPr/>
          </p:nvGrpSpPr>
          <p:grpSpPr>
            <a:xfrm>
              <a:off x="16625164" y="11178851"/>
              <a:ext cx="5770766" cy="4496988"/>
              <a:chOff x="22128401" y="11250808"/>
              <a:chExt cx="5770766" cy="4496988"/>
            </a:xfrm>
          </p:grpSpPr>
          <p:pic>
            <p:nvPicPr>
              <p:cNvPr id="91" name="Picture 90" descr="3d_robot_spider_by_physicssum-d4n02bo.jpg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7292" b="92622" l="19727" r="82227"/>
                        </a14:imgEffect>
                        <a14:imgEffect>
                          <a14:colorTemperature colorTemp="88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32" t="3946" r="17744" b="7912"/>
              <a:stretch/>
            </p:blipFill>
            <p:spPr>
              <a:xfrm>
                <a:off x="22128401" y="11250808"/>
                <a:ext cx="5770766" cy="4496988"/>
              </a:xfrm>
              <a:prstGeom prst="rect">
                <a:avLst/>
              </a:prstGeom>
            </p:spPr>
          </p:pic>
          <p:cxnSp>
            <p:nvCxnSpPr>
              <p:cNvPr id="96" name="Straight Arrow Connector 95"/>
              <p:cNvCxnSpPr/>
              <p:nvPr/>
            </p:nvCxnSpPr>
            <p:spPr>
              <a:xfrm>
                <a:off x="24091093" y="13700366"/>
                <a:ext cx="0" cy="885136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23593188" y="14596813"/>
                <a:ext cx="1131001" cy="630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3500" b="1" dirty="0">
                    <a:solidFill>
                      <a:srgbClr val="008000"/>
                    </a:solidFill>
                  </a:rPr>
                  <a:t>Body</a:t>
                </a: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22614216" y="14104450"/>
                <a:ext cx="0" cy="885136"/>
              </a:xfrm>
              <a:prstGeom prst="straightConnector1">
                <a:avLst/>
              </a:prstGeom>
              <a:ln w="76200" cmpd="sng">
                <a:solidFill>
                  <a:schemeClr val="tx2">
                    <a:lumMod val="75000"/>
                  </a:schemeClr>
                </a:solidFill>
                <a:tailEnd type="triangle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0" name="Rectangle 99"/>
              <p:cNvSpPr/>
              <p:nvPr/>
            </p:nvSpPr>
            <p:spPr>
              <a:xfrm>
                <a:off x="22128401" y="14912284"/>
                <a:ext cx="1142178" cy="630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35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Leg 1</a:t>
                </a:r>
                <a:endParaRPr lang="en-US" sz="35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>
              <a:off x="15509122" y="9554639"/>
              <a:ext cx="12891368" cy="6265596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5523020" y="20426948"/>
            <a:ext cx="13091871" cy="2883703"/>
            <a:chOff x="15509122" y="20218955"/>
            <a:chExt cx="13091871" cy="2883703"/>
          </a:xfrm>
        </p:grpSpPr>
        <p:pic>
          <p:nvPicPr>
            <p:cNvPr id="105" name="Picture 104" descr="Icon-Matlab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2066" y="20810411"/>
              <a:ext cx="2162641" cy="2072701"/>
            </a:xfrm>
            <a:prstGeom prst="rect">
              <a:avLst/>
            </a:prstGeom>
          </p:spPr>
        </p:pic>
        <p:pic>
          <p:nvPicPr>
            <p:cNvPr id="106" name="Picture 105" descr="M18_BlogPost.jp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78" r="58888"/>
            <a:stretch/>
          </p:blipFill>
          <p:spPr>
            <a:xfrm>
              <a:off x="15979012" y="21086976"/>
              <a:ext cx="3456030" cy="1660699"/>
            </a:xfrm>
            <a:prstGeom prst="rect">
              <a:avLst/>
            </a:prstGeom>
          </p:spPr>
        </p:pic>
        <p:pic>
          <p:nvPicPr>
            <p:cNvPr id="107" name="Picture 106" descr="Screenshot 2014-08-03 00.20.55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61"/>
            <a:stretch/>
          </p:blipFill>
          <p:spPr>
            <a:xfrm>
              <a:off x="22560233" y="21183187"/>
              <a:ext cx="5379824" cy="1506903"/>
            </a:xfrm>
            <a:prstGeom prst="rect">
              <a:avLst/>
            </a:prstGeom>
            <a:ln w="38100" cmpd="sng">
              <a:solidFill>
                <a:srgbClr val="3366FF"/>
              </a:solidFill>
            </a:ln>
          </p:spPr>
        </p:pic>
        <p:sp>
          <p:nvSpPr>
            <p:cNvPr id="108" name="Rectangle 107"/>
            <p:cNvSpPr/>
            <p:nvPr/>
          </p:nvSpPr>
          <p:spPr>
            <a:xfrm>
              <a:off x="15509122" y="20218955"/>
              <a:ext cx="12891368" cy="2883703"/>
            </a:xfrm>
            <a:prstGeom prst="rect">
              <a:avLst/>
            </a:prstGeom>
            <a:noFill/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5509122" y="20218955"/>
              <a:ext cx="13091871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31520" indent="-457200">
                <a:buFont typeface="Arial"/>
                <a:buChar char="•"/>
              </a:pPr>
              <a:r>
                <a:rPr lang="en-US" sz="3500" dirty="0" smtClean="0">
                  <a:solidFill>
                    <a:srgbClr val="0000A8"/>
                  </a:solidFill>
                </a:rPr>
                <a:t>Software packages that have slow </a:t>
              </a:r>
              <a:r>
                <a:rPr lang="en-US" sz="3500" dirty="0" err="1" smtClean="0">
                  <a:solidFill>
                    <a:srgbClr val="0000A8"/>
                  </a:solidFill>
                </a:rPr>
                <a:t>Gröbner</a:t>
              </a:r>
              <a:r>
                <a:rPr lang="en-US" sz="3500" dirty="0" smtClean="0">
                  <a:solidFill>
                    <a:srgbClr val="0000A8"/>
                  </a:solidFill>
                </a:rPr>
                <a:t> basis computations </a:t>
              </a:r>
              <a:endParaRPr lang="en-US" sz="3500" b="1" dirty="0">
                <a:solidFill>
                  <a:srgbClr val="0000A8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5232846" y="23773746"/>
            <a:ext cx="13181542" cy="6403277"/>
            <a:chOff x="15232846" y="24768904"/>
            <a:chExt cx="13181542" cy="6403277"/>
          </a:xfrm>
        </p:grpSpPr>
        <p:pic>
          <p:nvPicPr>
            <p:cNvPr id="111" name="Picture 110" descr="sage_logo_new_l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8998" y="27479206"/>
              <a:ext cx="6254284" cy="1666100"/>
            </a:xfrm>
            <a:prstGeom prst="rect">
              <a:avLst/>
            </a:prstGeom>
          </p:spPr>
        </p:pic>
        <p:grpSp>
          <p:nvGrpSpPr>
            <p:cNvPr id="112" name="Group 111"/>
            <p:cNvGrpSpPr/>
            <p:nvPr/>
          </p:nvGrpSpPr>
          <p:grpSpPr>
            <a:xfrm>
              <a:off x="15232846" y="24768904"/>
              <a:ext cx="13181542" cy="6403277"/>
              <a:chOff x="15066548" y="19408021"/>
              <a:chExt cx="13181542" cy="3694638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15356722" y="19408021"/>
                <a:ext cx="12891368" cy="3694638"/>
              </a:xfrm>
              <a:prstGeom prst="rect">
                <a:avLst/>
              </a:prstGeom>
              <a:no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5066548" y="19408021"/>
                <a:ext cx="13091871" cy="1473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7280" indent="-548640">
                  <a:buFont typeface="Arial"/>
                  <a:buChar char="•"/>
                </a:pPr>
                <a:r>
                  <a:rPr lang="en-US" sz="4000" dirty="0" smtClean="0">
                    <a:solidFill>
                      <a:srgbClr val="0000A8"/>
                    </a:solidFill>
                  </a:rPr>
                  <a:t>Sage is math software based on Python. Sage </a:t>
                </a:r>
                <a:r>
                  <a:rPr lang="en-US" sz="4000" dirty="0">
                    <a:solidFill>
                      <a:srgbClr val="0000A8"/>
                    </a:solidFill>
                  </a:rPr>
                  <a:t>uses </a:t>
                </a:r>
                <a:r>
                  <a:rPr lang="en-US" sz="4000" dirty="0" err="1">
                    <a:solidFill>
                      <a:srgbClr val="0000A8"/>
                    </a:solidFill>
                  </a:rPr>
                  <a:t>Gröbner</a:t>
                </a:r>
                <a:r>
                  <a:rPr lang="en-US" sz="4000" dirty="0">
                    <a:solidFill>
                      <a:srgbClr val="0000A8"/>
                    </a:solidFill>
                  </a:rPr>
                  <a:t> basis algorithms in </a:t>
                </a:r>
                <a:r>
                  <a:rPr lang="en-US" sz="4000" dirty="0" smtClean="0">
                    <a:solidFill>
                      <a:srgbClr val="0000A8"/>
                    </a:solidFill>
                  </a:rPr>
                  <a:t>Singular and Magma, and most of these algorithms are in C/C++.</a:t>
                </a:r>
              </a:p>
              <a:p>
                <a:pPr marL="1097280" indent="-548640">
                  <a:buFont typeface="Arial"/>
                  <a:buChar char="•"/>
                </a:pPr>
                <a:r>
                  <a:rPr lang="en-US" sz="4000" b="1" dirty="0" smtClean="0">
                    <a:solidFill>
                      <a:srgbClr val="0000A8"/>
                    </a:solidFill>
                  </a:rPr>
                  <a:t>Sage allows fast </a:t>
                </a:r>
                <a:r>
                  <a:rPr lang="en-US" sz="4000" b="1" dirty="0" err="1">
                    <a:solidFill>
                      <a:srgbClr val="0000A8"/>
                    </a:solidFill>
                  </a:rPr>
                  <a:t>Gröbner</a:t>
                </a:r>
                <a:r>
                  <a:rPr lang="en-US" sz="4000" b="1" dirty="0">
                    <a:solidFill>
                      <a:srgbClr val="0000A8"/>
                    </a:solidFill>
                  </a:rPr>
                  <a:t> </a:t>
                </a:r>
                <a:r>
                  <a:rPr lang="en-US" sz="4000" b="1" dirty="0" smtClean="0">
                    <a:solidFill>
                      <a:srgbClr val="0000A8"/>
                    </a:solidFill>
                  </a:rPr>
                  <a:t>basis computations</a:t>
                </a:r>
                <a:endParaRPr lang="en-US" sz="4000" b="1" dirty="0">
                  <a:solidFill>
                    <a:srgbClr val="0000A8"/>
                  </a:solidFill>
                </a:endParaRPr>
              </a:p>
            </p:txBody>
          </p:sp>
        </p:grpSp>
        <p:pic>
          <p:nvPicPr>
            <p:cNvPr id="118" name="Picture 117" descr="python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56" b="27331"/>
            <a:stretch/>
          </p:blipFill>
          <p:spPr>
            <a:xfrm>
              <a:off x="22989359" y="27645359"/>
              <a:ext cx="4938062" cy="1430348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1151" y="29358647"/>
              <a:ext cx="1419206" cy="15048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6026776" y="29538229"/>
              <a:ext cx="4194081" cy="1074094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25"/>
            <a:srcRect l="3523" t="2830" r="3608"/>
            <a:stretch/>
          </p:blipFill>
          <p:spPr>
            <a:xfrm>
              <a:off x="23201669" y="29358647"/>
              <a:ext cx="4752286" cy="1429319"/>
            </a:xfrm>
            <a:prstGeom prst="rect">
              <a:avLst/>
            </a:prstGeom>
          </p:spPr>
        </p:pic>
      </p:grpSp>
      <p:grpSp>
        <p:nvGrpSpPr>
          <p:cNvPr id="131" name="Group 130"/>
          <p:cNvGrpSpPr/>
          <p:nvPr/>
        </p:nvGrpSpPr>
        <p:grpSpPr>
          <a:xfrm>
            <a:off x="39022951" y="18989944"/>
            <a:ext cx="3359745" cy="6030564"/>
            <a:chOff x="38945983" y="19111493"/>
            <a:chExt cx="3359745" cy="6030564"/>
          </a:xfrm>
        </p:grpSpPr>
        <p:pic>
          <p:nvPicPr>
            <p:cNvPr id="128" name="Picture 127" descr="Atlas-p2_nt.jpg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45983" y="19111493"/>
              <a:ext cx="3359745" cy="5168838"/>
            </a:xfrm>
            <a:prstGeom prst="rect">
              <a:avLst/>
            </a:prstGeom>
          </p:spPr>
        </p:pic>
        <p:sp>
          <p:nvSpPr>
            <p:cNvPr id="129" name="Rectangle 128"/>
            <p:cNvSpPr/>
            <p:nvPr/>
          </p:nvSpPr>
          <p:spPr>
            <a:xfrm>
              <a:off x="39364001" y="24126394"/>
              <a:ext cx="294172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 smtClean="0">
                  <a:solidFill>
                    <a:srgbClr val="0000A8"/>
                  </a:solidFill>
                </a:rPr>
                <a:t>Fig 6: Atlas humanoid robot</a:t>
              </a:r>
              <a:endParaRPr lang="en-US" sz="3000" dirty="0">
                <a:solidFill>
                  <a:srgbClr val="0000A8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9222607" y="19111493"/>
              <a:ext cx="2973537" cy="6030564"/>
            </a:xfrm>
            <a:prstGeom prst="rect">
              <a:avLst/>
            </a:prstGeom>
            <a:noFill/>
            <a:ln>
              <a:solidFill>
                <a:srgbClr val="FAC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3" name="Picture 132" descr="Screen Shot 2014-08-04 at 1.59.46 PM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866" y="9789492"/>
            <a:ext cx="8580051" cy="6081571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39692587" y="9908015"/>
            <a:ext cx="22262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00A8"/>
                </a:solidFill>
              </a:rPr>
              <a:t>Fig 6: Computation time </a:t>
            </a:r>
            <a:r>
              <a:rPr lang="en-US" sz="3000" dirty="0">
                <a:solidFill>
                  <a:srgbClr val="0000A8"/>
                </a:solidFill>
              </a:rPr>
              <a:t>for </a:t>
            </a:r>
            <a:r>
              <a:rPr lang="en-US" sz="3000" dirty="0" err="1">
                <a:solidFill>
                  <a:srgbClr val="0000A8"/>
                </a:solidFill>
              </a:rPr>
              <a:t>Gröbner</a:t>
            </a:r>
            <a:r>
              <a:rPr lang="en-US" sz="3000" dirty="0">
                <a:solidFill>
                  <a:srgbClr val="0000A8"/>
                </a:solidFill>
              </a:rPr>
              <a:t> </a:t>
            </a:r>
            <a:r>
              <a:rPr lang="en-US" sz="3000" dirty="0" smtClean="0">
                <a:solidFill>
                  <a:srgbClr val="0000A8"/>
                </a:solidFill>
              </a:rPr>
              <a:t>basis using Sage. The  polynomial systems for the spider robot had 16 to 128 equations. </a:t>
            </a:r>
            <a:endParaRPr lang="en-US" sz="3000" dirty="0">
              <a:solidFill>
                <a:srgbClr val="0000A8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0506384" y="9507399"/>
            <a:ext cx="11766728" cy="6566159"/>
          </a:xfrm>
          <a:prstGeom prst="rect">
            <a:avLst/>
          </a:prstGeom>
          <a:noFill/>
          <a:ln>
            <a:solidFill>
              <a:srgbClr val="FAC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377</Words>
  <Application>Microsoft Macintosh PowerPoint</Application>
  <PresentationFormat>Custom</PresentationFormat>
  <Paragraphs>103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Khan</dc:creator>
  <cp:lastModifiedBy>Mina Khan</cp:lastModifiedBy>
  <cp:revision>135</cp:revision>
  <cp:lastPrinted>2014-08-02T17:51:18Z</cp:lastPrinted>
  <dcterms:created xsi:type="dcterms:W3CDTF">2014-08-02T17:48:59Z</dcterms:created>
  <dcterms:modified xsi:type="dcterms:W3CDTF">2014-08-05T14:12:27Z</dcterms:modified>
</cp:coreProperties>
</file>