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676783-478E-415C-BE50-4C24F29153E6}"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734770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76783-478E-415C-BE50-4C24F29153E6}"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308170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59676783-478E-415C-BE50-4C24F29153E6}" type="datetimeFigureOut">
              <a:rPr lang="en-IN" smtClean="0"/>
              <a:t>18-06-2024</a:t>
            </a:fld>
            <a:endParaRPr lang="en-IN"/>
          </a:p>
        </p:txBody>
      </p:sp>
      <p:sp>
        <p:nvSpPr>
          <p:cNvPr id="5" name="Footer Placeholder 4"/>
          <p:cNvSpPr>
            <a:spLocks noGrp="1"/>
          </p:cNvSpPr>
          <p:nvPr>
            <p:ph type="ftr" sz="quarter" idx="11"/>
          </p:nvPr>
        </p:nvSpPr>
        <p:spPr>
          <a:xfrm>
            <a:off x="3776135" y="6422854"/>
            <a:ext cx="4279669" cy="365125"/>
          </a:xfrm>
        </p:spPr>
        <p:txBody>
          <a:bodyPr/>
          <a:lstStyle/>
          <a:p>
            <a:endParaRPr lang="en-IN"/>
          </a:p>
        </p:txBody>
      </p:sp>
      <p:sp>
        <p:nvSpPr>
          <p:cNvPr id="6" name="Slide Number Placeholder 5"/>
          <p:cNvSpPr>
            <a:spLocks noGrp="1"/>
          </p:cNvSpPr>
          <p:nvPr>
            <p:ph type="sldNum" sz="quarter" idx="12"/>
          </p:nvPr>
        </p:nvSpPr>
        <p:spPr>
          <a:xfrm>
            <a:off x="8073048" y="6422854"/>
            <a:ext cx="879759" cy="365125"/>
          </a:xfrm>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617924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676783-478E-415C-BE50-4C24F29153E6}" type="datetimeFigureOut">
              <a:rPr lang="en-IN" smtClean="0"/>
              <a:t>18-06-2024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337763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59676783-478E-415C-BE50-4C24F29153E6}" type="datetimeFigureOut">
              <a:rPr lang="en-IN" smtClean="0"/>
              <a:t>18-06-2024</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55E45A48-BD47-4E94-A214-7F006F0F93E5}" type="slidenum">
              <a:rPr lang="en-IN" smtClean="0"/>
              <a:t>‹#›</a:t>
            </a:fld>
            <a:endParaRPr lang="en-IN"/>
          </a:p>
        </p:txBody>
      </p:sp>
    </p:spTree>
    <p:extLst>
      <p:ext uri="{BB962C8B-B14F-4D97-AF65-F5344CB8AC3E}">
        <p14:creationId xmlns:p14="http://schemas.microsoft.com/office/powerpoint/2010/main" val="110497163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676783-478E-415C-BE50-4C24F29153E6}"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113869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76783-478E-415C-BE50-4C24F29153E6}" type="datetimeFigureOut">
              <a:rPr lang="en-IN" smtClean="0"/>
              <a:t>18-06-2024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176610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676783-478E-415C-BE50-4C24F29153E6}" type="datetimeFigureOut">
              <a:rPr lang="en-IN" smtClean="0"/>
              <a:t>18-06-2024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2227098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676783-478E-415C-BE50-4C24F29153E6}" type="datetimeFigureOut">
              <a:rPr lang="en-IN" smtClean="0"/>
              <a:t>18-06-2024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338148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76783-478E-415C-BE50-4C24F29153E6}"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319960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676783-478E-415C-BE50-4C24F29153E6}" type="datetimeFigureOut">
              <a:rPr lang="en-IN" smtClean="0"/>
              <a:t>18-06-2024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E45A48-BD47-4E94-A214-7F006F0F93E5}" type="slidenum">
              <a:rPr lang="en-IN" smtClean="0"/>
              <a:t>‹#›</a:t>
            </a:fld>
            <a:endParaRPr lang="en-IN"/>
          </a:p>
        </p:txBody>
      </p:sp>
    </p:spTree>
    <p:extLst>
      <p:ext uri="{BB962C8B-B14F-4D97-AF65-F5344CB8AC3E}">
        <p14:creationId xmlns:p14="http://schemas.microsoft.com/office/powerpoint/2010/main" val="361805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59676783-478E-415C-BE50-4C24F29153E6}" type="datetimeFigureOut">
              <a:rPr lang="en-IN" smtClean="0"/>
              <a:t>18-06-2024</a:t>
            </a:fld>
            <a:endParaRPr lang="en-IN"/>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IN"/>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55E45A48-BD47-4E94-A214-7F006F0F93E5}" type="slidenum">
              <a:rPr lang="en-IN" smtClean="0"/>
              <a:t>‹#›</a:t>
            </a:fld>
            <a:endParaRPr lang="en-IN"/>
          </a:p>
        </p:txBody>
      </p:sp>
    </p:spTree>
    <p:extLst>
      <p:ext uri="{BB962C8B-B14F-4D97-AF65-F5344CB8AC3E}">
        <p14:creationId xmlns:p14="http://schemas.microsoft.com/office/powerpoint/2010/main" val="40424176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01ED84C-EEE0-2079-6842-88A0755CC4A8}"/>
              </a:ext>
            </a:extLst>
          </p:cNvPr>
          <p:cNvSpPr>
            <a:spLocks noGrp="1"/>
          </p:cNvSpPr>
          <p:nvPr>
            <p:ph type="subTitle" idx="1"/>
          </p:nvPr>
        </p:nvSpPr>
        <p:spPr/>
        <p:txBody>
          <a:bodyPr>
            <a:normAutofit fontScale="25000" lnSpcReduction="20000"/>
          </a:bodyPr>
          <a:lstStyle/>
          <a:p>
            <a:pPr>
              <a:lnSpc>
                <a:spcPct val="107000"/>
              </a:lnSpc>
              <a:spcAft>
                <a:spcPts val="800"/>
              </a:spcAft>
            </a:pPr>
            <a:r>
              <a:rPr lang="en-IN" sz="6200" b="1" kern="100" dirty="0">
                <a:effectLst/>
                <a:latin typeface="Calibri" panose="020F0502020204030204" pitchFamily="34" charset="0"/>
                <a:ea typeface="Calibri" panose="020F0502020204030204" pitchFamily="34" charset="0"/>
                <a:cs typeface="Mangal" panose="02040503050203030202" pitchFamily="18" charset="0"/>
              </a:rPr>
              <a:t>Submitted By</a:t>
            </a:r>
            <a:endParaRPr lang="en-IN" sz="62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6200" b="1" kern="100" dirty="0">
                <a:effectLst/>
                <a:latin typeface="Calibri" panose="020F0502020204030204" pitchFamily="34" charset="0"/>
                <a:ea typeface="Calibri" panose="020F0502020204030204" pitchFamily="34" charset="0"/>
                <a:cs typeface="Mangal" panose="02040503050203030202" pitchFamily="18" charset="0"/>
              </a:rPr>
              <a:t>                                                   </a:t>
            </a:r>
            <a:r>
              <a:rPr lang="en-IN" sz="6200" b="1" kern="100" dirty="0" err="1">
                <a:effectLst/>
                <a:latin typeface="Calibri" panose="020F0502020204030204" pitchFamily="34" charset="0"/>
                <a:ea typeface="Calibri" panose="020F0502020204030204" pitchFamily="34" charset="0"/>
                <a:cs typeface="Mangal" panose="02040503050203030202" pitchFamily="18" charset="0"/>
              </a:rPr>
              <a:t>Shagufta</a:t>
            </a:r>
            <a:r>
              <a:rPr lang="en-IN" sz="6200" b="1" kern="100" dirty="0">
                <a:effectLst/>
                <a:latin typeface="Calibri" panose="020F0502020204030204" pitchFamily="34" charset="0"/>
                <a:ea typeface="Calibri" panose="020F0502020204030204" pitchFamily="34" charset="0"/>
                <a:cs typeface="Mangal" panose="02040503050203030202" pitchFamily="18" charset="0"/>
              </a:rPr>
              <a:t> Naz</a:t>
            </a:r>
            <a:endParaRPr lang="en-IN" sz="62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6200" b="1" kern="100" dirty="0">
                <a:effectLst/>
                <a:latin typeface="Calibri" panose="020F0502020204030204" pitchFamily="34" charset="0"/>
                <a:ea typeface="Calibri" panose="020F0502020204030204" pitchFamily="34" charset="0"/>
                <a:cs typeface="Mangal" panose="02040503050203030202" pitchFamily="18" charset="0"/>
              </a:rPr>
              <a:t>                                                     Minal Devda</a:t>
            </a:r>
            <a:endParaRPr lang="en-IN" sz="6200" kern="1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sz="6200" b="1" kern="100" dirty="0">
                <a:effectLst/>
                <a:latin typeface="Calibri" panose="020F0502020204030204" pitchFamily="34" charset="0"/>
                <a:ea typeface="Calibri" panose="020F0502020204030204" pitchFamily="34" charset="0"/>
                <a:cs typeface="Mangal" panose="02040503050203030202" pitchFamily="18" charset="0"/>
              </a:rPr>
              <a:t>                                                    Prachi Singh</a:t>
            </a:r>
            <a:endParaRPr lang="en-IN" sz="62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
        <p:nvSpPr>
          <p:cNvPr id="4" name="Rectangle 1">
            <a:extLst>
              <a:ext uri="{FF2B5EF4-FFF2-40B4-BE49-F238E27FC236}">
                <a16:creationId xmlns:a16="http://schemas.microsoft.com/office/drawing/2014/main" id="{EF5CACEE-B979-5B22-C202-A8724BE4FA0B}"/>
              </a:ext>
            </a:extLst>
          </p:cNvPr>
          <p:cNvSpPr>
            <a:spLocks noGrp="1" noChangeArrowheads="1"/>
          </p:cNvSpPr>
          <p:nvPr>
            <p:ph type="ctr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4472C4"/>
                </a:solidFill>
                <a:effectLst/>
                <a:latin typeface="Calibri Light" panose="020F0302020204030204" pitchFamily="34" charset="0"/>
                <a:ea typeface="Times New Roman" panose="02020603050405020304" pitchFamily="18" charset="0"/>
                <a:cs typeface="Calibri Light" panose="020F0302020204030204" pitchFamily="34" charset="0"/>
              </a:rPr>
              <a:t>LEAD SCORING CASE STUDY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3247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5ABD-F2D2-9CC9-100B-A1BA43549699}"/>
              </a:ext>
            </a:extLst>
          </p:cNvPr>
          <p:cNvSpPr>
            <a:spLocks noGrp="1"/>
          </p:cNvSpPr>
          <p:nvPr>
            <p:ph type="title"/>
          </p:nvPr>
        </p:nvSpPr>
        <p:spPr/>
        <p:txBody>
          <a:bodyPr>
            <a:normAutofit/>
          </a:bodyPr>
          <a:lstStyle/>
          <a:p>
            <a:r>
              <a:rPr lang="en-IN" dirty="0"/>
              <a:t>Model Evaluation</a:t>
            </a:r>
            <a:br>
              <a:rPr lang="en-IN" dirty="0"/>
            </a:br>
            <a:r>
              <a:rPr lang="en-US" sz="1800" dirty="0"/>
              <a:t>The tradeoff between precision and recall is balancing correct positive identifications (recall) against minimizing false positives (precision).</a:t>
            </a:r>
            <a:r>
              <a:rPr lang="en-IN" sz="1800" dirty="0"/>
              <a:t> </a:t>
            </a:r>
          </a:p>
        </p:txBody>
      </p:sp>
      <p:pic>
        <p:nvPicPr>
          <p:cNvPr id="5" name="Content Placeholder 4">
            <a:extLst>
              <a:ext uri="{FF2B5EF4-FFF2-40B4-BE49-F238E27FC236}">
                <a16:creationId xmlns:a16="http://schemas.microsoft.com/office/drawing/2014/main" id="{05B6A0C2-992C-DE04-9F70-E6736B9454C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53144" y="1931775"/>
            <a:ext cx="5029210" cy="3995936"/>
          </a:xfrm>
        </p:spPr>
      </p:pic>
      <p:pic>
        <p:nvPicPr>
          <p:cNvPr id="11" name="Picture 10">
            <a:extLst>
              <a:ext uri="{FF2B5EF4-FFF2-40B4-BE49-F238E27FC236}">
                <a16:creationId xmlns:a16="http://schemas.microsoft.com/office/drawing/2014/main" id="{C9A4C5C9-8664-75AD-DF57-8799A01F8F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52" y="1931775"/>
            <a:ext cx="5029210" cy="4178816"/>
          </a:xfrm>
          <a:prstGeom prst="rect">
            <a:avLst/>
          </a:prstGeom>
        </p:spPr>
      </p:pic>
    </p:spTree>
    <p:extLst>
      <p:ext uri="{BB962C8B-B14F-4D97-AF65-F5344CB8AC3E}">
        <p14:creationId xmlns:p14="http://schemas.microsoft.com/office/powerpoint/2010/main" val="3619156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AF43-EE01-4437-6461-0618C51B7904}"/>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716FC16A-089E-04C8-E146-BC592AFE6360}"/>
              </a:ext>
            </a:extLst>
          </p:cNvPr>
          <p:cNvSpPr>
            <a:spLocks noGrp="1"/>
          </p:cNvSpPr>
          <p:nvPr>
            <p:ph idx="1"/>
          </p:nvPr>
        </p:nvSpPr>
        <p:spPr/>
        <p:txBody>
          <a:bodyPr/>
          <a:lstStyle/>
          <a:p>
            <a:pPr marL="0" indent="0">
              <a:buNone/>
            </a:pPr>
            <a:r>
              <a:rPr lang="en-US" dirty="0"/>
              <a:t>*We see that the conversion rate is 30-35% (close to average) for API and Landing     page submission. But very low for Lead Add form and Lead import. Therefore we can intervene that we need to focus more on the leads originated from API and Landing page submission.</a:t>
            </a:r>
          </a:p>
          <a:p>
            <a:pPr marL="0" indent="0">
              <a:buNone/>
            </a:pPr>
            <a:r>
              <a:rPr lang="en-US" dirty="0"/>
              <a:t>* We see max number of leads are generated by google / direct traffic. Max conversion ratio is by reference and </a:t>
            </a:r>
            <a:r>
              <a:rPr lang="en-US" dirty="0" err="1"/>
              <a:t>welingak</a:t>
            </a:r>
            <a:r>
              <a:rPr lang="en-US" dirty="0"/>
              <a:t> website.</a:t>
            </a:r>
          </a:p>
          <a:p>
            <a:pPr marL="0" indent="0">
              <a:buNone/>
            </a:pPr>
            <a:r>
              <a:rPr lang="en-US" dirty="0"/>
              <a:t>* Leads who spent more time on website, more likely to convert.  Most common last activity is email opened. highest rate = SMS Sent. Max are unemployed. Max conversion with working professional.</a:t>
            </a:r>
            <a:endParaRPr lang="en-IN" dirty="0"/>
          </a:p>
        </p:txBody>
      </p:sp>
    </p:spTree>
    <p:extLst>
      <p:ext uri="{BB962C8B-B14F-4D97-AF65-F5344CB8AC3E}">
        <p14:creationId xmlns:p14="http://schemas.microsoft.com/office/powerpoint/2010/main" val="190217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D566-F160-3E6D-2DE1-8B5A8B242BE5}"/>
              </a:ext>
            </a:extLst>
          </p:cNvPr>
          <p:cNvSpPr>
            <a:spLocks noGrp="1"/>
          </p:cNvSpPr>
          <p:nvPr>
            <p:ph type="title"/>
          </p:nvPr>
        </p:nvSpPr>
        <p:spPr/>
        <p:txBody>
          <a:bodyPr/>
          <a:lstStyle/>
          <a:p>
            <a:r>
              <a:rPr lang="en-IN" dirty="0"/>
              <a:t>                                  Contents </a:t>
            </a:r>
          </a:p>
        </p:txBody>
      </p:sp>
      <p:sp>
        <p:nvSpPr>
          <p:cNvPr id="4" name="TextBox 3">
            <a:extLst>
              <a:ext uri="{FF2B5EF4-FFF2-40B4-BE49-F238E27FC236}">
                <a16:creationId xmlns:a16="http://schemas.microsoft.com/office/drawing/2014/main" id="{C4CD9256-AED6-E637-EBC7-146B2C661B9B}"/>
              </a:ext>
            </a:extLst>
          </p:cNvPr>
          <p:cNvSpPr txBox="1"/>
          <p:nvPr/>
        </p:nvSpPr>
        <p:spPr>
          <a:xfrm>
            <a:off x="4245429" y="2307771"/>
            <a:ext cx="4158342" cy="3108543"/>
          </a:xfrm>
          <a:prstGeom prst="rect">
            <a:avLst/>
          </a:prstGeom>
          <a:noFill/>
        </p:spPr>
        <p:txBody>
          <a:bodyPr wrap="square" rtlCol="0">
            <a:spAutoFit/>
          </a:bodyPr>
          <a:lstStyle/>
          <a:p>
            <a:r>
              <a:rPr lang="en-IN" sz="2800" b="1" dirty="0"/>
              <a:t>*Problem statement</a:t>
            </a:r>
          </a:p>
          <a:p>
            <a:r>
              <a:rPr lang="en-IN" sz="2800" b="1" dirty="0"/>
              <a:t> * Problem approach</a:t>
            </a:r>
          </a:p>
          <a:p>
            <a:r>
              <a:rPr lang="en-IN" sz="2800" b="1" dirty="0"/>
              <a:t> *  EDA</a:t>
            </a:r>
          </a:p>
          <a:p>
            <a:r>
              <a:rPr lang="en-IN" sz="2800" b="1" dirty="0"/>
              <a:t> * Correlations</a:t>
            </a:r>
          </a:p>
          <a:p>
            <a:r>
              <a:rPr lang="en-IN" sz="2800" b="1" dirty="0"/>
              <a:t> * Model Evaluation</a:t>
            </a:r>
          </a:p>
          <a:p>
            <a:r>
              <a:rPr lang="en-IN" sz="2800" b="1" dirty="0"/>
              <a:t> *Observations</a:t>
            </a:r>
          </a:p>
          <a:p>
            <a:r>
              <a:rPr lang="en-IN" sz="2800" b="1" dirty="0"/>
              <a:t> * Conclusion</a:t>
            </a:r>
          </a:p>
        </p:txBody>
      </p:sp>
    </p:spTree>
    <p:extLst>
      <p:ext uri="{BB962C8B-B14F-4D97-AF65-F5344CB8AC3E}">
        <p14:creationId xmlns:p14="http://schemas.microsoft.com/office/powerpoint/2010/main" val="205633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A4DB8-ED41-54F0-03D3-3DDAB21CD643}"/>
              </a:ext>
            </a:extLst>
          </p:cNvPr>
          <p:cNvSpPr>
            <a:spLocks noGrp="1"/>
          </p:cNvSpPr>
          <p:nvPr>
            <p:ph type="title"/>
          </p:nvPr>
        </p:nvSpPr>
        <p:spPr/>
        <p:txBody>
          <a:bodyPr/>
          <a:lstStyle/>
          <a:p>
            <a:r>
              <a:rPr lang="en-IN" dirty="0"/>
              <a:t> Problem Statement</a:t>
            </a:r>
          </a:p>
        </p:txBody>
      </p:sp>
      <p:sp>
        <p:nvSpPr>
          <p:cNvPr id="3" name="Content Placeholder 2">
            <a:extLst>
              <a:ext uri="{FF2B5EF4-FFF2-40B4-BE49-F238E27FC236}">
                <a16:creationId xmlns:a16="http://schemas.microsoft.com/office/drawing/2014/main" id="{77203E18-6DC6-F0DA-6C14-608EE684C32D}"/>
              </a:ext>
            </a:extLst>
          </p:cNvPr>
          <p:cNvSpPr>
            <a:spLocks noGrp="1"/>
          </p:cNvSpPr>
          <p:nvPr>
            <p:ph idx="1"/>
          </p:nvPr>
        </p:nvSpPr>
        <p:spPr/>
        <p:txBody>
          <a:bodyPr>
            <a:noAutofit/>
          </a:bodyPr>
          <a:lstStyle/>
          <a:p>
            <a:r>
              <a:rPr lang="en-US" sz="1400" dirty="0"/>
              <a:t>An education company named X Education sells online courses to industry professionals. On any given day, many professionals who are interested in the courses land on their website and browse for courses.</a:t>
            </a:r>
          </a:p>
          <a:p>
            <a:endParaRPr lang="en-US" sz="1400" dirty="0"/>
          </a:p>
          <a:p>
            <a:r>
              <a:rPr lang="en-US" sz="1400" dirty="0"/>
              <a:t>The 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a:t>
            </a:r>
          </a:p>
          <a:p>
            <a:endParaRPr lang="en-US" sz="1400" dirty="0"/>
          </a:p>
          <a:p>
            <a:r>
              <a:rPr lang="en-US" sz="1400" dirty="0"/>
              <a:t>There are a lot of leads generated in the initial stage, but only a few of them come out as paying customers. In the middle stage, you need to nurture the potential leads well (i.e. educating the leads about the product, constantly communicating etc. ) in order to get a higher lead conversion.</a:t>
            </a:r>
          </a:p>
          <a:p>
            <a:endParaRPr lang="en-US" sz="1400" dirty="0"/>
          </a:p>
          <a:p>
            <a:r>
              <a:rPr lang="en-US" sz="1400" dirty="0"/>
              <a:t>X Education has appointed you to help them select the most promising leads, i.e. the leads that are most likely to convert into paying customers. The company requires you to build a model wherein you need to assign a lead score to each of the leads such that the customers with higher lead score have a higher conversion chance and the customers with lower lead score have a lower conversion chance. The CEO, in particular, has given a ballpark of the target lead conversion rate to be around 80%.</a:t>
            </a:r>
            <a:endParaRPr lang="en-IN" sz="1400" dirty="0"/>
          </a:p>
        </p:txBody>
      </p:sp>
    </p:spTree>
    <p:extLst>
      <p:ext uri="{BB962C8B-B14F-4D97-AF65-F5344CB8AC3E}">
        <p14:creationId xmlns:p14="http://schemas.microsoft.com/office/powerpoint/2010/main" val="1013880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332A6-CD48-BBD7-59BB-C5C16C5F1F11}"/>
              </a:ext>
            </a:extLst>
          </p:cNvPr>
          <p:cNvSpPr>
            <a:spLocks noGrp="1"/>
          </p:cNvSpPr>
          <p:nvPr>
            <p:ph type="title"/>
          </p:nvPr>
        </p:nvSpPr>
        <p:spPr/>
        <p:txBody>
          <a:bodyPr/>
          <a:lstStyle/>
          <a:p>
            <a:r>
              <a:rPr lang="en-US" dirty="0"/>
              <a:t>Goals of the Case Study</a:t>
            </a:r>
            <a:endParaRPr lang="en-IN" dirty="0"/>
          </a:p>
        </p:txBody>
      </p:sp>
      <p:sp>
        <p:nvSpPr>
          <p:cNvPr id="3" name="Content Placeholder 2">
            <a:extLst>
              <a:ext uri="{FF2B5EF4-FFF2-40B4-BE49-F238E27FC236}">
                <a16:creationId xmlns:a16="http://schemas.microsoft.com/office/drawing/2014/main" id="{1AEA06CA-E054-A5F5-D6B5-4DD7FBD11E5E}"/>
              </a:ext>
            </a:extLst>
          </p:cNvPr>
          <p:cNvSpPr>
            <a:spLocks noGrp="1"/>
          </p:cNvSpPr>
          <p:nvPr>
            <p:ph idx="1"/>
          </p:nvPr>
        </p:nvSpPr>
        <p:spPr/>
        <p:txBody>
          <a:bodyPr>
            <a:normAutofit/>
          </a:bodyPr>
          <a:lstStyle/>
          <a:p>
            <a:r>
              <a:rPr lang="en-US" sz="2400" b="1" dirty="0"/>
              <a:t>Build a logistic regression model to assign a lead score between 0 and 100 to each of the leads which can be used by the company to target potential leads. A higher score would mean that the lead is hot, i.e. is most likely to convert whereas a lower score would mean that the lead is cold and will mostly not get converted.</a:t>
            </a:r>
            <a:endParaRPr lang="en-IN" sz="2400" b="1" dirty="0"/>
          </a:p>
        </p:txBody>
      </p:sp>
    </p:spTree>
    <p:extLst>
      <p:ext uri="{BB962C8B-B14F-4D97-AF65-F5344CB8AC3E}">
        <p14:creationId xmlns:p14="http://schemas.microsoft.com/office/powerpoint/2010/main" val="199294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0AA3-E495-77D6-0650-0171D7EBA4E3}"/>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8DA8F333-E24C-2C48-2E75-43C19CFE2988}"/>
              </a:ext>
            </a:extLst>
          </p:cNvPr>
          <p:cNvSpPr>
            <a:spLocks noGrp="1"/>
          </p:cNvSpPr>
          <p:nvPr>
            <p:ph idx="1"/>
          </p:nvPr>
        </p:nvSpPr>
        <p:spPr/>
        <p:txBody>
          <a:bodyPr>
            <a:normAutofit fontScale="77500" lnSpcReduction="20000"/>
          </a:bodyPr>
          <a:lstStyle/>
          <a:p>
            <a:r>
              <a:rPr lang="en-IN" dirty="0"/>
              <a:t>Importing Data</a:t>
            </a:r>
          </a:p>
          <a:p>
            <a:r>
              <a:rPr lang="en-IN" dirty="0"/>
              <a:t>- Inspecting the </a:t>
            </a:r>
            <a:r>
              <a:rPr lang="en-IN" dirty="0" err="1"/>
              <a:t>Dataframe</a:t>
            </a:r>
            <a:endParaRPr lang="en-IN" dirty="0"/>
          </a:p>
          <a:p>
            <a:r>
              <a:rPr lang="en-IN" dirty="0"/>
              <a:t>- Data Preparation (Encoding Categorical Variables, Handling Null Values, outlier detection)</a:t>
            </a:r>
          </a:p>
          <a:p>
            <a:r>
              <a:rPr lang="en-IN" dirty="0"/>
              <a:t>- EDA (univariate analysis, checking data imbalance)</a:t>
            </a:r>
          </a:p>
          <a:p>
            <a:r>
              <a:rPr lang="en-IN" dirty="0"/>
              <a:t>- Dummy Variable Creation</a:t>
            </a:r>
          </a:p>
          <a:p>
            <a:r>
              <a:rPr lang="en-IN" dirty="0"/>
              <a:t>- Test-Train Split</a:t>
            </a:r>
          </a:p>
          <a:p>
            <a:r>
              <a:rPr lang="en-IN" dirty="0"/>
              <a:t>- Feature Scaling</a:t>
            </a:r>
          </a:p>
          <a:p>
            <a:r>
              <a:rPr lang="en-IN" dirty="0"/>
              <a:t>- Looking at Correlations</a:t>
            </a:r>
          </a:p>
          <a:p>
            <a:r>
              <a:rPr lang="en-IN" dirty="0"/>
              <a:t>- Model Building (Feature Selection Using RFE, Improvising the model further inspecting adjusted R-squared, VIF and p-vales)</a:t>
            </a:r>
          </a:p>
          <a:p>
            <a:r>
              <a:rPr lang="en-IN" dirty="0"/>
              <a:t>- Build final model</a:t>
            </a:r>
          </a:p>
          <a:p>
            <a:r>
              <a:rPr lang="en-IN" dirty="0"/>
              <a:t>- Model evaluation with different metrics Sensitivity, Specificity</a:t>
            </a:r>
          </a:p>
        </p:txBody>
      </p:sp>
    </p:spTree>
    <p:extLst>
      <p:ext uri="{BB962C8B-B14F-4D97-AF65-F5344CB8AC3E}">
        <p14:creationId xmlns:p14="http://schemas.microsoft.com/office/powerpoint/2010/main" val="254429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DB93-9AB5-BFB1-1F37-C5AF96199ADB}"/>
              </a:ext>
            </a:extLst>
          </p:cNvPr>
          <p:cNvSpPr>
            <a:spLocks noGrp="1"/>
          </p:cNvSpPr>
          <p:nvPr>
            <p:ph type="title"/>
          </p:nvPr>
        </p:nvSpPr>
        <p:spPr/>
        <p:txBody>
          <a:bodyPr/>
          <a:lstStyle/>
          <a:p>
            <a:r>
              <a:rPr lang="en-IN" dirty="0"/>
              <a:t>EDA –Data cleaning </a:t>
            </a:r>
          </a:p>
        </p:txBody>
      </p:sp>
      <p:pic>
        <p:nvPicPr>
          <p:cNvPr id="9" name="Content Placeholder 8">
            <a:extLst>
              <a:ext uri="{FF2B5EF4-FFF2-40B4-BE49-F238E27FC236}">
                <a16:creationId xmlns:a16="http://schemas.microsoft.com/office/drawing/2014/main" id="{5BB68280-C708-46B5-9976-2BEB7318B9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997" y="1957094"/>
            <a:ext cx="5551974" cy="2908980"/>
          </a:xfrm>
        </p:spPr>
      </p:pic>
      <p:pic>
        <p:nvPicPr>
          <p:cNvPr id="11" name="Picture 10">
            <a:extLst>
              <a:ext uri="{FF2B5EF4-FFF2-40B4-BE49-F238E27FC236}">
                <a16:creationId xmlns:a16="http://schemas.microsoft.com/office/drawing/2014/main" id="{679109FE-9C77-75F5-7998-ECAA757391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917" y="1974510"/>
            <a:ext cx="4437002" cy="2908979"/>
          </a:xfrm>
          <a:prstGeom prst="rect">
            <a:avLst/>
          </a:prstGeom>
        </p:spPr>
      </p:pic>
    </p:spTree>
    <p:extLst>
      <p:ext uri="{BB962C8B-B14F-4D97-AF65-F5344CB8AC3E}">
        <p14:creationId xmlns:p14="http://schemas.microsoft.com/office/powerpoint/2010/main" val="2907877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80551-64C9-7242-3BF4-A3674D6D1224}"/>
              </a:ext>
            </a:extLst>
          </p:cNvPr>
          <p:cNvSpPr>
            <a:spLocks noGrp="1"/>
          </p:cNvSpPr>
          <p:nvPr>
            <p:ph type="title"/>
          </p:nvPr>
        </p:nvSpPr>
        <p:spPr/>
        <p:txBody>
          <a:bodyPr>
            <a:normAutofit/>
          </a:bodyPr>
          <a:lstStyle/>
          <a:p>
            <a:r>
              <a:rPr lang="en-IN" dirty="0"/>
              <a:t>Specialization</a:t>
            </a:r>
            <a:br>
              <a:rPr lang="en-IN" dirty="0"/>
            </a:br>
            <a:r>
              <a:rPr lang="en-IN" dirty="0"/>
              <a:t>                                     And the conversion</a:t>
            </a:r>
            <a:br>
              <a:rPr lang="en-IN" dirty="0"/>
            </a:br>
            <a:endParaRPr lang="en-IN" sz="1600" dirty="0"/>
          </a:p>
        </p:txBody>
      </p:sp>
      <p:pic>
        <p:nvPicPr>
          <p:cNvPr id="9" name="Content Placeholder 8">
            <a:extLst>
              <a:ext uri="{FF2B5EF4-FFF2-40B4-BE49-F238E27FC236}">
                <a16:creationId xmlns:a16="http://schemas.microsoft.com/office/drawing/2014/main" id="{45B7FA8E-8A3E-8D70-2582-96B103C849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85" y="2011363"/>
            <a:ext cx="11919857" cy="4206875"/>
          </a:xfrm>
        </p:spPr>
      </p:pic>
    </p:spTree>
    <p:extLst>
      <p:ext uri="{BB962C8B-B14F-4D97-AF65-F5344CB8AC3E}">
        <p14:creationId xmlns:p14="http://schemas.microsoft.com/office/powerpoint/2010/main" val="3235441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6FA13-6D7D-0E70-CD2B-A95F791F7370}"/>
              </a:ext>
            </a:extLst>
          </p:cNvPr>
          <p:cNvSpPr>
            <a:spLocks noGrp="1"/>
          </p:cNvSpPr>
          <p:nvPr>
            <p:ph type="title"/>
          </p:nvPr>
        </p:nvSpPr>
        <p:spPr/>
        <p:txBody>
          <a:bodyPr>
            <a:normAutofit/>
          </a:bodyPr>
          <a:lstStyle/>
          <a:p>
            <a:r>
              <a:rPr lang="en-IN" dirty="0"/>
              <a:t>Lead Source &amp; Lead origin</a:t>
            </a:r>
            <a:br>
              <a:rPr lang="en-IN" dirty="0"/>
            </a:br>
            <a:r>
              <a:rPr lang="en-US" sz="2000" dirty="0"/>
              <a:t>In lead source the leads through google &amp; direct traffic high probability to convert</a:t>
            </a:r>
            <a:br>
              <a:rPr lang="en-US" sz="2000" dirty="0"/>
            </a:br>
            <a:r>
              <a:rPr lang="en-US" sz="1600" dirty="0"/>
              <a:t>                         Whereas in Lead origin most number of leads are landing on submission</a:t>
            </a:r>
            <a:endParaRPr lang="en-IN" sz="1600" dirty="0"/>
          </a:p>
        </p:txBody>
      </p:sp>
      <p:pic>
        <p:nvPicPr>
          <p:cNvPr id="13" name="Content Placeholder 12">
            <a:extLst>
              <a:ext uri="{FF2B5EF4-FFF2-40B4-BE49-F238E27FC236}">
                <a16:creationId xmlns:a16="http://schemas.microsoft.com/office/drawing/2014/main" id="{E29B2F57-65C0-38F0-37A8-3DD93A411B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540" y="1956934"/>
            <a:ext cx="5093447" cy="4206875"/>
          </a:xfrm>
        </p:spPr>
      </p:pic>
      <p:pic>
        <p:nvPicPr>
          <p:cNvPr id="15" name="Picture 14">
            <a:extLst>
              <a:ext uri="{FF2B5EF4-FFF2-40B4-BE49-F238E27FC236}">
                <a16:creationId xmlns:a16="http://schemas.microsoft.com/office/drawing/2014/main" id="{8BEC8C45-D683-006E-3332-80DC5DDD8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718" y="1956934"/>
            <a:ext cx="5330963" cy="4416561"/>
          </a:xfrm>
          <a:prstGeom prst="rect">
            <a:avLst/>
          </a:prstGeom>
        </p:spPr>
      </p:pic>
    </p:spTree>
    <p:extLst>
      <p:ext uri="{BB962C8B-B14F-4D97-AF65-F5344CB8AC3E}">
        <p14:creationId xmlns:p14="http://schemas.microsoft.com/office/powerpoint/2010/main" val="145688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124B-C81D-F7C7-DF2A-4E3C26B4DA8E}"/>
              </a:ext>
            </a:extLst>
          </p:cNvPr>
          <p:cNvSpPr>
            <a:spLocks noGrp="1"/>
          </p:cNvSpPr>
          <p:nvPr>
            <p:ph type="title"/>
          </p:nvPr>
        </p:nvSpPr>
        <p:spPr/>
        <p:txBody>
          <a:bodyPr>
            <a:normAutofit/>
          </a:bodyPr>
          <a:lstStyle/>
          <a:p>
            <a:r>
              <a:rPr lang="en-IN" dirty="0"/>
              <a:t>Correlation </a:t>
            </a:r>
            <a:endParaRPr lang="en-IN" sz="2000" dirty="0"/>
          </a:p>
        </p:txBody>
      </p:sp>
      <p:pic>
        <p:nvPicPr>
          <p:cNvPr id="9" name="Content Placeholder 8">
            <a:extLst>
              <a:ext uri="{FF2B5EF4-FFF2-40B4-BE49-F238E27FC236}">
                <a16:creationId xmlns:a16="http://schemas.microsoft.com/office/drawing/2014/main" id="{772D29CC-ECE5-4F02-EC1E-5DF23C92DC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4257" y="2011363"/>
            <a:ext cx="8719457" cy="4206875"/>
          </a:xfrm>
        </p:spPr>
      </p:pic>
    </p:spTree>
    <p:extLst>
      <p:ext uri="{BB962C8B-B14F-4D97-AF65-F5344CB8AC3E}">
        <p14:creationId xmlns:p14="http://schemas.microsoft.com/office/powerpoint/2010/main" val="1278894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TM03090430[[fn=Banded]]</Template>
  <TotalTime>71</TotalTime>
  <Words>703</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Corbel</vt:lpstr>
      <vt:lpstr>Wingdings</vt:lpstr>
      <vt:lpstr>Banded</vt:lpstr>
      <vt:lpstr>LEAD SCORING CASE STUDY</vt:lpstr>
      <vt:lpstr>                                  Contents </vt:lpstr>
      <vt:lpstr> Problem Statement</vt:lpstr>
      <vt:lpstr>Goals of the Case Study</vt:lpstr>
      <vt:lpstr>Approach</vt:lpstr>
      <vt:lpstr>EDA –Data cleaning </vt:lpstr>
      <vt:lpstr>Specialization                                      And the conversion </vt:lpstr>
      <vt:lpstr>Lead Source &amp; Lead origin In lead source the leads through google &amp; direct traffic high probability to convert                          Whereas in Lead origin most number of leads are landing on submission</vt:lpstr>
      <vt:lpstr>Correlation </vt:lpstr>
      <vt:lpstr>Model Evaluation The tradeoff between precision and recall is balancing correct positive identifications (recall) against minimizing false positives (precision).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Minal devda</dc:creator>
  <cp:lastModifiedBy>Minal devda</cp:lastModifiedBy>
  <cp:revision>3</cp:revision>
  <dcterms:created xsi:type="dcterms:W3CDTF">2024-06-18T12:31:01Z</dcterms:created>
  <dcterms:modified xsi:type="dcterms:W3CDTF">2024-06-18T13:42:49Z</dcterms:modified>
</cp:coreProperties>
</file>