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3"/>
  </p:notesMasterIdLst>
  <p:handoutMasterIdLst>
    <p:handoutMasterId r:id="rId14"/>
  </p:handoutMasterIdLst>
  <p:sldIdLst>
    <p:sldId id="340" r:id="rId6"/>
    <p:sldId id="445" r:id="rId7"/>
    <p:sldId id="441" r:id="rId8"/>
    <p:sldId id="447" r:id="rId9"/>
    <p:sldId id="442" r:id="rId10"/>
    <p:sldId id="448" r:id="rId11"/>
    <p:sldId id="446" r:id="rId12"/>
  </p:sldIdLst>
  <p:sldSz cx="12192000" cy="6858000"/>
  <p:notesSz cx="7315200" cy="9601200"/>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2" id="{802E5F98-B458-43BC-82D3-4C1BA50911FE}">
          <p14:sldIdLst>
            <p14:sldId id="445"/>
            <p14:sldId id="441"/>
            <p14:sldId id="447"/>
            <p14:sldId id="442"/>
            <p14:sldId id="448"/>
            <p14:sldId id="44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6" autoAdjust="0"/>
    <p:restoredTop sz="94799" autoAdjust="0"/>
  </p:normalViewPr>
  <p:slideViewPr>
    <p:cSldViewPr snapToGrid="0" showGuides="1">
      <p:cViewPr varScale="1">
        <p:scale>
          <a:sx n="86" d="100"/>
          <a:sy n="86" d="100"/>
        </p:scale>
        <p:origin x="571" y="67"/>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6/4/2020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6/4/2020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6968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6309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68869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39792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45701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2337875134"/>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43"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4/06/2020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noProof="0" dirty="0">
                <a:solidFill>
                  <a:schemeClr val="accent1">
                    <a:lumMod val="75000"/>
                  </a:schemeClr>
                </a:solidFill>
              </a:rPr>
              <a:t>Market Scan | Shortlisting and Provider Attributes</a:t>
            </a: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000" i="1" dirty="0"/>
              <a:t>Financial Accounting service offering</a:t>
            </a:r>
          </a:p>
          <a:p>
            <a:pPr marL="542925" indent="-171450">
              <a:spcAft>
                <a:spcPts val="0"/>
              </a:spcAft>
              <a:buFont typeface="Arial" panose="020B0604020202020204" pitchFamily="34" charset="0"/>
              <a:buChar char="•"/>
            </a:pPr>
            <a:r>
              <a:rPr lang="en-AU" sz="1000" i="1" dirty="0"/>
              <a:t>Operations and Support in Australia</a:t>
            </a:r>
          </a:p>
          <a:p>
            <a:pPr marL="371475">
              <a:spcAft>
                <a:spcPts val="0"/>
              </a:spcAft>
            </a:pPr>
            <a:endParaRPr lang="en-AU" sz="1000" i="1" dirty="0"/>
          </a:p>
          <a:p>
            <a:pPr lvl="1">
              <a:spcAft>
                <a:spcPts val="600"/>
              </a:spcAft>
              <a:buClr>
                <a:srgbClr val="0093A0"/>
              </a:buClr>
            </a:pPr>
            <a:r>
              <a:rPr lang="en-US" b="1" dirty="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000" i="1" dirty="0"/>
              <a:t>Time in operation and history</a:t>
            </a:r>
          </a:p>
          <a:p>
            <a:pPr marL="542925" indent="-171450">
              <a:spcAft>
                <a:spcPts val="0"/>
              </a:spcAft>
              <a:buFont typeface="Arial" panose="020B0604020202020204" pitchFamily="34" charset="0"/>
              <a:buChar char="•"/>
            </a:pPr>
            <a:r>
              <a:rPr lang="en-AU" sz="1000" i="1" dirty="0"/>
              <a:t>Financial position and performance</a:t>
            </a:r>
          </a:p>
          <a:p>
            <a:pPr marL="542925" indent="-171450">
              <a:spcAft>
                <a:spcPts val="0"/>
              </a:spcAft>
              <a:buFont typeface="Arial" panose="020B0604020202020204" pitchFamily="34" charset="0"/>
              <a:buChar char="•"/>
            </a:pPr>
            <a:r>
              <a:rPr lang="en-AU" sz="1000" i="1" dirty="0"/>
              <a:t>Credibility of ownership and leadership</a:t>
            </a:r>
          </a:p>
          <a:p>
            <a:pPr marL="542925" indent="-171450">
              <a:spcAft>
                <a:spcPts val="0"/>
              </a:spcAft>
              <a:buFont typeface="Arial" panose="020B0604020202020204" pitchFamily="34" charset="0"/>
              <a:buChar char="•"/>
            </a:pPr>
            <a:r>
              <a:rPr lang="en-AU" sz="1000" i="1" dirty="0"/>
              <a:t>Scale</a:t>
            </a:r>
          </a:p>
          <a:p>
            <a:pPr marL="542925" indent="-171450">
              <a:spcAft>
                <a:spcPts val="0"/>
              </a:spcAft>
              <a:buFont typeface="Arial" panose="020B0604020202020204" pitchFamily="34" charset="0"/>
              <a:buChar char="•"/>
            </a:pPr>
            <a:r>
              <a:rPr lang="en-AU" sz="1000" i="1" dirty="0"/>
              <a:t>Reputation </a:t>
            </a:r>
          </a:p>
          <a:p>
            <a:pPr marL="371475">
              <a:spcAft>
                <a:spcPts val="0"/>
              </a:spcAft>
            </a:pPr>
            <a:endParaRPr lang="en-US" b="1" dirty="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experience in Financial Accounting System</a:t>
            </a:r>
          </a:p>
          <a:p>
            <a:pPr marL="542925" indent="-171450">
              <a:spcAft>
                <a:spcPts val="0"/>
              </a:spcAft>
              <a:buFont typeface="Arial" panose="020B0604020202020204" pitchFamily="34" charset="0"/>
              <a:buChar char="•"/>
            </a:pPr>
            <a:r>
              <a:rPr lang="en-AU" sz="1000" i="1" dirty="0"/>
              <a:t>Client base</a:t>
            </a:r>
          </a:p>
          <a:p>
            <a:pPr marL="542925" indent="-171450">
              <a:spcAft>
                <a:spcPts val="0"/>
              </a:spcAft>
              <a:buFont typeface="Arial" panose="020B0604020202020204" pitchFamily="34" charset="0"/>
              <a:buChar char="•"/>
            </a:pPr>
            <a:r>
              <a:rPr lang="en-AU" sz="1000" i="1" dirty="0"/>
              <a:t>Experience and clients delivering similar services (SaaS)</a:t>
            </a:r>
          </a:p>
          <a:p>
            <a:pPr marL="542925" indent="-171450">
              <a:spcAft>
                <a:spcPts val="0"/>
              </a:spcAft>
              <a:buFont typeface="Arial" panose="020B0604020202020204" pitchFamily="34" charset="0"/>
              <a:buChar char="•"/>
            </a:pPr>
            <a:r>
              <a:rPr lang="en-AU" sz="1000" i="1" dirty="0"/>
              <a:t>Relevant projects of similar scope and scale</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Scope of Service </a:t>
            </a:r>
          </a:p>
          <a:p>
            <a:pPr marL="542925" indent="-171450">
              <a:spcAft>
                <a:spcPts val="0"/>
              </a:spcAft>
              <a:buFont typeface="Arial" panose="020B0604020202020204" pitchFamily="34" charset="0"/>
              <a:buChar char="•"/>
            </a:pPr>
            <a:r>
              <a:rPr lang="en-AU" sz="1000" i="1" dirty="0"/>
              <a:t>Financial Accounting system functions and capabilities</a:t>
            </a:r>
          </a:p>
          <a:p>
            <a:pPr marL="542925" indent="-171450">
              <a:spcAft>
                <a:spcPts val="0"/>
              </a:spcAft>
              <a:buFont typeface="Arial" panose="020B0604020202020204" pitchFamily="34" charset="0"/>
              <a:buChar char="•"/>
            </a:pPr>
            <a:r>
              <a:rPr lang="en-AU" sz="1000" i="1" dirty="0"/>
              <a:t>Additional service offerings such as Payroll and Expense Management System</a:t>
            </a:r>
          </a:p>
          <a:p>
            <a:pPr marL="542925" indent="-171450">
              <a:spcAft>
                <a:spcPts val="0"/>
              </a:spcAft>
              <a:buFont typeface="Arial" panose="020B0604020202020204" pitchFamily="34" charset="0"/>
              <a:buChar char="•"/>
            </a:pPr>
            <a:r>
              <a:rPr lang="en-AU" sz="1000" i="1" dirty="0"/>
              <a:t>Ease of Integration with Salesforce</a:t>
            </a:r>
          </a:p>
          <a:p>
            <a:pPr marL="542925" indent="-171450">
              <a:spcAft>
                <a:spcPts val="0"/>
              </a:spcAft>
              <a:buFont typeface="Arial" panose="020B0604020202020204" pitchFamily="34" charset="0"/>
              <a:buChar char="•"/>
            </a:pPr>
            <a:r>
              <a:rPr lang="en-AU" sz="1000" i="1" dirty="0"/>
              <a:t>Reporting capabilities</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000" i="1" dirty="0"/>
              <a:t>Native Cloud Application</a:t>
            </a:r>
          </a:p>
          <a:p>
            <a:pPr marL="542925" indent="-171450">
              <a:spcAft>
                <a:spcPts val="0"/>
              </a:spcAft>
              <a:buFont typeface="Arial" panose="020B0604020202020204" pitchFamily="34" charset="0"/>
              <a:buChar char="•"/>
            </a:pPr>
            <a:r>
              <a:rPr lang="en-AU" sz="1000" i="1" dirty="0"/>
              <a:t>Supports API capabilities</a:t>
            </a:r>
          </a:p>
          <a:p>
            <a:pPr marL="542925" indent="-171450">
              <a:spcAft>
                <a:spcPts val="0"/>
              </a:spcAft>
              <a:buFont typeface="Arial" panose="020B0604020202020204" pitchFamily="34" charset="0"/>
              <a:buChar char="•"/>
            </a:pPr>
            <a:r>
              <a:rPr lang="en-AU" sz="1000" i="1" dirty="0"/>
              <a:t>Strong investment in R&amp;D and innovation</a:t>
            </a:r>
          </a:p>
          <a:p>
            <a:pPr marL="371475">
              <a:spcAft>
                <a:spcPts val="0"/>
              </a:spcAft>
            </a:pPr>
            <a:endParaRPr lang="en-AU" sz="1000" i="1" dirty="0"/>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a:spLocks/>
          </p:cNvSpPr>
          <p:nvPr/>
        </p:nvSpPr>
        <p:spPr>
          <a:xfrm>
            <a:off x="1900237" y="65160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074" name="Group 2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4597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List of Providers Assessed</a:t>
            </a:r>
          </a:p>
        </p:txBody>
      </p:sp>
      <p:sp>
        <p:nvSpPr>
          <p:cNvPr id="25" name="Text Placeholder 24"/>
          <p:cNvSpPr>
            <a:spLocks noGrp="1"/>
          </p:cNvSpPr>
          <p:nvPr>
            <p:ph type="body" sz="quarter" idx="13"/>
          </p:nvPr>
        </p:nvSpPr>
        <p:spPr/>
        <p:txBody>
          <a:bodyPr/>
          <a:lstStyle/>
          <a:p>
            <a:r>
              <a:rPr lang="en-US" sz="1400" dirty="0"/>
              <a:t>The following is a long list of proposed providers and rationale for inclusion.</a:t>
            </a:r>
          </a:p>
        </p:txBody>
      </p:sp>
      <p:graphicFrame>
        <p:nvGraphicFramePr>
          <p:cNvPr id="18" name="Table 6"/>
          <p:cNvGraphicFramePr>
            <a:graphicFrameLocks noGrp="1"/>
          </p:cNvGraphicFramePr>
          <p:nvPr>
            <p:extLst>
              <p:ext uri="{D42A27DB-BD31-4B8C-83A1-F6EECF244321}">
                <p14:modId xmlns:p14="http://schemas.microsoft.com/office/powerpoint/2010/main" val="3400618865"/>
              </p:ext>
            </p:extLst>
          </p:nvPr>
        </p:nvGraphicFramePr>
        <p:xfrm>
          <a:off x="1900237" y="1083108"/>
          <a:ext cx="8391529" cy="5229744"/>
        </p:xfrm>
        <a:graphic>
          <a:graphicData uri="http://schemas.openxmlformats.org/drawingml/2006/table">
            <a:tbl>
              <a:tblPr firstRow="1" bandRow="1">
                <a:tableStyleId>{073A0DAA-6AF3-43AB-8588-CEC1D06C72B9}</a:tableStyleId>
              </a:tblPr>
              <a:tblGrid>
                <a:gridCol w="1946873">
                  <a:extLst>
                    <a:ext uri="{9D8B030D-6E8A-4147-A177-3AD203B41FA5}">
                      <a16:colId xmlns:a16="http://schemas.microsoft.com/office/drawing/2014/main" val="20000"/>
                    </a:ext>
                  </a:extLst>
                </a:gridCol>
                <a:gridCol w="1552607">
                  <a:extLst>
                    <a:ext uri="{9D8B030D-6E8A-4147-A177-3AD203B41FA5}">
                      <a16:colId xmlns:a16="http://schemas.microsoft.com/office/drawing/2014/main" val="20001"/>
                    </a:ext>
                  </a:extLst>
                </a:gridCol>
                <a:gridCol w="4892049">
                  <a:extLst>
                    <a:ext uri="{9D8B030D-6E8A-4147-A177-3AD203B41FA5}">
                      <a16:colId xmlns:a16="http://schemas.microsoft.com/office/drawing/2014/main" val="20002"/>
                    </a:ext>
                  </a:extLst>
                </a:gridCol>
              </a:tblGrid>
              <a:tr h="458930">
                <a:tc gridSpan="2">
                  <a:txBody>
                    <a:bodyPr/>
                    <a:lstStyle/>
                    <a:p>
                      <a:pPr algn="ctr"/>
                      <a:r>
                        <a:rPr lang="en-AU" sz="1200" dirty="0">
                          <a:solidFill>
                            <a:schemeClr val="tx1"/>
                          </a:solidFill>
                          <a:latin typeface="+mj-lt"/>
                          <a:ea typeface="Open Sans" panose="020B0606030504020204" pitchFamily="34" charset="0"/>
                          <a:cs typeface="Open Sans" panose="020B0606030504020204" pitchFamily="34" charset="0"/>
                        </a:rPr>
                        <a:t>Provider (by Order of 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a:solidFill>
                            <a:schemeClr val="tx1"/>
                          </a:solidFill>
                          <a:latin typeface="+mj-lt"/>
                          <a:ea typeface="Open Sans" panose="020B0606030504020204" pitchFamily="34" charset="0"/>
                          <a:cs typeface="Open Sans" panose="020B0606030504020204" pitchFamily="34" charset="0"/>
                        </a:rPr>
                        <a:t>Rationale for Inclusion</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514">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Oracle (NETSUITE)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baseline="0" dirty="0">
                          <a:solidFill>
                            <a:schemeClr val="dk1"/>
                          </a:solidFill>
                          <a:latin typeface="+mn-lt"/>
                          <a:ea typeface="Open Sans" panose="020B0606030504020204" pitchFamily="34" charset="0"/>
                          <a:cs typeface="Open Sans" panose="020B0606030504020204" pitchFamily="34" charset="0"/>
                        </a:rPr>
                        <a:t>Xx</a:t>
                      </a: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54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i="0" kern="1200" dirty="0">
                          <a:solidFill>
                            <a:schemeClr val="tx2"/>
                          </a:solidFill>
                          <a:latin typeface="+mn-lt"/>
                          <a:ea typeface="Open Sans" panose="020B0606030504020204" pitchFamily="34" charset="0"/>
                          <a:cs typeface="Open Sans" panose="020B0606030504020204" pitchFamily="34" charset="0"/>
                        </a:rPr>
                        <a:t>SAGE Live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6543">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Microsoft Dynamics 365</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dirty="0">
                          <a:solidFill>
                            <a:schemeClr val="dk1"/>
                          </a:solidFill>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521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FinancialForce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65678">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MYOB Advanced</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36543">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Oracle ERP Cloud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6543">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Workday Financials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dirty="0">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647372">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Epicore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800" kern="1200" baseline="0" dirty="0">
                          <a:solidFill>
                            <a:schemeClr val="dk1"/>
                          </a:solidFill>
                          <a:latin typeface="+mn-lt"/>
                          <a:ea typeface="Open Sans" panose="020B0606030504020204" pitchFamily="34" charset="0"/>
                          <a:cs typeface="Open Sans" panose="020B0606030504020204" pitchFamily="34" charset="0"/>
                        </a:rPr>
                        <a:t>xx</a:t>
                      </a: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920239"/>
                  </a:ext>
                </a:extLst>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3"/>
          <a:stretch>
            <a:fillRect/>
          </a:stretch>
        </p:blipFill>
        <p:spPr>
          <a:xfrm>
            <a:off x="4090187" y="1697407"/>
            <a:ext cx="1043394" cy="342841"/>
          </a:xfrm>
          <a:prstGeom prst="rect">
            <a:avLst/>
          </a:prstGeom>
        </p:spPr>
      </p:pic>
      <p:pic>
        <p:nvPicPr>
          <p:cNvPr id="5" name="Picture 4"/>
          <p:cNvPicPr>
            <a:picLocks noChangeAspect="1"/>
          </p:cNvPicPr>
          <p:nvPr/>
        </p:nvPicPr>
        <p:blipFill>
          <a:blip r:embed="rId4"/>
          <a:stretch>
            <a:fillRect/>
          </a:stretch>
        </p:blipFill>
        <p:spPr>
          <a:xfrm>
            <a:off x="4215884" y="4152382"/>
            <a:ext cx="792000" cy="288973"/>
          </a:xfrm>
          <a:prstGeom prst="rect">
            <a:avLst/>
          </a:prstGeom>
        </p:spPr>
      </p:pic>
      <p:pic>
        <p:nvPicPr>
          <p:cNvPr id="8" name="Picture 7"/>
          <p:cNvPicPr>
            <a:picLocks noChangeAspect="1"/>
          </p:cNvPicPr>
          <p:nvPr/>
        </p:nvPicPr>
        <p:blipFill>
          <a:blip r:embed="rId5"/>
          <a:stretch>
            <a:fillRect/>
          </a:stretch>
        </p:blipFill>
        <p:spPr>
          <a:xfrm>
            <a:off x="4033220" y="5870384"/>
            <a:ext cx="1157331" cy="235600"/>
          </a:xfrm>
          <a:prstGeom prst="rect">
            <a:avLst/>
          </a:prstGeom>
        </p:spPr>
      </p:pic>
      <p:pic>
        <p:nvPicPr>
          <p:cNvPr id="9" name="Picture 8"/>
          <p:cNvPicPr>
            <a:picLocks noChangeAspect="1"/>
          </p:cNvPicPr>
          <p:nvPr/>
        </p:nvPicPr>
        <p:blipFill>
          <a:blip r:embed="rId6"/>
          <a:stretch>
            <a:fillRect/>
          </a:stretch>
        </p:blipFill>
        <p:spPr>
          <a:xfrm>
            <a:off x="4119697" y="4759358"/>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741" y="5214458"/>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9106" y="3535317"/>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sage.com/en-us/blog/wp-content/uploads/sites/2/2017/05/Sage-Green-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7276" y="2365553"/>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9/96/Microsoft_logo_%282012%29.svg/1280px-Microsoft_logo_%282012%29.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6412" y="2910647"/>
            <a:ext cx="950944" cy="2028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rot="19429160">
            <a:off x="4678887" y="3562787"/>
            <a:ext cx="6687325" cy="369332"/>
          </a:xfrm>
          <a:prstGeom prst="rect">
            <a:avLst/>
          </a:prstGeom>
          <a:noFill/>
        </p:spPr>
        <p:txBody>
          <a:bodyPr wrap="square" lIns="0" tIns="0" rIns="0" bIns="0" rtlCol="0">
            <a:spAutoFit/>
          </a:bodyPr>
          <a:lstStyle/>
          <a:p>
            <a:pPr>
              <a:spcBef>
                <a:spcPts val="600"/>
              </a:spcBef>
              <a:buSzPct val="100000"/>
            </a:pPr>
            <a:r>
              <a:rPr lang="en-AU" dirty="0">
                <a:solidFill>
                  <a:srgbClr val="FF0000"/>
                </a:solidFill>
              </a:rPr>
              <a:t>UPDATE BASED ON SOURCE (SEE BELOW)</a:t>
            </a:r>
          </a:p>
        </p:txBody>
      </p:sp>
    </p:spTree>
    <p:extLst>
      <p:ext uri="{BB962C8B-B14F-4D97-AF65-F5344CB8AC3E}">
        <p14:creationId xmlns:p14="http://schemas.microsoft.com/office/powerpoint/2010/main" val="209183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Initial assessment of each provides demonstrated capability to deliver specific services related to the scope of work</a:t>
            </a:r>
          </a:p>
        </p:txBody>
      </p:sp>
      <p:graphicFrame>
        <p:nvGraphicFramePr>
          <p:cNvPr id="19" name="Table 56"/>
          <p:cNvGraphicFramePr>
            <a:graphicFrameLocks noGrp="1"/>
          </p:cNvGraphicFramePr>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gridCol w="1289089">
                  <a:extLst>
                    <a:ext uri="{9D8B030D-6E8A-4147-A177-3AD203B41FA5}">
                      <a16:colId xmlns:a16="http://schemas.microsoft.com/office/drawing/2014/main" val="20003"/>
                    </a:ext>
                  </a:extLst>
                </a:gridCol>
                <a:gridCol w="1216043">
                  <a:extLst>
                    <a:ext uri="{9D8B030D-6E8A-4147-A177-3AD203B41FA5}">
                      <a16:colId xmlns:a16="http://schemas.microsoft.com/office/drawing/2014/main" val="20004"/>
                    </a:ext>
                  </a:extLst>
                </a:gridCol>
                <a:gridCol w="1216043">
                  <a:extLst>
                    <a:ext uri="{9D8B030D-6E8A-4147-A177-3AD203B41FA5}">
                      <a16:colId xmlns:a16="http://schemas.microsoft.com/office/drawing/2014/main" val="20005"/>
                    </a:ext>
                  </a:extLst>
                </a:gridCol>
                <a:gridCol w="1216043">
                  <a:extLst>
                    <a:ext uri="{9D8B030D-6E8A-4147-A177-3AD203B41FA5}">
                      <a16:colId xmlns:a16="http://schemas.microsoft.com/office/drawing/2014/main" val="392293305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Provider</a:t>
                      </a: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a:solidFill>
                            <a:schemeClr val="tx1"/>
                          </a:solidFill>
                          <a:latin typeface="+mj-lt"/>
                          <a:ea typeface="Open Sans" panose="020B0606030504020204" pitchFamily="34" charset="0"/>
                          <a:cs typeface="Open Sans" panose="020B0606030504020204" pitchFamily="34" charset="0"/>
                        </a:rPr>
                        <a:t>Core Financial Functions </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Deferred Revenue</a:t>
                      </a: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Payroll and Expense Management System</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Reporting</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API</a:t>
                      </a:r>
                      <a:r>
                        <a:rPr lang="en-AU" sz="1000" b="0" baseline="0" dirty="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Native Cloud</a:t>
                      </a: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9227303"/>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4" name="Picture 63"/>
          <p:cNvPicPr>
            <a:picLocks noChangeAspect="1"/>
          </p:cNvPicPr>
          <p:nvPr/>
        </p:nvPicPr>
        <p:blipFill>
          <a:blip r:embed="rId3"/>
          <a:stretch>
            <a:fillRect/>
          </a:stretch>
        </p:blipFill>
        <p:spPr>
          <a:xfrm>
            <a:off x="1895537" y="2313950"/>
            <a:ext cx="1043394" cy="342841"/>
          </a:xfrm>
          <a:prstGeom prst="rect">
            <a:avLst/>
          </a:prstGeom>
        </p:spPr>
      </p:pic>
      <p:pic>
        <p:nvPicPr>
          <p:cNvPr id="70" name="Picture 69"/>
          <p:cNvPicPr>
            <a:picLocks noChangeAspect="1"/>
          </p:cNvPicPr>
          <p:nvPr/>
        </p:nvPicPr>
        <p:blipFill>
          <a:blip r:embed="rId4"/>
          <a:stretch>
            <a:fillRect/>
          </a:stretch>
        </p:blipFill>
        <p:spPr>
          <a:xfrm>
            <a:off x="1847912" y="5615307"/>
            <a:ext cx="1057600" cy="215298"/>
          </a:xfrm>
          <a:prstGeom prst="rect">
            <a:avLst/>
          </a:prstGeom>
        </p:spPr>
      </p:pic>
      <p:pic>
        <p:nvPicPr>
          <p:cNvPr id="71" name="Picture 70"/>
          <p:cNvPicPr>
            <a:picLocks noChangeAspect="1"/>
          </p:cNvPicPr>
          <p:nvPr/>
        </p:nvPicPr>
        <p:blipFill>
          <a:blip r:embed="rId5"/>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9"/>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Initial Market Scan Results | </a:t>
            </a:r>
          </a:p>
        </p:txBody>
      </p:sp>
      <p:sp>
        <p:nvSpPr>
          <p:cNvPr id="25" name="Text Placeholder 24"/>
          <p:cNvSpPr>
            <a:spLocks noGrp="1"/>
          </p:cNvSpPr>
          <p:nvPr>
            <p:ph type="body" sz="quarter" idx="13"/>
          </p:nvPr>
        </p:nvSpPr>
        <p:spPr/>
        <p:txBody>
          <a:bodyPr vert="horz" lIns="0" tIns="0" rIns="0" bIns="0" rtlCol="0">
            <a:noAutofit/>
          </a:bodyPr>
          <a:lstStyle/>
          <a:p>
            <a:r>
              <a:rPr lang="en-US" sz="1400" dirty="0"/>
              <a:t>Based on the current research, the following are Sector Metrics assessment of the market longlist against the attributes. Rating are subject to change based on further assessment.</a:t>
            </a:r>
          </a:p>
          <a:p>
            <a:endParaRPr lang="en-US" sz="1400" dirty="0"/>
          </a:p>
        </p:txBody>
      </p:sp>
      <p:graphicFrame>
        <p:nvGraphicFramePr>
          <p:cNvPr id="19" name="Table 5"/>
          <p:cNvGraphicFramePr>
            <a:graphicFrameLocks noGrp="1"/>
          </p:cNvGraphicFramePr>
          <p:nvPr>
            <p:extLst>
              <p:ext uri="{D42A27DB-BD31-4B8C-83A1-F6EECF244321}">
                <p14:modId xmlns:p14="http://schemas.microsoft.com/office/powerpoint/2010/main" val="814678886"/>
              </p:ext>
            </p:extLst>
          </p:nvPr>
        </p:nvGraphicFramePr>
        <p:xfrm>
          <a:off x="1898234" y="1258287"/>
          <a:ext cx="8531002" cy="5130755"/>
        </p:xfrm>
        <a:graphic>
          <a:graphicData uri="http://schemas.openxmlformats.org/drawingml/2006/table">
            <a:tbl>
              <a:tblPr firstRow="1" bandRow="1">
                <a:tableStyleId>{073A0DAA-6AF3-43AB-8588-CEC1D06C72B9}</a:tableStyleId>
              </a:tblPr>
              <a:tblGrid>
                <a:gridCol w="1010024">
                  <a:extLst>
                    <a:ext uri="{9D8B030D-6E8A-4147-A177-3AD203B41FA5}">
                      <a16:colId xmlns:a16="http://schemas.microsoft.com/office/drawing/2014/main" val="20000"/>
                    </a:ext>
                  </a:extLst>
                </a:gridCol>
                <a:gridCol w="1096249">
                  <a:extLst>
                    <a:ext uri="{9D8B030D-6E8A-4147-A177-3AD203B41FA5}">
                      <a16:colId xmlns:a16="http://schemas.microsoft.com/office/drawing/2014/main" val="20001"/>
                    </a:ext>
                  </a:extLst>
                </a:gridCol>
                <a:gridCol w="1096249">
                  <a:extLst>
                    <a:ext uri="{9D8B030D-6E8A-4147-A177-3AD203B41FA5}">
                      <a16:colId xmlns:a16="http://schemas.microsoft.com/office/drawing/2014/main" val="38092590"/>
                    </a:ext>
                  </a:extLst>
                </a:gridCol>
                <a:gridCol w="1244712">
                  <a:extLst>
                    <a:ext uri="{9D8B030D-6E8A-4147-A177-3AD203B41FA5}">
                      <a16:colId xmlns:a16="http://schemas.microsoft.com/office/drawing/2014/main" val="20002"/>
                    </a:ext>
                  </a:extLst>
                </a:gridCol>
                <a:gridCol w="1244712">
                  <a:extLst>
                    <a:ext uri="{9D8B030D-6E8A-4147-A177-3AD203B41FA5}">
                      <a16:colId xmlns:a16="http://schemas.microsoft.com/office/drawing/2014/main" val="20003"/>
                    </a:ext>
                  </a:extLst>
                </a:gridCol>
                <a:gridCol w="1181223">
                  <a:extLst>
                    <a:ext uri="{9D8B030D-6E8A-4147-A177-3AD203B41FA5}">
                      <a16:colId xmlns:a16="http://schemas.microsoft.com/office/drawing/2014/main" val="20004"/>
                    </a:ext>
                  </a:extLst>
                </a:gridCol>
                <a:gridCol w="1657833">
                  <a:extLst>
                    <a:ext uri="{9D8B030D-6E8A-4147-A177-3AD203B41FA5}">
                      <a16:colId xmlns:a16="http://schemas.microsoft.com/office/drawing/2014/main" val="20005"/>
                    </a:ext>
                  </a:extLst>
                </a:gridCol>
              </a:tblGrid>
              <a:tr h="370766">
                <a:tc>
                  <a:txBody>
                    <a:bodyPr/>
                    <a:lstStyle/>
                    <a:p>
                      <a:pPr algn="ctr"/>
                      <a:r>
                        <a:rPr lang="en-AU" sz="1100" b="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Scope</a:t>
                      </a:r>
                      <a:r>
                        <a:rPr lang="en-AU" sz="800" b="0" baseline="0" dirty="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93912">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7701641"/>
                  </a:ext>
                </a:extLst>
              </a:tr>
              <a:tr h="583530">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527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693912">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583530">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527989">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800" i="0"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2650751"/>
                  </a:ext>
                </a:extLst>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3036958" y="6464244"/>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6" name="Group 5"/>
          <p:cNvGrpSpPr/>
          <p:nvPr/>
        </p:nvGrpSpPr>
        <p:grpSpPr>
          <a:xfrm>
            <a:off x="4148672" y="6464244"/>
            <a:ext cx="1224000" cy="416750"/>
            <a:chOff x="2624672" y="6464244"/>
            <a:chExt cx="1224000" cy="416750"/>
          </a:xfrm>
        </p:grpSpPr>
        <p:sp>
          <p:nvSpPr>
            <p:cNvPr id="116" name="Oval 115"/>
            <p:cNvSpPr/>
            <p:nvPr/>
          </p:nvSpPr>
          <p:spPr bwMode="gray">
            <a:xfrm>
              <a:off x="3150588" y="646424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7" name="Group 6"/>
          <p:cNvGrpSpPr/>
          <p:nvPr/>
        </p:nvGrpSpPr>
        <p:grpSpPr>
          <a:xfrm>
            <a:off x="5260386" y="6464244"/>
            <a:ext cx="1224000" cy="416750"/>
            <a:chOff x="3736386" y="6464244"/>
            <a:chExt cx="1224000" cy="416750"/>
          </a:xfrm>
        </p:grpSpPr>
        <p:sp>
          <p:nvSpPr>
            <p:cNvPr id="117" name="Oval 116"/>
            <p:cNvSpPr/>
            <p:nvPr/>
          </p:nvSpPr>
          <p:spPr bwMode="gray">
            <a:xfrm>
              <a:off x="4252557" y="6464244"/>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8" name="Group 7"/>
          <p:cNvGrpSpPr/>
          <p:nvPr/>
        </p:nvGrpSpPr>
        <p:grpSpPr>
          <a:xfrm>
            <a:off x="6372101" y="6464244"/>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pic>
        <p:nvPicPr>
          <p:cNvPr id="102" name="Picture 101"/>
          <p:cNvPicPr>
            <a:picLocks noChangeAspect="1"/>
          </p:cNvPicPr>
          <p:nvPr/>
        </p:nvPicPr>
        <p:blipFill>
          <a:blip r:embed="rId3"/>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4"/>
          <a:stretch>
            <a:fillRect/>
          </a:stretch>
        </p:blipFill>
        <p:spPr>
          <a:xfrm>
            <a:off x="1879628" y="5998287"/>
            <a:ext cx="1157331" cy="235600"/>
          </a:xfrm>
          <a:prstGeom prst="rect">
            <a:avLst/>
          </a:prstGeom>
        </p:spPr>
      </p:pic>
      <p:pic>
        <p:nvPicPr>
          <p:cNvPr id="109" name="Picture 108"/>
          <p:cNvPicPr>
            <a:picLocks noChangeAspect="1"/>
          </p:cNvPicPr>
          <p:nvPr/>
        </p:nvPicPr>
        <p:blipFill>
          <a:blip r:embed="rId5"/>
          <a:stretch>
            <a:fillRect/>
          </a:stretch>
        </p:blipFill>
        <p:spPr>
          <a:xfrm>
            <a:off x="1966105" y="4762929"/>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684" y="2375308"/>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20" y="2953909"/>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245" y="3537148"/>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9"/>
          <a:stretch>
            <a:fillRect/>
          </a:stretch>
        </p:blipFill>
        <p:spPr>
          <a:xfrm>
            <a:off x="2062292" y="4077354"/>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6149" y="5385529"/>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rot="19429160">
            <a:off x="2212549" y="3576935"/>
            <a:ext cx="7360927" cy="369332"/>
          </a:xfrm>
          <a:prstGeom prst="rect">
            <a:avLst/>
          </a:prstGeom>
          <a:noFill/>
        </p:spPr>
        <p:txBody>
          <a:bodyPr wrap="square" lIns="0" tIns="0" rIns="0" bIns="0" rtlCol="0">
            <a:spAutoFit/>
          </a:bodyPr>
          <a:lstStyle/>
          <a:p>
            <a:pPr>
              <a:spcBef>
                <a:spcPts val="600"/>
              </a:spcBef>
              <a:buSzPct val="100000"/>
            </a:pPr>
            <a:r>
              <a:rPr lang="en-AU" dirty="0">
                <a:solidFill>
                  <a:srgbClr val="FF0000"/>
                </a:solidFill>
              </a:rPr>
              <a:t>UPDATE BASED ON SOURCE AND SLIDE 3 &amp; 4</a:t>
            </a:r>
          </a:p>
        </p:txBody>
      </p:sp>
      <p:sp>
        <p:nvSpPr>
          <p:cNvPr id="49" name="Oval 6"/>
          <p:cNvSpPr/>
          <p:nvPr/>
        </p:nvSpPr>
        <p:spPr bwMode="gray">
          <a:xfrm>
            <a:off x="337412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0" name="Oval 7"/>
          <p:cNvSpPr/>
          <p:nvPr/>
        </p:nvSpPr>
        <p:spPr bwMode="gray">
          <a:xfrm>
            <a:off x="556927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1" name="Oval 8"/>
          <p:cNvSpPr/>
          <p:nvPr/>
        </p:nvSpPr>
        <p:spPr bwMode="gray">
          <a:xfrm>
            <a:off x="690743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2" name="Oval 9"/>
          <p:cNvSpPr/>
          <p:nvPr/>
        </p:nvSpPr>
        <p:spPr bwMode="gray">
          <a:xfrm>
            <a:off x="808089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7673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2534486231"/>
              </p:ext>
            </p:extLst>
          </p:nvPr>
        </p:nvGraphicFramePr>
        <p:xfrm>
          <a:off x="1900235" y="1368462"/>
          <a:ext cx="8391527" cy="2240356"/>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x</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xx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to be sent to the shortlisted vendors.</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vendors will be invited to discuss their submission and showcase their solution capability.</a:t>
              </a: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 </a:t>
              </a:r>
              <a:r>
                <a:rPr lang="en-AU" sz="1000" dirty="0">
                  <a:solidFill>
                    <a:schemeClr val="tx2"/>
                  </a:solidFill>
                  <a:ea typeface="Open Sans" panose="020B0606030504020204" pitchFamily="34" charset="0"/>
                  <a:cs typeface="Open Sans" panose="020B0606030504020204" pitchFamily="34" charset="0"/>
                </a:rPr>
                <a:t>Define scoring sheet and evaluate each vendor on their product offering, using 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a:solidFill>
                    <a:schemeClr val="tx2"/>
                  </a:solidFill>
                  <a:ea typeface="Open Sans" panose="020B0606030504020204" pitchFamily="34" charset="0"/>
                  <a:cs typeface="Open Sans" panose="020B0606030504020204" pitchFamily="34" charset="0"/>
                </a:rPr>
                <a:t>Vendors will be requested to provide their licencing, implementation and ongoing maintenance costs for reviewed and negotiation. </a:t>
              </a: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prstTxWarp prst="textNoShape">
              <a:avLst/>
            </a:prstTxWarp>
          </a:bodyPr>
          <a:lstStyle/>
          <a:p>
            <a:endParaRPr lang="en-GB" sz="319" dirty="0"/>
          </a:p>
        </p:txBody>
      </p:sp>
      <p:sp>
        <p:nvSpPr>
          <p:cNvPr id="77" name="TextBox 76"/>
          <p:cNvSpPr txBox="1"/>
          <p:nvPr/>
        </p:nvSpPr>
        <p:spPr>
          <a:xfrm rot="19429160">
            <a:off x="2212549" y="3576935"/>
            <a:ext cx="7360927" cy="369332"/>
          </a:xfrm>
          <a:prstGeom prst="rect">
            <a:avLst/>
          </a:prstGeom>
          <a:noFill/>
        </p:spPr>
        <p:txBody>
          <a:bodyPr wrap="square" lIns="0" tIns="0" rIns="0" bIns="0" rtlCol="0">
            <a:spAutoFit/>
          </a:bodyPr>
          <a:lstStyle/>
          <a:p>
            <a:pPr>
              <a:spcBef>
                <a:spcPts val="600"/>
              </a:spcBef>
              <a:buSzPct val="100000"/>
            </a:pPr>
            <a:r>
              <a:rPr lang="en-AU" dirty="0">
                <a:solidFill>
                  <a:srgbClr val="FF0000"/>
                </a:solidFill>
              </a:rPr>
              <a:t>UPDATE BASED ON SOURCE AND SLIDE 5</a:t>
            </a:r>
          </a:p>
        </p:txBody>
      </p:sp>
    </p:spTree>
    <p:extLst>
      <p:ext uri="{BB962C8B-B14F-4D97-AF65-F5344CB8AC3E}">
        <p14:creationId xmlns:p14="http://schemas.microsoft.com/office/powerpoint/2010/main" val="231558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4221073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6.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3.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2.xml><?xml version="1.0" encoding="utf-8"?>
<ds:datastoreItem xmlns:ds="http://schemas.openxmlformats.org/officeDocument/2006/customXml" ds:itemID="{1B14554E-08F4-4595-B005-99FEB531E0F4}">
  <ds:schemaRefs>
    <ds:schemaRef ds:uri="http://schemas.microsoft.com/office/2006/documentManagement/types"/>
    <ds:schemaRef ds:uri="http://purl.org/dc/dcmitype/"/>
    <ds:schemaRef ds:uri="39C40E9B-856B-46A7-8793-65A6FC1828D8"/>
    <ds:schemaRef ds:uri="5a51c775-c49c-428b-8c1e-2f89178d00f4"/>
    <ds:schemaRef ds:uri="http://schemas.microsoft.com/office/2006/metadata/properties"/>
    <ds:schemaRef ds:uri="8DD08C88-CC4C-4D35-9129-A70DAA36BE5E"/>
    <ds:schemaRef ds:uri="203f0f4d-b3b9-4ed8-8c19-eebed11dd308"/>
    <ds:schemaRef ds:uri="83DDB362-4C05-4E52-A8D9-EF2F47978B8D"/>
    <ds:schemaRef ds:uri="7D1768DD-F29E-4DC2-9191-F2636B9FA92C"/>
    <ds:schemaRef ds:uri="2e263111-b571-4954-8ad9-3d41fbcd6be7"/>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 ds:uri="http://schemas.microsoft.com/sharepoint/v3"/>
    <ds:schemaRef ds:uri="428bb8f6-6046-4ac8-a522-70af368045b5"/>
  </ds:schemaRefs>
</ds:datastoreItem>
</file>

<file path=customXml/itemProps3.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8B62803-FC7D-4BCB-AD21-90AE25F963C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324</TotalTime>
  <Words>698</Words>
  <Application>Microsoft Office PowerPoint</Application>
  <PresentationFormat>Widescreen</PresentationFormat>
  <Paragraphs>170</Paragraphs>
  <Slides>7</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Arial</vt:lpstr>
      <vt:lpstr>Open Sans</vt:lpstr>
      <vt:lpstr>Verdana</vt:lpstr>
      <vt:lpstr>Wingdings</vt:lpstr>
      <vt:lpstr>Wingdings 2</vt:lpstr>
      <vt:lpstr>Deloitte_US_Onscreen</vt:lpstr>
      <vt:lpstr>think-cell Slide</vt:lpstr>
      <vt:lpstr>Inside Sherpa – Digital Internship</vt:lpstr>
      <vt:lpstr>Market Scan | Shortlisting and Provider Attributes</vt:lpstr>
      <vt:lpstr>List of Providers Assessed</vt:lpstr>
      <vt:lpstr>Scope of Service - Capability Assessment </vt:lpstr>
      <vt:lpstr>Initial Market Scan Results | </vt:lpstr>
      <vt:lpstr>Targeted Vendors for Further Assessment</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Minal Chaudhari</cp:lastModifiedBy>
  <cp:revision>37</cp:revision>
  <cp:lastPrinted>2014-06-25T02:16:22Z</cp:lastPrinted>
  <dcterms:created xsi:type="dcterms:W3CDTF">2016-11-09T03:27:53Z</dcterms:created>
  <dcterms:modified xsi:type="dcterms:W3CDTF">2020-06-04T07:00:05Z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