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70" r:id="rId5"/>
    <p:sldId id="275" r:id="rId6"/>
    <p:sldId id="268" r:id="rId7"/>
    <p:sldId id="278" r:id="rId8"/>
    <p:sldId id="272" r:id="rId9"/>
    <p:sldId id="277" r:id="rId10"/>
    <p:sldId id="276" r:id="rId11"/>
    <p:sldId id="273" r:id="rId12"/>
    <p:sldId id="274" r:id="rId13"/>
    <p:sldId id="265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8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5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9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7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48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BBE655-30ED-403F-BC04-DED5C0A2972B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86DD38-28AD-445A-9F2E-86D1F2886B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2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7FE4-1678-B966-C4ED-A385D101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24744"/>
            <a:ext cx="8532672" cy="2026092"/>
          </a:xfrm>
        </p:spPr>
        <p:txBody>
          <a:bodyPr>
            <a:noAutofit/>
          </a:bodyPr>
          <a:lstStyle/>
          <a:p>
            <a:pPr algn="ctr"/>
            <a:r>
              <a:rPr lang="en-GB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for </a:t>
            </a:r>
            <a:br>
              <a:rPr lang="en-GB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Estate Pricing: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Unveiling the Dynamics of House Valuation in a 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Market</a:t>
            </a:r>
            <a:endParaRPr lang="en-GB" sz="3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F4E11-9812-F6E6-A039-3187BD7C69D7}"/>
              </a:ext>
            </a:extLst>
          </p:cNvPr>
          <p:cNvSpPr txBox="1"/>
          <p:nvPr/>
        </p:nvSpPr>
        <p:spPr>
          <a:xfrm>
            <a:off x="883291" y="208430"/>
            <a:ext cx="6307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GB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</a:p>
          <a:p>
            <a:r>
              <a:rPr lang="en-GB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		ON</a:t>
            </a:r>
          </a:p>
          <a:p>
            <a:br>
              <a:rPr lang="en-GB" sz="4400" dirty="0"/>
            </a:br>
            <a:endParaRPr lang="en-IN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5CAC7-29BE-30A6-2029-11B4C3481D32}"/>
              </a:ext>
            </a:extLst>
          </p:cNvPr>
          <p:cNvSpPr txBox="1"/>
          <p:nvPr/>
        </p:nvSpPr>
        <p:spPr>
          <a:xfrm>
            <a:off x="734001" y="4636477"/>
            <a:ext cx="11355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MINAL DEVIKAR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INSTITUTION: DIGICHROME ACADEMY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5761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8D767-ED40-FBA3-78C8-64639E04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65" y="0"/>
            <a:ext cx="8380670" cy="5616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3F04C-662D-4767-C211-BEAE4A805793}"/>
              </a:ext>
            </a:extLst>
          </p:cNvPr>
          <p:cNvSpPr txBox="1"/>
          <p:nvPr/>
        </p:nvSpPr>
        <p:spPr>
          <a:xfrm>
            <a:off x="186612" y="4878062"/>
            <a:ext cx="5234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comparison and identification of pricing trends across various sale categories. Such insights can inform decision-making processes in real estate, aiding in pricing strategies and market positioning.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2023B-DDFE-0F22-D2DE-19DC3F37ABB1}"/>
              </a:ext>
            </a:extLst>
          </p:cNvPr>
          <p:cNvSpPr txBox="1"/>
          <p:nvPr/>
        </p:nvSpPr>
        <p:spPr>
          <a:xfrm>
            <a:off x="111967" y="905071"/>
            <a:ext cx="5309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Average Sale Prices by Sale Type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E34AB-1DFF-8A11-4F03-3EC404D70AF4}"/>
              </a:ext>
            </a:extLst>
          </p:cNvPr>
          <p:cNvSpPr txBox="1"/>
          <p:nvPr/>
        </p:nvSpPr>
        <p:spPr>
          <a:xfrm>
            <a:off x="111967" y="160148"/>
            <a:ext cx="6153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Byvarient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8794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B2AFE-BD6F-3493-A87E-26142972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25" y="1173118"/>
            <a:ext cx="6527002" cy="510203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77B22E5-9175-F959-765A-F83267CB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97" y="5223217"/>
            <a:ext cx="73338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general positive correlation between LotArea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SalePrice. As the lot area increases, the sale price tends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as well.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DD039D-6D4E-DF72-F9B5-FCDB887C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259681"/>
            <a:ext cx="8416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Pearson correlation coefficient between LotArea and SalePrice is a quantitative measure of this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45580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2B6A27-65F4-31CC-AB9B-D5FB9B73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72" y="1091682"/>
            <a:ext cx="8067898" cy="520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1DB22-5C4F-D0EB-3BAD-C6781C7979C4}"/>
              </a:ext>
            </a:extLst>
          </p:cNvPr>
          <p:cNvSpPr txBox="1"/>
          <p:nvPr/>
        </p:nvSpPr>
        <p:spPr>
          <a:xfrm>
            <a:off x="6568751" y="242730"/>
            <a:ext cx="3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B57D7-AC29-1E58-6508-CF1D24DD5E5D}"/>
              </a:ext>
            </a:extLst>
          </p:cNvPr>
          <p:cNvSpPr txBox="1"/>
          <p:nvPr/>
        </p:nvSpPr>
        <p:spPr>
          <a:xfrm>
            <a:off x="391885" y="1294929"/>
            <a:ext cx="4012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heatmap shows strong positive correlations between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features like Overall Quality,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GrLivArea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Garage Cars, indicating that higher values in these features increase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correlations, though less common, suggest undesirable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inter-correlations among features may indicate multicollinearity, affecting model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coolwarm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aids in quickly identifying the strength and direction of these relationships.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11C1D-600E-A104-32DB-DF00F83CC2E7}"/>
              </a:ext>
            </a:extLst>
          </p:cNvPr>
          <p:cNvSpPr txBox="1"/>
          <p:nvPr/>
        </p:nvSpPr>
        <p:spPr>
          <a:xfrm>
            <a:off x="271687" y="303634"/>
            <a:ext cx="3817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Multivarient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951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291B6-5FF4-3270-D49D-99201120BCCF}"/>
              </a:ext>
            </a:extLst>
          </p:cNvPr>
          <p:cNvSpPr txBox="1"/>
          <p:nvPr/>
        </p:nvSpPr>
        <p:spPr>
          <a:xfrm>
            <a:off x="4338736" y="317241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A228-4672-FDBF-651F-BFB09A08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75" y="2196586"/>
            <a:ext cx="9894936" cy="1472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EA185-4AE8-7268-9985-F23A577BB958}"/>
              </a:ext>
            </a:extLst>
          </p:cNvPr>
          <p:cNvSpPr txBox="1"/>
          <p:nvPr/>
        </p:nvSpPr>
        <p:spPr>
          <a:xfrm>
            <a:off x="867747" y="1108858"/>
            <a:ext cx="270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performance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0D6F6-DE18-2037-01A4-690700F1954F}"/>
              </a:ext>
            </a:extLst>
          </p:cNvPr>
          <p:cNvSpPr txBox="1"/>
          <p:nvPr/>
        </p:nvSpPr>
        <p:spPr>
          <a:xfrm>
            <a:off x="513184" y="4226767"/>
            <a:ext cx="11560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moderate performance with an MSE of 0.4189 and an R² of 0.5545.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poorest performance, with the highest MSE (0.6425) and lowest R² (0.3167).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performs similarly to Linear Regression, with an MSE of 0.4524 and an R² of 0.5189.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model, with the lowest MSE (0.3247) and highest R² (0.6547).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3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BA09F-D5C7-6AB6-327E-9E0574A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965" y="-67960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4EEB4-2353-02CB-B5A7-D09CA92A26A1}"/>
              </a:ext>
            </a:extLst>
          </p:cNvPr>
          <p:cNvSpPr txBox="1"/>
          <p:nvPr/>
        </p:nvSpPr>
        <p:spPr>
          <a:xfrm>
            <a:off x="158620" y="961053"/>
            <a:ext cx="112993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distribution of house prices is right-skewed, indicating that a significant portion of houses falls within lower price ranges, while fewer properties are priced higher.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Type Trends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sale prices vary across different sale types, suggesting distinct market segments with varying price dynamics. Understanding these trends can help tailor marketing strategies and target specific buyer demographics effectively.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Correlations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Certain features, such as overall quality, living area, and garage capacity, demonstrate strong positive correlations with sale prices. This underscores the importance of these attributes in determining property values.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Positioning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Analysis of average sale prices by sale type provides insights into market demand and preferences, enabling businesses to strategically position their offerings and capitalize on emerging trends.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dataset analysis equips stakeholders with valuable information for making informed decisions in real estate investment, marketing, and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13328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6D51-1D89-4A22-C3DF-855AC4B9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05" y="286603"/>
            <a:ext cx="10058400" cy="1450757"/>
          </a:xfrm>
        </p:spPr>
        <p:txBody>
          <a:bodyPr/>
          <a:lstStyle/>
          <a:p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C35027-0EDD-37C0-134E-B7A6520DF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909" y="1219619"/>
            <a:ext cx="1086643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Seabold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Skipper, and Josef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Perktold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Statsmodels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Econometric and Statistical Modeling with Python."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9th Python in Science Conference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57, 2010, pp. 61-66.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McKinney, Wes. "Data Analysis in Python with pandas."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9th Python in Science Conference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445, 2010, pp. 51-56.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Hunter, John D. "Matplotlib: A 2D Graphics Environment."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Computing in Science &amp; Engineering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9, no. 3, 2007, pp. 90-95.</a:t>
            </a:r>
          </a:p>
        </p:txBody>
      </p:sp>
    </p:spTree>
    <p:extLst>
      <p:ext uri="{BB962C8B-B14F-4D97-AF65-F5344CB8AC3E}">
        <p14:creationId xmlns:p14="http://schemas.microsoft.com/office/powerpoint/2010/main" val="254381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C04B-2563-E79F-0043-E74668BA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375" y="0"/>
            <a:ext cx="7300339" cy="985936"/>
          </a:xfrm>
        </p:spPr>
        <p:txBody>
          <a:bodyPr>
            <a:normAutofit fontScale="90000"/>
          </a:bodyPr>
          <a:lstStyle/>
          <a:p>
            <a:br>
              <a:rPr lang="en-GB" sz="4400" dirty="0">
                <a:solidFill>
                  <a:srgbClr val="0D0D0D"/>
                </a:solidFill>
                <a:latin typeface="Söhne"/>
                <a:cs typeface="Times New Roman" panose="02020603050405020304" pitchFamily="18" charset="0"/>
              </a:rPr>
            </a:br>
            <a:br>
              <a:rPr lang="en-GB" sz="4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71DBE-4C3B-8EC8-61A5-66BE466DB798}"/>
              </a:ext>
            </a:extLst>
          </p:cNvPr>
          <p:cNvSpPr txBox="1"/>
          <p:nvPr/>
        </p:nvSpPr>
        <p:spPr>
          <a:xfrm>
            <a:off x="261255" y="1130022"/>
            <a:ext cx="10888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  Uncovering Pricing Dynamics in the Real Estate Market</a:t>
            </a: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real estate industry is a complex ecosystem influenced by myriad factors that collectively determine the pricing of residential properties.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 analytics professionals, our mission is to navigate through this complexity and extract actionable insights from the available data</a:t>
            </a:r>
            <a: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47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0E60-DECC-22AF-A04E-ABF65A9D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440" y="182182"/>
            <a:ext cx="6320625" cy="651842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1B5E4C2-1B0E-8150-6B46-33EFBB28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ProblemStatementwastodesignamodule: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4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5"/>
              </a:rPr>
              <a:t>WhichisUserFriendly.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4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5"/>
              </a:rPr>
              <a:t>Whichwillrestricttheuserfromaccessingotherusersdata.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4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5"/>
              </a:rPr>
              <a:t>Whichwillhelptheadministratortohandleallthechanges.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4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5"/>
              </a:rPr>
              <a:t>TheSystemwillbecompletelymenudrivensothattheuserswillhavenoproblemsinusingalltheoptions.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4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5"/>
              </a:rPr>
              <a:t>Thesystemwillbeefficientandfastinresponse.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4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5"/>
              </a:rPr>
              <a:t>Thesystemwillbecustomizedaccordingtotheneeds.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40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     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CFD13DA-7792-532D-479C-DEB0F3A1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4B03BFA0-9E6B-3A8A-BB18-9FD4C3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40005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6171B"/>
                </a:solidFill>
                <a:effectLst/>
                <a:latin typeface="var(--spl-font-family-sans-serif-primary)"/>
              </a:rPr>
              <a:t>AD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7A456-D1AA-A22D-572D-0596E965CBF4}"/>
              </a:ext>
            </a:extLst>
          </p:cNvPr>
          <p:cNvSpPr txBox="1"/>
          <p:nvPr/>
        </p:nvSpPr>
        <p:spPr>
          <a:xfrm>
            <a:off x="227047" y="1000332"/>
            <a:ext cx="121919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Dynamic Real Estate Landscape: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ever-changing nature of the residential real estate market.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challenge of determining an optimal and competitive price for a house.</a:t>
            </a:r>
          </a:p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Analytical Task: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Clarify the role as a key member of the analytics team in a leading real estate company.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task as conducting a comprehensive analysis to identify and understand variables influencing house prices.</a:t>
            </a:r>
          </a:p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of Analysis: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data analytics techniques and visualization tools.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Uncover patterns, correlations, and trends within the dataset.</a:t>
            </a:r>
          </a:p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the Company: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Enable informed decision-making.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Strategically position properties for better business opportunities.</a:t>
            </a:r>
          </a:p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 advanced data analytics techniques such as regression analysis, machine learning, etc.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 visualization tools to explore and communicate insights effectively.</a:t>
            </a:r>
          </a:p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Focus Areas: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variables influencing house prices (e.g., location, size, amenities).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to understand relationships and trends.</a:t>
            </a:r>
          </a:p>
        </p:txBody>
      </p:sp>
    </p:spTree>
    <p:extLst>
      <p:ext uri="{BB962C8B-B14F-4D97-AF65-F5344CB8AC3E}">
        <p14:creationId xmlns:p14="http://schemas.microsoft.com/office/powerpoint/2010/main" val="27655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960F-E1F0-6F24-E82A-ED153EF6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648" y="43934"/>
            <a:ext cx="5107646" cy="783772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37F81-0F3A-2B31-A3AC-E3D00DA64DEC}"/>
              </a:ext>
            </a:extLst>
          </p:cNvPr>
          <p:cNvSpPr txBox="1"/>
          <p:nvPr/>
        </p:nvSpPr>
        <p:spPr>
          <a:xfrm>
            <a:off x="655907" y="435820"/>
            <a:ext cx="985312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 Description: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analysis consists of detailed information on residential properties, encompassing 81 columns and various attributes such as lot size, zoning, utilities, and sale prices.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Source of the Data: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Download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"Housing Data.csv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important variables: LotArea, MSZoning, SalePrice, etc.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CFBE52-62EE-C203-768B-8CC74046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5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AE7F-05E3-4872-7F0C-72246FDB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0F47-537E-1E04-1755-67E3EDB9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ClrTx/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EDA, the main issues explored were: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Skewed distributions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and collinear features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with possible linear relationship with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1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C2042-7E55-F6F8-766C-365D2ED586C5}"/>
              </a:ext>
            </a:extLst>
          </p:cNvPr>
          <p:cNvSpPr txBox="1"/>
          <p:nvPr/>
        </p:nvSpPr>
        <p:spPr>
          <a:xfrm>
            <a:off x="3237722" y="279919"/>
            <a:ext cx="5050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4ED7C-469F-8629-1C46-3AACA9BFD638}"/>
              </a:ext>
            </a:extLst>
          </p:cNvPr>
          <p:cNvSpPr txBox="1"/>
          <p:nvPr/>
        </p:nvSpPr>
        <p:spPr>
          <a:xfrm>
            <a:off x="636230" y="987805"/>
            <a:ext cx="41597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Missing Values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5D66F-CB58-C61E-9196-C301C61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2158553"/>
            <a:ext cx="3199421" cy="3270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63996-344C-B2A6-2250-8E3AB01C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19" y="2158553"/>
            <a:ext cx="3421872" cy="3670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91AEE4-58DB-4FF7-EAC1-F59A6ECEA896}"/>
              </a:ext>
            </a:extLst>
          </p:cNvPr>
          <p:cNvSpPr txBox="1"/>
          <p:nvPr/>
        </p:nvSpPr>
        <p:spPr>
          <a:xfrm>
            <a:off x="6671388" y="1138335"/>
            <a:ext cx="380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missing values by imputation, mean ,median ,mode, etc.</a:t>
            </a:r>
          </a:p>
        </p:txBody>
      </p:sp>
    </p:spTree>
    <p:extLst>
      <p:ext uri="{BB962C8B-B14F-4D97-AF65-F5344CB8AC3E}">
        <p14:creationId xmlns:p14="http://schemas.microsoft.com/office/powerpoint/2010/main" val="80021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70719-C7A0-530B-9DD9-F0C07A3F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54" y="961943"/>
            <a:ext cx="6601746" cy="536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F6A74-AAA3-FE47-8D62-28FCA3CA24D8}"/>
              </a:ext>
            </a:extLst>
          </p:cNvPr>
          <p:cNvSpPr txBox="1"/>
          <p:nvPr/>
        </p:nvSpPr>
        <p:spPr>
          <a:xfrm>
            <a:off x="2855167" y="-52041"/>
            <a:ext cx="4329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with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59A09-AF1C-EAD2-4032-00BB64D1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1" y="532734"/>
            <a:ext cx="3077566" cy="56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1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AE2D8-4CB9-09AD-FF19-1A1AF48B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33" y="561513"/>
            <a:ext cx="9731829" cy="4634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25E63-D379-4859-06AC-232E2E359545}"/>
              </a:ext>
            </a:extLst>
          </p:cNvPr>
          <p:cNvSpPr txBox="1"/>
          <p:nvPr/>
        </p:nvSpPr>
        <p:spPr>
          <a:xfrm>
            <a:off x="4947169" y="161403"/>
            <a:ext cx="6496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are heavily skewed towards one value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53C8B-D03D-33F6-7FA2-FE6AA94750B9}"/>
              </a:ext>
            </a:extLst>
          </p:cNvPr>
          <p:cNvSpPr txBox="1"/>
          <p:nvPr/>
        </p:nvSpPr>
        <p:spPr>
          <a:xfrm rot="10800000" flipV="1">
            <a:off x="373223" y="5196385"/>
            <a:ext cx="117472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examples of distribution plots of numerical features, and histograms of categorical features. They show the frequency of each value and each category so one can get a sense of the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grade living area (</a:t>
            </a:r>
            <a:r>
              <a:rPr lang="en-US" sz="16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grlivarea</a:t>
            </a:r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16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right skewed and have some houses that were bigger and more expensive than others. Most houses had no miscellaneous features, and almost all houses had </a:t>
            </a:r>
            <a:r>
              <a:rPr lang="en-US" sz="16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centralair</a:t>
            </a:r>
            <a:r>
              <a:rPr lang="en-US" baseline="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DE90-DF4A-99F2-3F33-71749AA455DE}"/>
              </a:ext>
            </a:extLst>
          </p:cNvPr>
          <p:cNvSpPr txBox="1"/>
          <p:nvPr/>
        </p:nvSpPr>
        <p:spPr>
          <a:xfrm>
            <a:off x="214604" y="44835"/>
            <a:ext cx="33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Univarient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69680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8AB88-03B0-379C-9316-2F1B6428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21" y="120881"/>
            <a:ext cx="7125694" cy="4582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18777-CACC-3635-9FC8-AB68E274383B}"/>
              </a:ext>
            </a:extLst>
          </p:cNvPr>
          <p:cNvSpPr txBox="1"/>
          <p:nvPr/>
        </p:nvSpPr>
        <p:spPr>
          <a:xfrm>
            <a:off x="419879" y="195943"/>
            <a:ext cx="354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of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CCEF-AA41-A49E-5ECD-661B1B327970}"/>
              </a:ext>
            </a:extLst>
          </p:cNvPr>
          <p:cNvSpPr txBox="1"/>
          <p:nvPr/>
        </p:nvSpPr>
        <p:spPr>
          <a:xfrm>
            <a:off x="74646" y="5085184"/>
            <a:ext cx="1102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appears to be right-skewed, with a majority of house prices clustered towards the lower end. The presence of a kernel density estimation (KDE) curve suggests a smooth approximation of the underlying distribution. This visualization aids in understanding the spread and central tendencies of house prices within the dataset, guiding further analysis and decision-making processes.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64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3262</TotalTime>
  <Words>1093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ff1</vt:lpstr>
      <vt:lpstr>ff4</vt:lpstr>
      <vt:lpstr>ff5</vt:lpstr>
      <vt:lpstr>Söhne</vt:lpstr>
      <vt:lpstr>Source Sans Pro</vt:lpstr>
      <vt:lpstr>Times New Roman</vt:lpstr>
      <vt:lpstr>ui-sans-serif</vt:lpstr>
      <vt:lpstr>var(--spl-font-family-sans-serif-primary)</vt:lpstr>
      <vt:lpstr>Retrospect</vt:lpstr>
      <vt:lpstr>Exploratory Data Analysis (EDA) for  Real Estate Pricing: Unveiling the Dynamics of House Valuation in a  Dynamic Market</vt:lpstr>
      <vt:lpstr>  PROJECT OVERVIEW</vt:lpstr>
      <vt:lpstr>PROBLEM STATEMENT</vt:lpstr>
      <vt:lpstr>  DATA OVERVIEW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pankaj devikar</dc:creator>
  <cp:lastModifiedBy>pankaj devikar</cp:lastModifiedBy>
  <cp:revision>45</cp:revision>
  <dcterms:created xsi:type="dcterms:W3CDTF">2024-03-02T04:00:08Z</dcterms:created>
  <dcterms:modified xsi:type="dcterms:W3CDTF">2024-05-30T19:53:58Z</dcterms:modified>
</cp:coreProperties>
</file>