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9" r:id="rId4"/>
    <p:sldId id="270" r:id="rId5"/>
    <p:sldId id="279" r:id="rId6"/>
    <p:sldId id="268" r:id="rId7"/>
    <p:sldId id="278" r:id="rId8"/>
    <p:sldId id="280" r:id="rId9"/>
    <p:sldId id="272" r:id="rId10"/>
    <p:sldId id="281" r:id="rId11"/>
    <p:sldId id="282" r:id="rId12"/>
    <p:sldId id="283" r:id="rId13"/>
    <p:sldId id="274" r:id="rId14"/>
    <p:sldId id="265"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88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237962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54756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6764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564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BE655-30ED-403F-BC04-DED5C0A2972B}"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43016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BE655-30ED-403F-BC04-DED5C0A2972B}"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26689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BE655-30ED-403F-BC04-DED5C0A2972B}"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413681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6BBE655-30ED-403F-BC04-DED5C0A2972B}" type="datetimeFigureOut">
              <a:rPr lang="en-IN" smtClean="0"/>
              <a:t>15-07-2024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26509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BBE655-30ED-403F-BC04-DED5C0A2972B}" type="datetimeFigureOut">
              <a:rPr lang="en-IN" smtClean="0"/>
              <a:t>15-07-2024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86DD38-28AD-445A-9F2E-86D1F2886BE5}" type="slidenum">
              <a:rPr lang="en-IN" smtClean="0"/>
              <a:t>‹#›</a:t>
            </a:fld>
            <a:endParaRPr lang="en-IN"/>
          </a:p>
        </p:txBody>
      </p:sp>
    </p:spTree>
    <p:extLst>
      <p:ext uri="{BB962C8B-B14F-4D97-AF65-F5344CB8AC3E}">
        <p14:creationId xmlns:p14="http://schemas.microsoft.com/office/powerpoint/2010/main" val="206708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BE655-30ED-403F-BC04-DED5C0A2972B}"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65309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6BBE655-30ED-403F-BC04-DED5C0A2972B}" type="datetimeFigureOut">
              <a:rPr lang="en-IN" smtClean="0"/>
              <a:t>15-07-2024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86DD38-28AD-445A-9F2E-86D1F2886BE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73974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7FE4-1678-B966-C4ED-A385D1018B16}"/>
              </a:ext>
            </a:extLst>
          </p:cNvPr>
          <p:cNvSpPr>
            <a:spLocks noGrp="1"/>
          </p:cNvSpPr>
          <p:nvPr>
            <p:ph type="ctrTitle"/>
          </p:nvPr>
        </p:nvSpPr>
        <p:spPr>
          <a:xfrm>
            <a:off x="1507067" y="2024744"/>
            <a:ext cx="8532672" cy="2026092"/>
          </a:xfrm>
        </p:spPr>
        <p:txBody>
          <a:bodyPr>
            <a:noAutofit/>
          </a:bodyPr>
          <a:lstStyle/>
          <a:p>
            <a:pPr algn="ctr" rtl="0">
              <a:spcBef>
                <a:spcPts val="0"/>
              </a:spcBef>
              <a:spcAft>
                <a:spcPts val="0"/>
              </a:spcAft>
            </a:pPr>
            <a:r>
              <a:rPr lang="en-GB" sz="4000" b="1" i="0" dirty="0">
                <a:solidFill>
                  <a:srgbClr val="000000"/>
                </a:solidFill>
                <a:effectLst/>
                <a:latin typeface="Times New Roman" panose="02020603050405020304" pitchFamily="18" charset="0"/>
                <a:cs typeface="Times New Roman" panose="02020603050405020304" pitchFamily="18" charset="0"/>
              </a:rPr>
              <a:t>Feature Extraction </a:t>
            </a:r>
            <a:br>
              <a:rPr lang="en-GB" sz="4000" b="1" i="0" dirty="0">
                <a:solidFill>
                  <a:srgbClr val="000000"/>
                </a:solidFill>
                <a:effectLst/>
                <a:latin typeface="Times New Roman" panose="02020603050405020304" pitchFamily="18" charset="0"/>
                <a:cs typeface="Times New Roman" panose="02020603050405020304" pitchFamily="18" charset="0"/>
              </a:rPr>
            </a:br>
            <a:r>
              <a:rPr lang="en-GB" sz="4000" b="1" i="0" dirty="0">
                <a:solidFill>
                  <a:srgbClr val="000000"/>
                </a:solidFill>
                <a:effectLst/>
                <a:latin typeface="Times New Roman" panose="02020603050405020304" pitchFamily="18" charset="0"/>
                <a:cs typeface="Times New Roman" panose="02020603050405020304" pitchFamily="18" charset="0"/>
              </a:rPr>
              <a:t>and </a:t>
            </a:r>
            <a:br>
              <a:rPr lang="en-GB" sz="4000" b="1" i="0" dirty="0">
                <a:solidFill>
                  <a:srgbClr val="000000"/>
                </a:solidFill>
                <a:effectLst/>
                <a:latin typeface="Times New Roman" panose="02020603050405020304" pitchFamily="18" charset="0"/>
                <a:cs typeface="Times New Roman" panose="02020603050405020304" pitchFamily="18" charset="0"/>
              </a:rPr>
            </a:br>
            <a:r>
              <a:rPr lang="en-GB" sz="4000" b="1" i="0" dirty="0">
                <a:solidFill>
                  <a:srgbClr val="000000"/>
                </a:solidFill>
                <a:effectLst/>
                <a:latin typeface="Times New Roman" panose="02020603050405020304" pitchFamily="18" charset="0"/>
                <a:cs typeface="Times New Roman" panose="02020603050405020304" pitchFamily="18" charset="0"/>
              </a:rPr>
              <a:t>Price Prediction for Mobile Phones</a:t>
            </a:r>
            <a:br>
              <a:rPr lang="en-GB" sz="3600" b="0" dirty="0">
                <a:effectLst/>
                <a:latin typeface="Times New Roman" panose="02020603050405020304" pitchFamily="18" charset="0"/>
                <a:cs typeface="Times New Roman" panose="02020603050405020304" pitchFamily="18" charset="0"/>
              </a:rPr>
            </a:br>
            <a:br>
              <a:rPr lang="en-GB" sz="800" b="0" dirty="0">
                <a:effectLst/>
              </a:rPr>
            </a:br>
            <a:endParaRPr lang="en-GB" sz="3600" b="1"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3FF4E11-9812-F6E6-A039-3187BD7C69D7}"/>
              </a:ext>
            </a:extLst>
          </p:cNvPr>
          <p:cNvSpPr txBox="1"/>
          <p:nvPr/>
        </p:nvSpPr>
        <p:spPr>
          <a:xfrm>
            <a:off x="883290" y="208430"/>
            <a:ext cx="9445697" cy="2985433"/>
          </a:xfrm>
          <a:prstGeom prst="rect">
            <a:avLst/>
          </a:prstGeom>
          <a:noFill/>
        </p:spPr>
        <p:txBody>
          <a:bodyPr wrap="square" rtlCol="0">
            <a:spAutoFit/>
          </a:bodyPr>
          <a:lstStyle/>
          <a:p>
            <a:r>
              <a:rPr lang="en-GB" sz="6000" b="0" i="0" dirty="0">
                <a:solidFill>
                  <a:srgbClr val="0D0D0D"/>
                </a:solidFill>
                <a:effectLst/>
                <a:latin typeface="Times New Roman" panose="02020603050405020304" pitchFamily="18" charset="0"/>
                <a:cs typeface="Times New Roman" panose="02020603050405020304" pitchFamily="18" charset="0"/>
              </a:rPr>
              <a:t>							</a:t>
            </a:r>
            <a:r>
              <a:rPr lang="en-GB" sz="4000" b="1" i="0" dirty="0">
                <a:solidFill>
                  <a:srgbClr val="0D0D0D"/>
                </a:solidFill>
                <a:effectLst/>
                <a:latin typeface="Times New Roman" panose="02020603050405020304" pitchFamily="18" charset="0"/>
                <a:cs typeface="Times New Roman" panose="02020603050405020304" pitchFamily="18" charset="0"/>
              </a:rPr>
              <a:t>PROJECT </a:t>
            </a:r>
          </a:p>
          <a:p>
            <a:r>
              <a:rPr lang="en-GB" sz="4000" b="1" i="0" dirty="0">
                <a:solidFill>
                  <a:srgbClr val="0D0D0D"/>
                </a:solidFill>
                <a:effectLst/>
                <a:latin typeface="Times New Roman" panose="02020603050405020304" pitchFamily="18" charset="0"/>
                <a:cs typeface="Times New Roman" panose="02020603050405020304" pitchFamily="18" charset="0"/>
              </a:rPr>
              <a:t>									ON</a:t>
            </a:r>
          </a:p>
          <a:p>
            <a:br>
              <a:rPr lang="en-GB" sz="4400" dirty="0"/>
            </a:br>
            <a:endParaRPr lang="en-IN" sz="4400" b="1" dirty="0"/>
          </a:p>
        </p:txBody>
      </p:sp>
      <p:sp>
        <p:nvSpPr>
          <p:cNvPr id="6" name="TextBox 5">
            <a:extLst>
              <a:ext uri="{FF2B5EF4-FFF2-40B4-BE49-F238E27FC236}">
                <a16:creationId xmlns:a16="http://schemas.microsoft.com/office/drawing/2014/main" id="{2C15CAC7-29BE-30A6-2029-11B4C3481D32}"/>
              </a:ext>
            </a:extLst>
          </p:cNvPr>
          <p:cNvSpPr txBox="1"/>
          <p:nvPr/>
        </p:nvSpPr>
        <p:spPr>
          <a:xfrm>
            <a:off x="734001" y="4636477"/>
            <a:ext cx="11355362" cy="1200329"/>
          </a:xfrm>
          <a:prstGeom prst="rect">
            <a:avLst/>
          </a:prstGeom>
          <a:noFill/>
        </p:spPr>
        <p:txBody>
          <a:bodyPr wrap="square">
            <a:spAutoFit/>
          </a:bodyPr>
          <a:lstStyle/>
          <a:p>
            <a:pPr marL="571500" indent="-571500">
              <a:buFont typeface="Arial" panose="020B0604020202020204" pitchFamily="34" charset="0"/>
              <a:buChar char="•"/>
            </a:pPr>
            <a:r>
              <a:rPr lang="en-GB" sz="3600" b="1" i="0" dirty="0">
                <a:solidFill>
                  <a:srgbClr val="0D0D0D"/>
                </a:solidFill>
                <a:effectLst/>
                <a:latin typeface="Times New Roman" panose="02020603050405020304" pitchFamily="18" charset="0"/>
                <a:cs typeface="Times New Roman" panose="02020603050405020304" pitchFamily="18" charset="0"/>
              </a:rPr>
              <a:t>NAME: MINAL DEVIKAR  </a:t>
            </a:r>
          </a:p>
          <a:p>
            <a:pPr marL="571500" indent="-571500">
              <a:buFont typeface="Arial" panose="020B0604020202020204" pitchFamily="34" charset="0"/>
              <a:buChar char="•"/>
            </a:pPr>
            <a:r>
              <a:rPr lang="en-GB" sz="3600" b="1" i="0" dirty="0">
                <a:solidFill>
                  <a:srgbClr val="0D0D0D"/>
                </a:solidFill>
                <a:effectLst/>
                <a:latin typeface="Times New Roman" panose="02020603050405020304" pitchFamily="18" charset="0"/>
                <a:cs typeface="Times New Roman" panose="02020603050405020304" pitchFamily="18" charset="0"/>
              </a:rPr>
              <a:t>INSTITUTION: DIGICHROME ACADEMY</a:t>
            </a:r>
            <a:endParaRPr lang="en-IN" sz="3600" b="1" dirty="0"/>
          </a:p>
        </p:txBody>
      </p:sp>
    </p:spTree>
    <p:extLst>
      <p:ext uri="{BB962C8B-B14F-4D97-AF65-F5344CB8AC3E}">
        <p14:creationId xmlns:p14="http://schemas.microsoft.com/office/powerpoint/2010/main" val="15761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41C57A-B972-1D59-C2A2-63CF01FCC738}"/>
              </a:ext>
            </a:extLst>
          </p:cNvPr>
          <p:cNvSpPr txBox="1"/>
          <p:nvPr/>
        </p:nvSpPr>
        <p:spPr>
          <a:xfrm>
            <a:off x="3398697" y="193224"/>
            <a:ext cx="5039301" cy="523220"/>
          </a:xfrm>
          <a:prstGeom prst="rect">
            <a:avLst/>
          </a:prstGeom>
          <a:noFill/>
        </p:spPr>
        <p:txBody>
          <a:bodyPr wrap="square">
            <a:spAutoFit/>
          </a:bodyPr>
          <a:lstStyle/>
          <a:p>
            <a:pPr algn="l"/>
            <a:r>
              <a:rPr lang="en-IN" sz="2800" b="1" i="0" dirty="0">
                <a:solidFill>
                  <a:srgbClr val="212121"/>
                </a:solidFill>
                <a:effectLst/>
                <a:highlight>
                  <a:srgbClr val="FFFFFF"/>
                </a:highlight>
                <a:latin typeface="Times New Roman" panose="02020603050405020304" pitchFamily="18" charset="0"/>
                <a:cs typeface="Times New Roman" panose="02020603050405020304" pitchFamily="18" charset="0"/>
              </a:rPr>
              <a:t>FEATURE </a:t>
            </a:r>
            <a:r>
              <a:rPr lang="en-IN" sz="2800" b="1" dirty="0">
                <a:solidFill>
                  <a:srgbClr val="212121"/>
                </a:solidFill>
                <a:highlight>
                  <a:srgbClr val="FFFFFF"/>
                </a:highlight>
                <a:latin typeface="Times New Roman" panose="02020603050405020304" pitchFamily="18" charset="0"/>
                <a:cs typeface="Times New Roman" panose="02020603050405020304" pitchFamily="18" charset="0"/>
              </a:rPr>
              <a:t>EXTRACTION</a:t>
            </a:r>
            <a:endParaRPr lang="en-IN" sz="2800" b="0" i="0" dirty="0">
              <a:solidFill>
                <a:srgbClr val="212121"/>
              </a:solidFill>
              <a:effectLst/>
              <a:highlight>
                <a:srgbClr val="FFFFFF"/>
              </a:highligh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704E153-B7CD-158E-9C5F-07864B1BE666}"/>
              </a:ext>
            </a:extLst>
          </p:cNvPr>
          <p:cNvPicPr>
            <a:picLocks noChangeAspect="1"/>
          </p:cNvPicPr>
          <p:nvPr/>
        </p:nvPicPr>
        <p:blipFill>
          <a:blip r:embed="rId2"/>
          <a:stretch>
            <a:fillRect/>
          </a:stretch>
        </p:blipFill>
        <p:spPr>
          <a:xfrm>
            <a:off x="4683997" y="931954"/>
            <a:ext cx="7508003" cy="4787712"/>
          </a:xfrm>
          <a:prstGeom prst="rect">
            <a:avLst/>
          </a:prstGeom>
        </p:spPr>
      </p:pic>
      <p:sp>
        <p:nvSpPr>
          <p:cNvPr id="10" name="Rectangle 2">
            <a:extLst>
              <a:ext uri="{FF2B5EF4-FFF2-40B4-BE49-F238E27FC236}">
                <a16:creationId xmlns:a16="http://schemas.microsoft.com/office/drawing/2014/main" id="{7FB3EEC4-806A-8E4A-BA45-2843A7CAC466}"/>
              </a:ext>
            </a:extLst>
          </p:cNvPr>
          <p:cNvSpPr>
            <a:spLocks noChangeArrowheads="1"/>
          </p:cNvSpPr>
          <p:nvPr/>
        </p:nvSpPr>
        <p:spPr bwMode="auto">
          <a:xfrm>
            <a:off x="373225" y="1220690"/>
            <a:ext cx="384421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Model</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Processor_</a:t>
            </a:r>
            <a:r>
              <a:rPr lang="en-US" altLang="en-US" sz="2000" dirty="0">
                <a:latin typeface="Times New Roman" panose="02020603050405020304" pitchFamily="18" charset="0"/>
                <a:cs typeface="Times New Roman" panose="02020603050405020304" pitchFamily="18" charset="0"/>
              </a:rPr>
              <a:t> are the most important features, each with an importance value close to 0.20.</a:t>
            </a:r>
          </a:p>
          <a:p>
            <a:pPr lvl="0" defTabSz="91440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Mobile Height</a:t>
            </a:r>
            <a:r>
              <a:rPr lang="en-US" altLang="en-US" sz="2000" dirty="0">
                <a:latin typeface="Times New Roman" panose="02020603050405020304" pitchFamily="18" charset="0"/>
                <a:cs typeface="Times New Roman" panose="02020603050405020304" pitchFamily="18" charset="0"/>
              </a:rPr>
              <a:t> is also a significant feature with an importance value close to 0.15.</a:t>
            </a:r>
          </a:p>
          <a:p>
            <a:pPr lvl="0" defTabSz="914400" eaLnBrk="0" fontAlgn="base" hangingPunct="0">
              <a:spcBef>
                <a:spcPct val="0"/>
              </a:spcBef>
              <a:spcAft>
                <a:spcPct val="0"/>
              </a:spcAft>
              <a:buFontTx/>
              <a:buChar char="•"/>
            </a:pPr>
            <a:r>
              <a:rPr lang="en-US" altLang="en-US" sz="2000" b="1" dirty="0" err="1">
                <a:latin typeface="Times New Roman" panose="02020603050405020304" pitchFamily="18" charset="0"/>
                <a:cs typeface="Times New Roman" panose="02020603050405020304" pitchFamily="18" charset="0"/>
              </a:rPr>
              <a:t>Colour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RAM</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Rear Camera</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Front Camera</a:t>
            </a:r>
            <a:r>
              <a:rPr lang="en-US" altLang="en-US" sz="2000" dirty="0">
                <a:latin typeface="Times New Roman" panose="02020603050405020304" pitchFamily="18" charset="0"/>
                <a:cs typeface="Times New Roman" panose="02020603050405020304" pitchFamily="18" charset="0"/>
              </a:rPr>
              <a:t> have moderate importance, each around 0.10.</a:t>
            </a:r>
          </a:p>
          <a:p>
            <a:pPr lvl="0" defTabSz="91440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Memory</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Battery_</a:t>
            </a:r>
            <a:r>
              <a:rPr lang="en-US" altLang="en-US" sz="2000" dirty="0">
                <a:latin typeface="Times New Roman" panose="02020603050405020304" pitchFamily="18" charset="0"/>
                <a:cs typeface="Times New Roman" panose="02020603050405020304" pitchFamily="18" charset="0"/>
              </a:rPr>
              <a:t> have lower importance, with values around 0.05.</a:t>
            </a:r>
          </a:p>
          <a:p>
            <a:pPr lvl="0" defTabSz="91440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AI Lens</a:t>
            </a:r>
            <a:r>
              <a:rPr lang="en-US" altLang="en-US" sz="2000" dirty="0">
                <a:latin typeface="Times New Roman" panose="02020603050405020304" pitchFamily="18" charset="0"/>
                <a:cs typeface="Times New Roman" panose="02020603050405020304" pitchFamily="18" charset="0"/>
              </a:rPr>
              <a:t> has the least importance, contributing very little to the model</a:t>
            </a:r>
            <a:r>
              <a:rPr lang="en-US" altLang="en-US" dirty="0">
                <a:latin typeface="Arial" panose="020B0604020202020204" pitchFamily="34" charset="0"/>
              </a:rPr>
              <a:t>. </a:t>
            </a:r>
          </a:p>
        </p:txBody>
      </p:sp>
    </p:spTree>
    <p:extLst>
      <p:ext uri="{BB962C8B-B14F-4D97-AF65-F5344CB8AC3E}">
        <p14:creationId xmlns:p14="http://schemas.microsoft.com/office/powerpoint/2010/main" val="411724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428E1E-0034-10F4-E779-142689D5C47C}"/>
              </a:ext>
            </a:extLst>
          </p:cNvPr>
          <p:cNvSpPr txBox="1"/>
          <p:nvPr/>
        </p:nvSpPr>
        <p:spPr>
          <a:xfrm>
            <a:off x="3432110" y="326571"/>
            <a:ext cx="5327780" cy="400110"/>
          </a:xfrm>
          <a:prstGeom prst="rect">
            <a:avLst/>
          </a:prstGeom>
          <a:noFill/>
        </p:spPr>
        <p:txBody>
          <a:bodyPr wrap="square" rtlCol="0">
            <a:spAutoFit/>
          </a:bodyPr>
          <a:lstStyle/>
          <a:p>
            <a:r>
              <a:rPr lang="en-IN" sz="2000" b="1" i="0" dirty="0">
                <a:solidFill>
                  <a:srgbClr val="212121"/>
                </a:solidFill>
                <a:effectLst/>
                <a:highlight>
                  <a:srgbClr val="FFFFFF"/>
                </a:highlight>
                <a:latin typeface="Times New Roman" panose="02020603050405020304" pitchFamily="18" charset="0"/>
                <a:cs typeface="Times New Roman" panose="02020603050405020304" pitchFamily="18" charset="0"/>
              </a:rPr>
              <a:t>SELECTKBEST WITH F_REGRESSION</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C9764A-A7DC-07D4-8EBE-AA481B8E01C1}"/>
              </a:ext>
            </a:extLst>
          </p:cNvPr>
          <p:cNvPicPr>
            <a:picLocks noChangeAspect="1"/>
          </p:cNvPicPr>
          <p:nvPr/>
        </p:nvPicPr>
        <p:blipFill>
          <a:blip r:embed="rId2"/>
          <a:stretch>
            <a:fillRect/>
          </a:stretch>
        </p:blipFill>
        <p:spPr>
          <a:xfrm>
            <a:off x="485931" y="1296955"/>
            <a:ext cx="4354083" cy="3701563"/>
          </a:xfrm>
          <a:prstGeom prst="rect">
            <a:avLst/>
          </a:prstGeom>
        </p:spPr>
      </p:pic>
      <p:pic>
        <p:nvPicPr>
          <p:cNvPr id="6" name="Picture 5">
            <a:extLst>
              <a:ext uri="{FF2B5EF4-FFF2-40B4-BE49-F238E27FC236}">
                <a16:creationId xmlns:a16="http://schemas.microsoft.com/office/drawing/2014/main" id="{408F5D92-161E-3131-8500-12AEF52D0A2A}"/>
              </a:ext>
            </a:extLst>
          </p:cNvPr>
          <p:cNvPicPr>
            <a:picLocks noChangeAspect="1"/>
          </p:cNvPicPr>
          <p:nvPr/>
        </p:nvPicPr>
        <p:blipFill>
          <a:blip r:embed="rId3"/>
          <a:stretch>
            <a:fillRect/>
          </a:stretch>
        </p:blipFill>
        <p:spPr>
          <a:xfrm>
            <a:off x="5552612" y="1073021"/>
            <a:ext cx="6153457" cy="3898712"/>
          </a:xfrm>
          <a:prstGeom prst="rect">
            <a:avLst/>
          </a:prstGeom>
        </p:spPr>
      </p:pic>
      <p:sp>
        <p:nvSpPr>
          <p:cNvPr id="7" name="TextBox 6">
            <a:extLst>
              <a:ext uri="{FF2B5EF4-FFF2-40B4-BE49-F238E27FC236}">
                <a16:creationId xmlns:a16="http://schemas.microsoft.com/office/drawing/2014/main" id="{B280A99D-C02E-015A-C084-DEC874429A79}"/>
              </a:ext>
            </a:extLst>
          </p:cNvPr>
          <p:cNvSpPr txBox="1"/>
          <p:nvPr/>
        </p:nvSpPr>
        <p:spPr>
          <a:xfrm>
            <a:off x="970383" y="5107127"/>
            <a:ext cx="9741159" cy="923330"/>
          </a:xfrm>
          <a:prstGeom prst="rect">
            <a:avLst/>
          </a:prstGeom>
          <a:noFill/>
        </p:spPr>
        <p:txBody>
          <a:bodyPr wrap="square" rtlCol="0">
            <a:spAutoFit/>
          </a:bodyPr>
          <a:lstStyle/>
          <a:p>
            <a:r>
              <a:rPr lang="en-GB" dirty="0"/>
              <a:t>Memory and RAM are the primary contributors to the model's performance, with scores of 254.935168 and 212.795810, respectively. In contrast, Mobile Height, AI Lens, and Battery_ have significantly lower importance.</a:t>
            </a:r>
            <a:endParaRPr lang="en-IN" dirty="0"/>
          </a:p>
        </p:txBody>
      </p:sp>
    </p:spTree>
    <p:extLst>
      <p:ext uri="{BB962C8B-B14F-4D97-AF65-F5344CB8AC3E}">
        <p14:creationId xmlns:p14="http://schemas.microsoft.com/office/powerpoint/2010/main" val="274314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2B79E2-50E5-3CB9-638B-E815A0DEA2F4}"/>
              </a:ext>
            </a:extLst>
          </p:cNvPr>
          <p:cNvPicPr>
            <a:picLocks noChangeAspect="1"/>
          </p:cNvPicPr>
          <p:nvPr/>
        </p:nvPicPr>
        <p:blipFill>
          <a:blip r:embed="rId2"/>
          <a:stretch>
            <a:fillRect/>
          </a:stretch>
        </p:blipFill>
        <p:spPr>
          <a:xfrm>
            <a:off x="819103" y="1154905"/>
            <a:ext cx="3100117" cy="3669022"/>
          </a:xfrm>
          <a:prstGeom prst="rect">
            <a:avLst/>
          </a:prstGeom>
        </p:spPr>
      </p:pic>
      <p:sp>
        <p:nvSpPr>
          <p:cNvPr id="4" name="TextBox 3">
            <a:extLst>
              <a:ext uri="{FF2B5EF4-FFF2-40B4-BE49-F238E27FC236}">
                <a16:creationId xmlns:a16="http://schemas.microsoft.com/office/drawing/2014/main" id="{CED95A32-1D06-BB8E-2FCC-C7082A860682}"/>
              </a:ext>
            </a:extLst>
          </p:cNvPr>
          <p:cNvSpPr txBox="1"/>
          <p:nvPr/>
        </p:nvSpPr>
        <p:spPr>
          <a:xfrm>
            <a:off x="1772816" y="111967"/>
            <a:ext cx="8257592" cy="1077218"/>
          </a:xfrm>
          <a:prstGeom prst="rect">
            <a:avLst/>
          </a:prstGeom>
          <a:noFill/>
        </p:spPr>
        <p:txBody>
          <a:bodyPr wrap="square" rtlCol="0">
            <a:spAutoFit/>
          </a:bodyPr>
          <a:lstStyle/>
          <a:p>
            <a:pPr algn="l"/>
            <a:r>
              <a:rPr lang="en-GB" sz="2800" b="1" i="0" dirty="0">
                <a:solidFill>
                  <a:srgbClr val="212121"/>
                </a:solidFill>
                <a:effectLst/>
                <a:highlight>
                  <a:srgbClr val="FFFFFF"/>
                </a:highlight>
                <a:latin typeface="Times New Roman" panose="02020603050405020304" pitchFamily="18" charset="0"/>
                <a:cs typeface="Times New Roman" panose="02020603050405020304" pitchFamily="18" charset="0"/>
              </a:rPr>
              <a:t>				FISHER’S SCORE:</a:t>
            </a:r>
            <a:endParaRPr lang="en-GB" sz="2800" b="0" i="0" dirty="0">
              <a:solidFill>
                <a:srgbClr val="212121"/>
              </a:solidFill>
              <a:effectLst/>
              <a:highlight>
                <a:srgbClr val="FFFFFF"/>
              </a:highlight>
              <a:latin typeface="Times New Roman" panose="02020603050405020304" pitchFamily="18" charset="0"/>
              <a:cs typeface="Times New Roman" panose="02020603050405020304" pitchFamily="18" charset="0"/>
            </a:endParaRPr>
          </a:p>
          <a:p>
            <a:pPr algn="l"/>
            <a:r>
              <a:rPr lang="en-GB" b="0" i="0" dirty="0">
                <a:solidFill>
                  <a:srgbClr val="212121"/>
                </a:solidFill>
                <a:effectLst/>
                <a:highlight>
                  <a:srgbClr val="FFFFFF"/>
                </a:highlight>
                <a:latin typeface="Roboto" panose="02000000000000000000" pitchFamily="2" charset="0"/>
              </a:rPr>
              <a:t>Ranks variables based on their Fisher score, which measures the separation between classes.</a:t>
            </a:r>
          </a:p>
        </p:txBody>
      </p:sp>
      <p:sp>
        <p:nvSpPr>
          <p:cNvPr id="5" name="TextBox 4">
            <a:extLst>
              <a:ext uri="{FF2B5EF4-FFF2-40B4-BE49-F238E27FC236}">
                <a16:creationId xmlns:a16="http://schemas.microsoft.com/office/drawing/2014/main" id="{074A6743-D879-405B-5638-D2D61D4981E3}"/>
              </a:ext>
            </a:extLst>
          </p:cNvPr>
          <p:cNvSpPr txBox="1"/>
          <p:nvPr/>
        </p:nvSpPr>
        <p:spPr>
          <a:xfrm>
            <a:off x="1492898" y="5141167"/>
            <a:ext cx="9535886" cy="92373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The Fisher scores plot reveals that </a:t>
            </a:r>
            <a:r>
              <a:rPr lang="en-GB" b="1" dirty="0">
                <a:latin typeface="Times New Roman" panose="02020603050405020304" pitchFamily="18" charset="0"/>
                <a:cs typeface="Times New Roman" panose="02020603050405020304" pitchFamily="18" charset="0"/>
              </a:rPr>
              <a:t>Memory</a:t>
            </a:r>
            <a:r>
              <a:rPr lang="en-GB" dirty="0">
                <a:latin typeface="Times New Roman" panose="02020603050405020304" pitchFamily="18" charset="0"/>
                <a:cs typeface="Times New Roman" panose="02020603050405020304" pitchFamily="18" charset="0"/>
              </a:rPr>
              <a:t> (4.867699) and </a:t>
            </a:r>
            <a:r>
              <a:rPr lang="en-GB" b="1" dirty="0">
                <a:latin typeface="Times New Roman" panose="02020603050405020304" pitchFamily="18" charset="0"/>
                <a:cs typeface="Times New Roman" panose="02020603050405020304" pitchFamily="18" charset="0"/>
              </a:rPr>
              <a:t>RAM</a:t>
            </a:r>
            <a:r>
              <a:rPr lang="en-GB" dirty="0">
                <a:latin typeface="Times New Roman" panose="02020603050405020304" pitchFamily="18" charset="0"/>
                <a:cs typeface="Times New Roman" panose="02020603050405020304" pitchFamily="18" charset="0"/>
              </a:rPr>
              <a:t> (2.783755) are the most important features. Other features like </a:t>
            </a:r>
            <a:r>
              <a:rPr lang="en-GB" b="1" dirty="0">
                <a:latin typeface="Times New Roman" panose="02020603050405020304" pitchFamily="18" charset="0"/>
                <a:cs typeface="Times New Roman" panose="02020603050405020304" pitchFamily="18" charset="0"/>
              </a:rPr>
              <a:t>Front Camera</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Rear Camera</a:t>
            </a:r>
            <a:r>
              <a:rPr lang="en-GB" dirty="0">
                <a:latin typeface="Times New Roman" panose="02020603050405020304" pitchFamily="18" charset="0"/>
                <a:cs typeface="Times New Roman" panose="02020603050405020304" pitchFamily="18" charset="0"/>
              </a:rPr>
              <a:t> have moderate importance, while </a:t>
            </a:r>
            <a:r>
              <a:rPr lang="en-GB" b="1" dirty="0">
                <a:latin typeface="Times New Roman" panose="02020603050405020304" pitchFamily="18" charset="0"/>
                <a:cs typeface="Times New Roman" panose="02020603050405020304" pitchFamily="18" charset="0"/>
              </a:rPr>
              <a:t>Battery_</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AI Lens</a:t>
            </a:r>
            <a:r>
              <a:rPr lang="en-GB" dirty="0">
                <a:latin typeface="Times New Roman" panose="02020603050405020304" pitchFamily="18" charset="0"/>
                <a:cs typeface="Times New Roman" panose="02020603050405020304" pitchFamily="18" charset="0"/>
              </a:rPr>
              <a:t> have no significant impact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5EE5D1A-4DF8-39EA-C8DA-2974EE4E8F42}"/>
              </a:ext>
            </a:extLst>
          </p:cNvPr>
          <p:cNvPicPr>
            <a:picLocks noChangeAspect="1"/>
          </p:cNvPicPr>
          <p:nvPr/>
        </p:nvPicPr>
        <p:blipFill>
          <a:blip r:embed="rId3"/>
          <a:stretch>
            <a:fillRect/>
          </a:stretch>
        </p:blipFill>
        <p:spPr>
          <a:xfrm>
            <a:off x="4259347" y="970384"/>
            <a:ext cx="7899743" cy="3946849"/>
          </a:xfrm>
          <a:prstGeom prst="rect">
            <a:avLst/>
          </a:prstGeom>
        </p:spPr>
      </p:pic>
    </p:spTree>
    <p:extLst>
      <p:ext uri="{BB962C8B-B14F-4D97-AF65-F5344CB8AC3E}">
        <p14:creationId xmlns:p14="http://schemas.microsoft.com/office/powerpoint/2010/main" val="222492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81DB22-5C4F-D0EB-3BAD-C6781C7979C4}"/>
              </a:ext>
            </a:extLst>
          </p:cNvPr>
          <p:cNvSpPr txBox="1"/>
          <p:nvPr/>
        </p:nvSpPr>
        <p:spPr>
          <a:xfrm>
            <a:off x="6568751" y="130763"/>
            <a:ext cx="3442996"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Correlation Analysis </a:t>
            </a:r>
          </a:p>
        </p:txBody>
      </p:sp>
      <p:pic>
        <p:nvPicPr>
          <p:cNvPr id="3" name="Picture 2">
            <a:extLst>
              <a:ext uri="{FF2B5EF4-FFF2-40B4-BE49-F238E27FC236}">
                <a16:creationId xmlns:a16="http://schemas.microsoft.com/office/drawing/2014/main" id="{5F866E1F-FD3B-77DB-CEC6-716CD56AC263}"/>
              </a:ext>
            </a:extLst>
          </p:cNvPr>
          <p:cNvPicPr>
            <a:picLocks noChangeAspect="1"/>
          </p:cNvPicPr>
          <p:nvPr/>
        </p:nvPicPr>
        <p:blipFill>
          <a:blip r:embed="rId2"/>
          <a:stretch>
            <a:fillRect/>
          </a:stretch>
        </p:blipFill>
        <p:spPr>
          <a:xfrm>
            <a:off x="5645020" y="765950"/>
            <a:ext cx="6546980" cy="5222872"/>
          </a:xfrm>
          <a:prstGeom prst="rect">
            <a:avLst/>
          </a:prstGeom>
        </p:spPr>
      </p:pic>
      <p:sp>
        <p:nvSpPr>
          <p:cNvPr id="5" name="TextBox 4">
            <a:extLst>
              <a:ext uri="{FF2B5EF4-FFF2-40B4-BE49-F238E27FC236}">
                <a16:creationId xmlns:a16="http://schemas.microsoft.com/office/drawing/2014/main" id="{563BEBD3-A12B-EFA1-7C44-F62DE9DF12D1}"/>
              </a:ext>
            </a:extLst>
          </p:cNvPr>
          <p:cNvSpPr txBox="1"/>
          <p:nvPr/>
        </p:nvSpPr>
        <p:spPr>
          <a:xfrm>
            <a:off x="429207" y="1045029"/>
            <a:ext cx="4982547" cy="4431983"/>
          </a:xfrm>
          <a:prstGeom prst="rect">
            <a:avLst/>
          </a:prstGeom>
          <a:noFill/>
        </p:spPr>
        <p:txBody>
          <a:bodyPr wrap="square" rtlCol="0">
            <a:spAutoFit/>
          </a:bodyPr>
          <a:lstStyle/>
          <a:p>
            <a:r>
              <a:rPr lang="en-GB" sz="2400" b="0" i="0" dirty="0">
                <a:solidFill>
                  <a:srgbClr val="212121"/>
                </a:solidFill>
                <a:effectLst/>
                <a:highlight>
                  <a:srgbClr val="FFFFFF"/>
                </a:highlight>
                <a:latin typeface="Times New Roman" panose="02020603050405020304" pitchFamily="18" charset="0"/>
                <a:cs typeface="Times New Roman" panose="02020603050405020304" pitchFamily="18" charset="0"/>
              </a:rPr>
              <a:t>Most correlations between these features are weak, except for the strong positive relationships between Memory and RAM (0.625), and Battery and Mobile Height (0.696). This indicates that while some features like memory and RAM, and battery capacity and mobile height tend to increase together, most other features do not show strong linear relationships.</a:t>
            </a:r>
          </a:p>
          <a:p>
            <a:endParaRPr lang="en-IN" dirty="0"/>
          </a:p>
        </p:txBody>
      </p:sp>
    </p:spTree>
    <p:extLst>
      <p:ext uri="{BB962C8B-B14F-4D97-AF65-F5344CB8AC3E}">
        <p14:creationId xmlns:p14="http://schemas.microsoft.com/office/powerpoint/2010/main" val="412951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F291B6-5FF4-3270-D49D-99201120BCCF}"/>
              </a:ext>
            </a:extLst>
          </p:cNvPr>
          <p:cNvSpPr txBox="1"/>
          <p:nvPr/>
        </p:nvSpPr>
        <p:spPr>
          <a:xfrm>
            <a:off x="4338736" y="317241"/>
            <a:ext cx="6102220" cy="707886"/>
          </a:xfrm>
          <a:prstGeom prst="rect">
            <a:avLst/>
          </a:prstGeom>
          <a:noFill/>
        </p:spPr>
        <p:txBody>
          <a:bodyPr wrap="square">
            <a:spAutoFit/>
          </a:bodyPr>
          <a:lstStyle/>
          <a:p>
            <a:pPr algn="l"/>
            <a:r>
              <a:rPr lang="en-IN" sz="4000" b="1" i="0" dirty="0">
                <a:solidFill>
                  <a:srgbClr val="0D0D0D"/>
                </a:solidFill>
                <a:effectLst/>
                <a:highlight>
                  <a:srgbClr val="FFFFFF"/>
                </a:highlight>
                <a:latin typeface="Times New Roman" panose="02020603050405020304" pitchFamily="18" charset="0"/>
                <a:cs typeface="Times New Roman" panose="02020603050405020304" pitchFamily="18" charset="0"/>
              </a:rPr>
              <a:t>RESULT</a:t>
            </a:r>
          </a:p>
        </p:txBody>
      </p:sp>
      <p:sp>
        <p:nvSpPr>
          <p:cNvPr id="2" name="TextBox 1">
            <a:extLst>
              <a:ext uri="{FF2B5EF4-FFF2-40B4-BE49-F238E27FC236}">
                <a16:creationId xmlns:a16="http://schemas.microsoft.com/office/drawing/2014/main" id="{36CEA185-4AE8-7268-9985-F23A577BB958}"/>
              </a:ext>
            </a:extLst>
          </p:cNvPr>
          <p:cNvSpPr txBox="1"/>
          <p:nvPr/>
        </p:nvSpPr>
        <p:spPr>
          <a:xfrm>
            <a:off x="867747" y="1108858"/>
            <a:ext cx="2705877" cy="461665"/>
          </a:xfrm>
          <a:prstGeom prst="rect">
            <a:avLst/>
          </a:prstGeom>
          <a:noFill/>
        </p:spPr>
        <p:txBody>
          <a:bodyPr wrap="square" rtlCol="0">
            <a:spAutoFit/>
          </a:bodyPr>
          <a:lstStyle/>
          <a:p>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Test performance</a:t>
            </a: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B00D6F6-DE18-2037-01A4-690700F1954F}"/>
              </a:ext>
            </a:extLst>
          </p:cNvPr>
          <p:cNvSpPr txBox="1"/>
          <p:nvPr/>
        </p:nvSpPr>
        <p:spPr>
          <a:xfrm>
            <a:off x="2789853" y="4226766"/>
            <a:ext cx="9199984" cy="369331"/>
          </a:xfrm>
          <a:prstGeom prst="rect">
            <a:avLst/>
          </a:prstGeom>
          <a:noFill/>
        </p:spPr>
        <p:txBody>
          <a:bodyPr wrap="square" rtlCol="0">
            <a:spAutoFit/>
          </a:bodyPr>
          <a:lstStyle/>
          <a:p>
            <a:r>
              <a:rPr lang="en-IN" dirty="0"/>
              <a:t>v</a:t>
            </a:r>
          </a:p>
        </p:txBody>
      </p:sp>
      <p:pic>
        <p:nvPicPr>
          <p:cNvPr id="6" name="Picture 5">
            <a:extLst>
              <a:ext uri="{FF2B5EF4-FFF2-40B4-BE49-F238E27FC236}">
                <a16:creationId xmlns:a16="http://schemas.microsoft.com/office/drawing/2014/main" id="{B8DBD59B-64A3-6143-6187-B0CF9BFA04FF}"/>
              </a:ext>
            </a:extLst>
          </p:cNvPr>
          <p:cNvPicPr>
            <a:picLocks noChangeAspect="1"/>
          </p:cNvPicPr>
          <p:nvPr/>
        </p:nvPicPr>
        <p:blipFill>
          <a:blip r:embed="rId2"/>
          <a:stretch>
            <a:fillRect/>
          </a:stretch>
        </p:blipFill>
        <p:spPr>
          <a:xfrm>
            <a:off x="827614" y="1790785"/>
            <a:ext cx="10536772" cy="2435982"/>
          </a:xfrm>
          <a:prstGeom prst="rect">
            <a:avLst/>
          </a:prstGeom>
        </p:spPr>
      </p:pic>
      <p:sp>
        <p:nvSpPr>
          <p:cNvPr id="14" name="Rectangle 6">
            <a:extLst>
              <a:ext uri="{FF2B5EF4-FFF2-40B4-BE49-F238E27FC236}">
                <a16:creationId xmlns:a16="http://schemas.microsoft.com/office/drawing/2014/main" id="{48AC451C-9547-5B3F-2ED0-ACED451D3308}"/>
              </a:ext>
            </a:extLst>
          </p:cNvPr>
          <p:cNvSpPr>
            <a:spLocks noChangeArrowheads="1"/>
          </p:cNvSpPr>
          <p:nvPr/>
        </p:nvSpPr>
        <p:spPr bwMode="auto">
          <a:xfrm>
            <a:off x="202163" y="4320706"/>
            <a:ext cx="12192000" cy="204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Decision Tree</a:t>
            </a:r>
            <a:r>
              <a:rPr kumimoji="0" lang="en-US" altLang="en-US" sz="1800" b="0" i="0" u="none" strike="noStrike" cap="none" normalizeH="0" baseline="0" dirty="0">
                <a:ln>
                  <a:noFill/>
                </a:ln>
                <a:solidFill>
                  <a:schemeClr val="tx1"/>
                </a:solidFill>
                <a:effectLst/>
                <a:latin typeface="Arial" panose="020B0604020202020204" pitchFamily="34" charset="0"/>
              </a:rPr>
              <a:t>: Achieves very low training MSE (0.010111) and reasonable testing MSE (0.180199), indicating potential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overfitting but good generalization with an excellent testing R2 score of 0.807549.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Random Forest</a:t>
            </a:r>
            <a:r>
              <a:rPr kumimoji="0" lang="en-US" altLang="en-US" sz="1800" b="0" i="0" u="none" strike="noStrike" cap="none" normalizeH="0" baseline="0" dirty="0">
                <a:ln>
                  <a:noFill/>
                </a:ln>
                <a:solidFill>
                  <a:schemeClr val="tx1"/>
                </a:solidFill>
                <a:effectLst/>
                <a:latin typeface="Arial" panose="020B0604020202020204" pitchFamily="34" charset="0"/>
              </a:rPr>
              <a:t>: Balances bias and variance well with moderate training MSE (0.032050) and low testing MSE (0.067836).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demonstrates strong predictive power with high R2 scores for both training (0.968416) and testing (0.927552) datasets.</a:t>
            </a:r>
          </a:p>
        </p:txBody>
      </p:sp>
    </p:spTree>
    <p:extLst>
      <p:ext uri="{BB962C8B-B14F-4D97-AF65-F5344CB8AC3E}">
        <p14:creationId xmlns:p14="http://schemas.microsoft.com/office/powerpoint/2010/main" val="140534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8BA09F-D5C7-6AB6-327E-9E0574AE3464}"/>
              </a:ext>
            </a:extLst>
          </p:cNvPr>
          <p:cNvSpPr>
            <a:spLocks noGrp="1"/>
          </p:cNvSpPr>
          <p:nvPr>
            <p:ph type="title"/>
          </p:nvPr>
        </p:nvSpPr>
        <p:spPr>
          <a:xfrm>
            <a:off x="3317965" y="-67960"/>
            <a:ext cx="10058400" cy="1450757"/>
          </a:xfrm>
        </p:spPr>
        <p:txBody>
          <a:bodyPr>
            <a:normAutofit/>
          </a:bodyPr>
          <a:lstStyle/>
          <a:p>
            <a:r>
              <a:rPr lang="en-IN" sz="4000" b="1" i="0" dirty="0">
                <a:solidFill>
                  <a:srgbClr val="0D0D0D"/>
                </a:solidFill>
                <a:effectLst/>
                <a:highlight>
                  <a:srgbClr val="FFFFFF"/>
                </a:highlight>
                <a:latin typeface="Times New Roman" panose="02020603050405020304" pitchFamily="18" charset="0"/>
                <a:cs typeface="Times New Roman" panose="02020603050405020304" pitchFamily="18" charset="0"/>
              </a:rPr>
              <a:t>CONCLUSION</a:t>
            </a:r>
            <a:br>
              <a:rPr lang="en-IN" sz="4000" b="1" i="0" dirty="0">
                <a:solidFill>
                  <a:srgbClr val="0D0D0D"/>
                </a:solidFill>
                <a:effectLst/>
                <a:highlight>
                  <a:srgbClr val="FFFFFF"/>
                </a:highlight>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944EEB4-2353-02CB-B5A7-D09CA92A26A1}"/>
              </a:ext>
            </a:extLst>
          </p:cNvPr>
          <p:cNvSpPr txBox="1"/>
          <p:nvPr/>
        </p:nvSpPr>
        <p:spPr>
          <a:xfrm>
            <a:off x="923730" y="1228397"/>
            <a:ext cx="9554548" cy="4401205"/>
          </a:xfrm>
          <a:prstGeom prst="rect">
            <a:avLst/>
          </a:prstGeom>
          <a:noFill/>
        </p:spPr>
        <p:txBody>
          <a:bodyPr wrap="square">
            <a:spAutoFit/>
          </a:bodyPr>
          <a:lstStyle/>
          <a:p>
            <a:pPr algn="just">
              <a:buFont typeface="Arial" panose="020B0604020202020204" pitchFamily="34" charset="0"/>
              <a:buChar char="•"/>
            </a:pPr>
            <a:r>
              <a:rPr lang="en-GB" sz="2800" b="1" i="0" dirty="0">
                <a:solidFill>
                  <a:srgbClr val="212121"/>
                </a:solidFill>
                <a:effectLst/>
                <a:highlight>
                  <a:srgbClr val="FFFFFF"/>
                </a:highlight>
                <a:latin typeface="Times New Roman" panose="02020603050405020304" pitchFamily="18" charset="0"/>
                <a:cs typeface="Times New Roman" panose="02020603050405020304" pitchFamily="18" charset="0"/>
              </a:rPr>
              <a:t>Random Forest and </a:t>
            </a:r>
            <a:r>
              <a:rPr lang="en-GB" sz="2800" b="1" i="0" dirty="0" err="1">
                <a:solidFill>
                  <a:srgbClr val="212121"/>
                </a:solidFill>
                <a:effectLst/>
                <a:highlight>
                  <a:srgbClr val="FFFFFF"/>
                </a:highlight>
                <a:latin typeface="Times New Roman" panose="02020603050405020304" pitchFamily="18" charset="0"/>
                <a:cs typeface="Times New Roman" panose="02020603050405020304" pitchFamily="18" charset="0"/>
              </a:rPr>
              <a:t>XGBoost</a:t>
            </a:r>
            <a:r>
              <a:rPr lang="en-GB" sz="2800" b="0" i="0" dirty="0">
                <a:solidFill>
                  <a:srgbClr val="212121"/>
                </a:solidFill>
                <a:effectLst/>
                <a:highlight>
                  <a:srgbClr val="FFFFFF"/>
                </a:highlight>
                <a:latin typeface="Times New Roman" panose="02020603050405020304" pitchFamily="18" charset="0"/>
                <a:cs typeface="Times New Roman" panose="02020603050405020304" pitchFamily="18" charset="0"/>
              </a:rPr>
              <a:t> are the top performers based on the testing R² scores. Both models have high R² scores on both training and testing datasets, indicating that they are highly effective and generalize well to unseen data.</a:t>
            </a:r>
          </a:p>
          <a:p>
            <a:pPr algn="just">
              <a:buFont typeface="Arial" panose="020B0604020202020204" pitchFamily="34" charset="0"/>
              <a:buChar char="•"/>
            </a:pPr>
            <a:r>
              <a:rPr lang="en-GB" sz="2800" b="0" i="0" dirty="0">
                <a:solidFill>
                  <a:srgbClr val="212121"/>
                </a:solidFill>
                <a:effectLst/>
                <a:highlight>
                  <a:srgbClr val="FFFFFF"/>
                </a:highlight>
                <a:latin typeface="Times New Roman" panose="02020603050405020304" pitchFamily="18" charset="0"/>
                <a:cs typeface="Times New Roman" panose="02020603050405020304" pitchFamily="18" charset="0"/>
              </a:rPr>
              <a:t>Overfitting Concerns: The Decision Tree model shows signs of overfitting, with a significant drop in performance from training to testing data.</a:t>
            </a:r>
          </a:p>
          <a:p>
            <a:pPr algn="just">
              <a:buFont typeface="Arial" panose="020B0604020202020204" pitchFamily="34" charset="0"/>
              <a:buChar char="•"/>
            </a:pPr>
            <a:r>
              <a:rPr lang="en-GB" sz="2800" b="0" i="0" dirty="0">
                <a:solidFill>
                  <a:srgbClr val="212121"/>
                </a:solidFill>
                <a:effectLst/>
                <a:highlight>
                  <a:srgbClr val="FFFFFF"/>
                </a:highlight>
                <a:latin typeface="Times New Roman" panose="02020603050405020304" pitchFamily="18" charset="0"/>
                <a:cs typeface="Times New Roman" panose="02020603050405020304" pitchFamily="18" charset="0"/>
              </a:rPr>
              <a:t>Moderate Performer: Linear Regression is the least effective among the four models, with moderate R² scores and higher MSE values.</a:t>
            </a:r>
          </a:p>
        </p:txBody>
      </p:sp>
    </p:spTree>
    <p:extLst>
      <p:ext uri="{BB962C8B-B14F-4D97-AF65-F5344CB8AC3E}">
        <p14:creationId xmlns:p14="http://schemas.microsoft.com/office/powerpoint/2010/main" val="113328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04B-2563-E79F-0043-E74668BAF686}"/>
              </a:ext>
            </a:extLst>
          </p:cNvPr>
          <p:cNvSpPr>
            <a:spLocks noGrp="1"/>
          </p:cNvSpPr>
          <p:nvPr>
            <p:ph type="title"/>
          </p:nvPr>
        </p:nvSpPr>
        <p:spPr>
          <a:xfrm>
            <a:off x="2571449" y="98960"/>
            <a:ext cx="7300339" cy="985936"/>
          </a:xfrm>
        </p:spPr>
        <p:txBody>
          <a:bodyPr>
            <a:normAutofit fontScale="90000"/>
          </a:bodyPr>
          <a:lstStyle/>
          <a:p>
            <a:br>
              <a:rPr lang="en-GB" sz="4400" dirty="0">
                <a:solidFill>
                  <a:srgbClr val="0D0D0D"/>
                </a:solidFill>
                <a:latin typeface="Söhne"/>
                <a:cs typeface="Times New Roman" panose="02020603050405020304" pitchFamily="18" charset="0"/>
              </a:rPr>
            </a:br>
            <a:br>
              <a:rPr lang="en-GB" sz="4400" dirty="0">
                <a:solidFill>
                  <a:srgbClr val="0D0D0D"/>
                </a:solidFill>
                <a:latin typeface="Times New Roman" panose="02020603050405020304" pitchFamily="18" charset="0"/>
                <a:cs typeface="Times New Roman" panose="02020603050405020304" pitchFamily="18" charset="0"/>
              </a:rPr>
            </a:br>
            <a:r>
              <a:rPr lang="en-GB" sz="4400" b="1" i="0" dirty="0">
                <a:solidFill>
                  <a:srgbClr val="0D0D0D"/>
                </a:solidFill>
                <a:effectLst/>
                <a:latin typeface="Times New Roman" panose="02020603050405020304" pitchFamily="18" charset="0"/>
                <a:cs typeface="Times New Roman" panose="02020603050405020304" pitchFamily="18" charset="0"/>
              </a:rPr>
              <a:t>PROJECT OVERVIEW</a:t>
            </a:r>
            <a:endParaRPr lang="en-IN" sz="44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F7049239-FA15-A618-C2CB-65E4FB3A3119}"/>
              </a:ext>
            </a:extLst>
          </p:cNvPr>
          <p:cNvSpPr>
            <a:spLocks noChangeArrowheads="1"/>
          </p:cNvSpPr>
          <p:nvPr/>
        </p:nvSpPr>
        <p:spPr bwMode="auto">
          <a:xfrm>
            <a:off x="967274" y="1084896"/>
            <a:ext cx="112247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Font typeface="Arial" panose="020B0604020202020204" pitchFamily="34" charset="0"/>
              <a:buChar char="•"/>
            </a:pPr>
            <a:r>
              <a:rPr lang="en-GB" sz="3600" b="0" i="0" dirty="0">
                <a:solidFill>
                  <a:srgbClr val="212121"/>
                </a:solidFill>
                <a:effectLst/>
                <a:highlight>
                  <a:srgbClr val="FFFFFF"/>
                </a:highlight>
                <a:latin typeface="Times New Roman" panose="02020603050405020304" pitchFamily="18" charset="0"/>
                <a:cs typeface="Times New Roman" panose="02020603050405020304" pitchFamily="18" charset="0"/>
              </a:rPr>
              <a:t> In this project, I worked with a dataset that contains detailed information about various mobile phones, including their model, </a:t>
            </a:r>
            <a:r>
              <a:rPr lang="en-GB" sz="36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color</a:t>
            </a:r>
            <a:r>
              <a:rPr lang="en-GB" sz="3600" b="0" i="0" dirty="0">
                <a:solidFill>
                  <a:srgbClr val="212121"/>
                </a:solidFill>
                <a:effectLst/>
                <a:highlight>
                  <a:srgbClr val="FFFFFF"/>
                </a:highlight>
                <a:latin typeface="Times New Roman" panose="02020603050405020304" pitchFamily="18" charset="0"/>
                <a:cs typeface="Times New Roman" panose="02020603050405020304" pitchFamily="18" charset="0"/>
              </a:rPr>
              <a:t>, memory, RAM, battery capacity, rear camera specifications, front camera specifications, presence of AI lens, mobile height, processor, and, most importantly, the price.</a:t>
            </a:r>
          </a:p>
          <a:p>
            <a:pPr algn="l">
              <a:buFont typeface="Arial" panose="020B0604020202020204" pitchFamily="34" charset="0"/>
              <a:buChar char="•"/>
            </a:pPr>
            <a:r>
              <a:rPr lang="en-GB" sz="3600" b="0" i="0" dirty="0">
                <a:solidFill>
                  <a:srgbClr val="212121"/>
                </a:solidFill>
                <a:effectLst/>
                <a:highlight>
                  <a:srgbClr val="FFFFFF"/>
                </a:highlight>
                <a:latin typeface="Times New Roman" panose="02020603050405020304" pitchFamily="18" charset="0"/>
                <a:cs typeface="Times New Roman" panose="02020603050405020304" pitchFamily="18" charset="0"/>
              </a:rPr>
              <a:t> My goal is to develop a predictive model for mobile phone prices.</a:t>
            </a:r>
          </a:p>
        </p:txBody>
      </p:sp>
    </p:spTree>
    <p:extLst>
      <p:ext uri="{BB962C8B-B14F-4D97-AF65-F5344CB8AC3E}">
        <p14:creationId xmlns:p14="http://schemas.microsoft.com/office/powerpoint/2010/main" val="244347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0E60-DECC-22AF-A04E-ABF65A9D883A}"/>
              </a:ext>
            </a:extLst>
          </p:cNvPr>
          <p:cNvSpPr>
            <a:spLocks noGrp="1"/>
          </p:cNvSpPr>
          <p:nvPr>
            <p:ph type="title"/>
          </p:nvPr>
        </p:nvSpPr>
        <p:spPr>
          <a:xfrm>
            <a:off x="2599440" y="182182"/>
            <a:ext cx="6320625" cy="651842"/>
          </a:xfrm>
        </p:spPr>
        <p:txBody>
          <a:bodyPr>
            <a:normAutofit/>
          </a:bodyPr>
          <a:lstStyle/>
          <a:p>
            <a:r>
              <a:rPr lang="en-GB" sz="4000" b="1" i="0" dirty="0">
                <a:solidFill>
                  <a:srgbClr val="0D0D0D"/>
                </a:solidFill>
                <a:effectLst/>
                <a:latin typeface="Times New Roman" panose="02020603050405020304" pitchFamily="18" charset="0"/>
                <a:cs typeface="Times New Roman" panose="02020603050405020304" pitchFamily="18" charset="0"/>
              </a:rPr>
              <a:t>PROBLEM STATEMENT</a:t>
            </a:r>
            <a:endParaRPr lang="en-IN" sz="4000" dirty="0"/>
          </a:p>
        </p:txBody>
      </p:sp>
      <p:sp>
        <p:nvSpPr>
          <p:cNvPr id="12" name="Rectangle 9">
            <a:extLst>
              <a:ext uri="{FF2B5EF4-FFF2-40B4-BE49-F238E27FC236}">
                <a16:creationId xmlns:a16="http://schemas.microsoft.com/office/drawing/2014/main" id="{01B5E4C2-1B0E-8150-6B46-33EFBB28F953}"/>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700" b="1" i="0" u="none" strike="noStrike" cap="none" normalizeH="0" baseline="0">
                <a:ln>
                  <a:noFill/>
                </a:ln>
                <a:solidFill>
                  <a:srgbClr val="000000"/>
                </a:solidFill>
                <a:effectLst/>
                <a:latin typeface="ff1"/>
              </a:rPr>
              <a:t>ProblemStatementwastodesignamodule: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WhichisUserFriendly.</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Whichwillrestricttheuserfromaccessingotherusersdata.</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Whichwillhelptheadministratortohandleallthechanges.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TheSystemwillbecompletelymenudrivensothattheuserswillhavenoproblemsinusingalltheoptions.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Thesystemwillbeefficientandfastinresponse.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Thesystemwillbecustomizedaccordingtotheneeds.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40600" b="0" i="0" u="none" strike="noStrike" cap="none" normalizeH="0" baseline="0">
                <a:ln>
                  <a:noFill/>
                </a:ln>
                <a:solidFill>
                  <a:srgbClr val="000000"/>
                </a:solidFill>
                <a:effectLst/>
                <a:latin typeface="Source Sans Pro" panose="020B0503030403020204"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1">
            <a:extLst>
              <a:ext uri="{FF2B5EF4-FFF2-40B4-BE49-F238E27FC236}">
                <a16:creationId xmlns:a16="http://schemas.microsoft.com/office/drawing/2014/main" id="{4CFD13DA-7792-532D-479C-DEB0F3A19AC2}"/>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2">
            <a:extLst>
              <a:ext uri="{FF2B5EF4-FFF2-40B4-BE49-F238E27FC236}">
                <a16:creationId xmlns:a16="http://schemas.microsoft.com/office/drawing/2014/main" id="{4B03BFA0-9E6B-3A8A-BB18-9FD4C34116B1}"/>
              </a:ext>
            </a:extLst>
          </p:cNvPr>
          <p:cNvSpPr>
            <a:spLocks noChangeArrowheads="1"/>
          </p:cNvSpPr>
          <p:nvPr/>
        </p:nvSpPr>
        <p:spPr bwMode="auto">
          <a:xfrm>
            <a:off x="0" y="15875"/>
            <a:ext cx="4000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171B"/>
                </a:solidFill>
                <a:effectLst/>
                <a:latin typeface="var(--spl-font-family-sans-serif-primary)"/>
              </a:rPr>
              <a:t>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495D636-77F4-855C-A3EA-50F4AD59F55E}"/>
              </a:ext>
            </a:extLst>
          </p:cNvPr>
          <p:cNvSpPr>
            <a:spLocks noChangeArrowheads="1"/>
          </p:cNvSpPr>
          <p:nvPr/>
        </p:nvSpPr>
        <p:spPr bwMode="auto">
          <a:xfrm>
            <a:off x="259979" y="573067"/>
            <a:ext cx="1172247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3600" b="0" i="0" dirty="0">
                <a:solidFill>
                  <a:srgbClr val="212121"/>
                </a:solidFill>
                <a:effectLst/>
                <a:highlight>
                  <a:srgbClr val="FFFFFF"/>
                </a:highlight>
                <a:latin typeface="Times New Roman" panose="02020603050405020304" pitchFamily="18" charset="0"/>
                <a:cs typeface="Times New Roman" panose="02020603050405020304" pitchFamily="18" charset="0"/>
              </a:rPr>
              <a:t>The organization is keen to enhance its pricing strategy by gaining a deeper understanding of the key features that influence the prices of mobile phones in today's highly competitive market</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3600" dirty="0">
                <a:latin typeface="Times New Roman" panose="02020603050405020304" pitchFamily="18" charset="0"/>
                <a:cs typeface="Times New Roman" panose="02020603050405020304" pitchFamily="18" charset="0"/>
              </a:rPr>
              <a:t>Develop a predictive model for mobile phone prices based on detailed specifications including model, </a:t>
            </a:r>
            <a:r>
              <a:rPr lang="en-GB" sz="3600" dirty="0" err="1">
                <a:latin typeface="Times New Roman" panose="02020603050405020304" pitchFamily="18" charset="0"/>
                <a:cs typeface="Times New Roman" panose="02020603050405020304" pitchFamily="18" charset="0"/>
              </a:rPr>
              <a:t>color</a:t>
            </a:r>
            <a:r>
              <a:rPr lang="en-GB" sz="3600" dirty="0">
                <a:latin typeface="Times New Roman" panose="02020603050405020304" pitchFamily="18" charset="0"/>
                <a:cs typeface="Times New Roman" panose="02020603050405020304" pitchFamily="18" charset="0"/>
              </a:rPr>
              <a:t>, memory, RAM, battery capacity, rear camera </a:t>
            </a:r>
            <a:r>
              <a:rPr lang="en-GB" sz="3600" dirty="0" err="1">
                <a:latin typeface="Times New Roman" panose="02020603050405020304" pitchFamily="18" charset="0"/>
                <a:cs typeface="Times New Roman" panose="02020603050405020304" pitchFamily="18" charset="0"/>
              </a:rPr>
              <a:t>specifications,front</a:t>
            </a:r>
            <a:r>
              <a:rPr lang="en-GB" sz="3600" dirty="0">
                <a:latin typeface="Times New Roman" panose="02020603050405020304" pitchFamily="18" charset="0"/>
                <a:cs typeface="Times New Roman" panose="02020603050405020304" pitchFamily="18" charset="0"/>
              </a:rPr>
              <a:t> camera specifications, presence of AI lens, mobile height,</a:t>
            </a:r>
          </a:p>
          <a:p>
            <a:pPr marL="0" marR="0" lvl="0" indent="0" algn="just" defTabSz="914400" rtl="0" eaLnBrk="0" fontAlgn="base" latinLnBrk="0" hangingPunct="0">
              <a:lnSpc>
                <a:spcPct val="100000"/>
              </a:lnSpc>
              <a:spcBef>
                <a:spcPct val="0"/>
              </a:spcBef>
              <a:spcAft>
                <a:spcPct val="0"/>
              </a:spcAft>
              <a:buClrTx/>
              <a:buSzTx/>
              <a:buFontTx/>
              <a:buNone/>
              <a:tabLst/>
            </a:pPr>
            <a:r>
              <a:rPr lang="en-GB" sz="3600" dirty="0">
                <a:latin typeface="Times New Roman" panose="02020603050405020304" pitchFamily="18" charset="0"/>
                <a:cs typeface="Times New Roman" panose="02020603050405020304" pitchFamily="18" charset="0"/>
              </a:rPr>
              <a:t>     and processor.</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5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960F-E1F0-6F24-E82A-ED153EF67257}"/>
              </a:ext>
            </a:extLst>
          </p:cNvPr>
          <p:cNvSpPr>
            <a:spLocks noGrp="1"/>
          </p:cNvSpPr>
          <p:nvPr>
            <p:ph type="title"/>
          </p:nvPr>
        </p:nvSpPr>
        <p:spPr>
          <a:xfrm>
            <a:off x="3028648" y="43934"/>
            <a:ext cx="5107646" cy="783772"/>
          </a:xfrm>
        </p:spPr>
        <p:txBody>
          <a:bodyPr>
            <a:normAutofit fontScale="90000"/>
          </a:bodyPr>
          <a:lstStyle/>
          <a:p>
            <a:br>
              <a:rPr lang="en-IN" b="1" i="0" dirty="0">
                <a:solidFill>
                  <a:srgbClr val="0D0D0D"/>
                </a:solidFill>
                <a:effectLst/>
                <a:highlight>
                  <a:srgbClr val="FFFFFF"/>
                </a:highlight>
                <a:latin typeface="ui-sans-serif"/>
              </a:rPr>
            </a:br>
            <a:br>
              <a:rPr lang="en-GB" b="0" i="0" dirty="0">
                <a:solidFill>
                  <a:srgbClr val="000000"/>
                </a:solidFill>
                <a:effectLst/>
                <a:highlight>
                  <a:srgbClr val="FFFFFF"/>
                </a:highlight>
                <a:latin typeface="Source Sans Pro" panose="020B0503030403020204" pitchFamily="34" charset="0"/>
              </a:rPr>
            </a:br>
            <a:r>
              <a:rPr lang="en-IN" sz="4000" b="1" dirty="0">
                <a:solidFill>
                  <a:schemeClr val="tx1"/>
                </a:solidFill>
                <a:latin typeface="Times New Roman" panose="02020603050405020304" pitchFamily="18" charset="0"/>
                <a:cs typeface="Times New Roman" panose="02020603050405020304" pitchFamily="18" charset="0"/>
              </a:rPr>
              <a:t>DATA OVERVIEW</a:t>
            </a:r>
          </a:p>
        </p:txBody>
      </p:sp>
      <p:sp>
        <p:nvSpPr>
          <p:cNvPr id="6" name="Rectangle 2">
            <a:extLst>
              <a:ext uri="{FF2B5EF4-FFF2-40B4-BE49-F238E27FC236}">
                <a16:creationId xmlns:a16="http://schemas.microsoft.com/office/drawing/2014/main" id="{97CFBE52-62EE-C203-768B-8CC74046D85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C3766D09-339A-3C5E-0796-B7715B9B32E3}"/>
              </a:ext>
            </a:extLst>
          </p:cNvPr>
          <p:cNvSpPr>
            <a:spLocks noChangeArrowheads="1"/>
          </p:cNvSpPr>
          <p:nvPr/>
        </p:nvSpPr>
        <p:spPr bwMode="auto">
          <a:xfrm>
            <a:off x="1101013" y="914144"/>
            <a:ext cx="1115985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Unnamed: 0</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index column, possibly representing row numbers or IDs.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name of the mobile phone.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Colour</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color of the mobile phone.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Memory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Amount of storage memory in the phone (in 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RAM capacity of the phone (in 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Battery_</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Battery capacity of the phone (assuming in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mAh</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Rear Camera</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Specification of the rear camera.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 Camera</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Specification of the front camera.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Lens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Presence of AI lens (likely a binary indicator, 1 for yes, 0 for no).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Height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Height of the mobile phone (in mm).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Processor_</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Processor specification of the phone.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Price of the mobile phone</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95235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DE090E-5B04-4661-9F05-A06BCC4DD26A}"/>
              </a:ext>
            </a:extLst>
          </p:cNvPr>
          <p:cNvPicPr>
            <a:picLocks noGrp="1" noChangeAspect="1"/>
          </p:cNvPicPr>
          <p:nvPr>
            <p:ph idx="1"/>
          </p:nvPr>
        </p:nvPicPr>
        <p:blipFill>
          <a:blip r:embed="rId2"/>
          <a:stretch>
            <a:fillRect/>
          </a:stretch>
        </p:blipFill>
        <p:spPr>
          <a:xfrm>
            <a:off x="329375" y="2369976"/>
            <a:ext cx="11862625" cy="3474409"/>
          </a:xfrm>
        </p:spPr>
      </p:pic>
      <p:sp>
        <p:nvSpPr>
          <p:cNvPr id="6" name="TextBox 5">
            <a:extLst>
              <a:ext uri="{FF2B5EF4-FFF2-40B4-BE49-F238E27FC236}">
                <a16:creationId xmlns:a16="http://schemas.microsoft.com/office/drawing/2014/main" id="{02EBB503-35BF-798F-0AF2-078BA60A5BD3}"/>
              </a:ext>
            </a:extLst>
          </p:cNvPr>
          <p:cNvSpPr txBox="1"/>
          <p:nvPr/>
        </p:nvSpPr>
        <p:spPr>
          <a:xfrm>
            <a:off x="3558073" y="485192"/>
            <a:ext cx="4758612" cy="1200329"/>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	Data Description (summary of statistics)</a:t>
            </a:r>
          </a:p>
        </p:txBody>
      </p:sp>
    </p:spTree>
    <p:extLst>
      <p:ext uri="{BB962C8B-B14F-4D97-AF65-F5344CB8AC3E}">
        <p14:creationId xmlns:p14="http://schemas.microsoft.com/office/powerpoint/2010/main" val="226479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C2042-7E55-F6F8-766C-365D2ED586C5}"/>
              </a:ext>
            </a:extLst>
          </p:cNvPr>
          <p:cNvSpPr txBox="1"/>
          <p:nvPr/>
        </p:nvSpPr>
        <p:spPr>
          <a:xfrm>
            <a:off x="3237722" y="279919"/>
            <a:ext cx="505097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DATA CLEANING</a:t>
            </a:r>
          </a:p>
        </p:txBody>
      </p:sp>
      <p:sp>
        <p:nvSpPr>
          <p:cNvPr id="4" name="TextBox 3">
            <a:extLst>
              <a:ext uri="{FF2B5EF4-FFF2-40B4-BE49-F238E27FC236}">
                <a16:creationId xmlns:a16="http://schemas.microsoft.com/office/drawing/2014/main" id="{C0B4ED7C-469F-8629-1C46-3AACA9BFD638}"/>
              </a:ext>
            </a:extLst>
          </p:cNvPr>
          <p:cNvSpPr txBox="1"/>
          <p:nvPr/>
        </p:nvSpPr>
        <p:spPr>
          <a:xfrm>
            <a:off x="636230" y="987805"/>
            <a:ext cx="4159705" cy="5632311"/>
          </a:xfrm>
          <a:prstGeom prst="rect">
            <a:avLst/>
          </a:prstGeom>
          <a:noFill/>
        </p:spPr>
        <p:txBody>
          <a:bodyPr wrap="square">
            <a:spAutoFit/>
          </a:bodyPr>
          <a:lstStyle/>
          <a:p>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Missing Values </a:t>
            </a:r>
          </a:p>
          <a:p>
            <a:pPr marL="342900"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Identify Missing Values</a:t>
            </a:r>
            <a:endParaRPr lang="en-IN" sz="24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F21C852-116B-7A3D-AB72-661F782607B3}"/>
              </a:ext>
            </a:extLst>
          </p:cNvPr>
          <p:cNvPicPr>
            <a:picLocks noChangeAspect="1"/>
          </p:cNvPicPr>
          <p:nvPr/>
        </p:nvPicPr>
        <p:blipFill>
          <a:blip r:embed="rId2"/>
          <a:stretch>
            <a:fillRect/>
          </a:stretch>
        </p:blipFill>
        <p:spPr>
          <a:xfrm>
            <a:off x="932283" y="1862764"/>
            <a:ext cx="2890419" cy="3657999"/>
          </a:xfrm>
          <a:prstGeom prst="rect">
            <a:avLst/>
          </a:prstGeom>
        </p:spPr>
      </p:pic>
      <p:sp>
        <p:nvSpPr>
          <p:cNvPr id="9" name="TextBox 8">
            <a:extLst>
              <a:ext uri="{FF2B5EF4-FFF2-40B4-BE49-F238E27FC236}">
                <a16:creationId xmlns:a16="http://schemas.microsoft.com/office/drawing/2014/main" id="{30AE6222-DF4B-C1E7-9C94-C90EEC33A409}"/>
              </a:ext>
            </a:extLst>
          </p:cNvPr>
          <p:cNvSpPr txBox="1"/>
          <p:nvPr/>
        </p:nvSpPr>
        <p:spPr>
          <a:xfrm>
            <a:off x="947481" y="5520763"/>
            <a:ext cx="229024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No null values</a:t>
            </a:r>
          </a:p>
        </p:txBody>
      </p:sp>
      <p:pic>
        <p:nvPicPr>
          <p:cNvPr id="11" name="Picture 10">
            <a:extLst>
              <a:ext uri="{FF2B5EF4-FFF2-40B4-BE49-F238E27FC236}">
                <a16:creationId xmlns:a16="http://schemas.microsoft.com/office/drawing/2014/main" id="{ADAEFE57-663E-1C97-D294-388F56439078}"/>
              </a:ext>
            </a:extLst>
          </p:cNvPr>
          <p:cNvPicPr>
            <a:picLocks noChangeAspect="1"/>
          </p:cNvPicPr>
          <p:nvPr/>
        </p:nvPicPr>
        <p:blipFill>
          <a:blip r:embed="rId3"/>
          <a:stretch>
            <a:fillRect/>
          </a:stretch>
        </p:blipFill>
        <p:spPr>
          <a:xfrm>
            <a:off x="3453244" y="1862764"/>
            <a:ext cx="8656169" cy="2046180"/>
          </a:xfrm>
          <a:prstGeom prst="rect">
            <a:avLst/>
          </a:prstGeom>
        </p:spPr>
      </p:pic>
    </p:spTree>
    <p:extLst>
      <p:ext uri="{BB962C8B-B14F-4D97-AF65-F5344CB8AC3E}">
        <p14:creationId xmlns:p14="http://schemas.microsoft.com/office/powerpoint/2010/main" val="80021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5F6A74-AAA3-FE47-8D62-28FCA3CA24D8}"/>
              </a:ext>
            </a:extLst>
          </p:cNvPr>
          <p:cNvSpPr txBox="1"/>
          <p:nvPr/>
        </p:nvSpPr>
        <p:spPr>
          <a:xfrm>
            <a:off x="3284375" y="186041"/>
            <a:ext cx="529667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TREATING WITH OUTLIERS</a:t>
            </a:r>
          </a:p>
        </p:txBody>
      </p:sp>
      <p:pic>
        <p:nvPicPr>
          <p:cNvPr id="5" name="Picture 4">
            <a:extLst>
              <a:ext uri="{FF2B5EF4-FFF2-40B4-BE49-F238E27FC236}">
                <a16:creationId xmlns:a16="http://schemas.microsoft.com/office/drawing/2014/main" id="{05447D03-6D5F-FB07-5182-B0247BDB66DD}"/>
              </a:ext>
            </a:extLst>
          </p:cNvPr>
          <p:cNvPicPr>
            <a:picLocks noChangeAspect="1"/>
          </p:cNvPicPr>
          <p:nvPr/>
        </p:nvPicPr>
        <p:blipFill>
          <a:blip r:embed="rId2"/>
          <a:stretch>
            <a:fillRect/>
          </a:stretch>
        </p:blipFill>
        <p:spPr>
          <a:xfrm>
            <a:off x="712200" y="1476641"/>
            <a:ext cx="4435224" cy="777307"/>
          </a:xfrm>
          <a:prstGeom prst="rect">
            <a:avLst/>
          </a:prstGeom>
        </p:spPr>
      </p:pic>
      <p:pic>
        <p:nvPicPr>
          <p:cNvPr id="8" name="Picture 7">
            <a:extLst>
              <a:ext uri="{FF2B5EF4-FFF2-40B4-BE49-F238E27FC236}">
                <a16:creationId xmlns:a16="http://schemas.microsoft.com/office/drawing/2014/main" id="{22C0DCBA-0ADE-82BC-B436-E7E022E38AB4}"/>
              </a:ext>
            </a:extLst>
          </p:cNvPr>
          <p:cNvPicPr>
            <a:picLocks noChangeAspect="1"/>
          </p:cNvPicPr>
          <p:nvPr/>
        </p:nvPicPr>
        <p:blipFill>
          <a:blip r:embed="rId3"/>
          <a:stretch>
            <a:fillRect/>
          </a:stretch>
        </p:blipFill>
        <p:spPr>
          <a:xfrm>
            <a:off x="470916" y="3483816"/>
            <a:ext cx="6797629" cy="1120237"/>
          </a:xfrm>
          <a:prstGeom prst="rect">
            <a:avLst/>
          </a:prstGeom>
        </p:spPr>
      </p:pic>
      <p:sp>
        <p:nvSpPr>
          <p:cNvPr id="9" name="TextBox 8">
            <a:extLst>
              <a:ext uri="{FF2B5EF4-FFF2-40B4-BE49-F238E27FC236}">
                <a16:creationId xmlns:a16="http://schemas.microsoft.com/office/drawing/2014/main" id="{BF6EAC57-A6FB-DBB8-1D03-EC17F258B2C4}"/>
              </a:ext>
            </a:extLst>
          </p:cNvPr>
          <p:cNvSpPr txBox="1"/>
          <p:nvPr/>
        </p:nvSpPr>
        <p:spPr>
          <a:xfrm>
            <a:off x="858415" y="852202"/>
            <a:ext cx="275253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Outliers Detected </a:t>
            </a:r>
          </a:p>
        </p:txBody>
      </p:sp>
      <p:sp>
        <p:nvSpPr>
          <p:cNvPr id="10" name="TextBox 9">
            <a:extLst>
              <a:ext uri="{FF2B5EF4-FFF2-40B4-BE49-F238E27FC236}">
                <a16:creationId xmlns:a16="http://schemas.microsoft.com/office/drawing/2014/main" id="{1B508CE1-DA3E-89CB-A8CE-2D08DD8F9F01}"/>
              </a:ext>
            </a:extLst>
          </p:cNvPr>
          <p:cNvSpPr txBox="1"/>
          <p:nvPr/>
        </p:nvSpPr>
        <p:spPr>
          <a:xfrm>
            <a:off x="858413" y="2752533"/>
            <a:ext cx="354563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After Removing outliers  </a:t>
            </a:r>
          </a:p>
        </p:txBody>
      </p:sp>
    </p:spTree>
    <p:extLst>
      <p:ext uri="{BB962C8B-B14F-4D97-AF65-F5344CB8AC3E}">
        <p14:creationId xmlns:p14="http://schemas.microsoft.com/office/powerpoint/2010/main" val="103191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A3A85D-3704-2BFA-8BB7-4139AB3CA147}"/>
              </a:ext>
            </a:extLst>
          </p:cNvPr>
          <p:cNvSpPr txBox="1"/>
          <p:nvPr/>
        </p:nvSpPr>
        <p:spPr>
          <a:xfrm>
            <a:off x="2526263" y="519795"/>
            <a:ext cx="6097554" cy="400110"/>
          </a:xfrm>
          <a:prstGeom prst="rect">
            <a:avLst/>
          </a:prstGeom>
          <a:noFill/>
        </p:spPr>
        <p:txBody>
          <a:bodyPr wrap="square">
            <a:spAutoFit/>
          </a:bodyPr>
          <a:lstStyle/>
          <a:p>
            <a:r>
              <a:rPr lang="en-GB" sz="2000" b="1" dirty="0">
                <a:effectLst/>
                <a:highlight>
                  <a:srgbClr val="F7F7F7"/>
                </a:highlight>
                <a:latin typeface="Times New Roman" panose="02020603050405020304" pitchFamily="18" charset="0"/>
                <a:cs typeface="Times New Roman" panose="02020603050405020304" pitchFamily="18" charset="0"/>
              </a:rPr>
              <a:t>Best Value for Money Models (Price per GB)</a:t>
            </a:r>
          </a:p>
        </p:txBody>
      </p:sp>
      <p:pic>
        <p:nvPicPr>
          <p:cNvPr id="5" name="Picture 4">
            <a:extLst>
              <a:ext uri="{FF2B5EF4-FFF2-40B4-BE49-F238E27FC236}">
                <a16:creationId xmlns:a16="http://schemas.microsoft.com/office/drawing/2014/main" id="{A60B2EEE-320F-8382-5CBA-910836A870D6}"/>
              </a:ext>
            </a:extLst>
          </p:cNvPr>
          <p:cNvPicPr>
            <a:picLocks noChangeAspect="1"/>
          </p:cNvPicPr>
          <p:nvPr/>
        </p:nvPicPr>
        <p:blipFill>
          <a:blip r:embed="rId2"/>
          <a:stretch>
            <a:fillRect/>
          </a:stretch>
        </p:blipFill>
        <p:spPr>
          <a:xfrm>
            <a:off x="1300261" y="1228097"/>
            <a:ext cx="9946484" cy="4687512"/>
          </a:xfrm>
          <a:prstGeom prst="rect">
            <a:avLst/>
          </a:prstGeom>
        </p:spPr>
      </p:pic>
    </p:spTree>
    <p:extLst>
      <p:ext uri="{BB962C8B-B14F-4D97-AF65-F5344CB8AC3E}">
        <p14:creationId xmlns:p14="http://schemas.microsoft.com/office/powerpoint/2010/main" val="152376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640025-7019-9BA9-03B8-6BB21C3511B8}"/>
              </a:ext>
            </a:extLst>
          </p:cNvPr>
          <p:cNvSpPr txBox="1"/>
          <p:nvPr/>
        </p:nvSpPr>
        <p:spPr>
          <a:xfrm>
            <a:off x="2313991" y="242596"/>
            <a:ext cx="4021495" cy="369332"/>
          </a:xfrm>
          <a:prstGeom prst="rect">
            <a:avLst/>
          </a:prstGeom>
          <a:noFill/>
        </p:spPr>
        <p:txBody>
          <a:bodyPr wrap="square" rtlCol="0">
            <a:spAutoFit/>
          </a:bodyPr>
          <a:lstStyle/>
          <a:p>
            <a:r>
              <a:rPr lang="en-GB" b="1" i="0" dirty="0" err="1">
                <a:solidFill>
                  <a:srgbClr val="212121"/>
                </a:solidFill>
                <a:effectLst/>
                <a:highlight>
                  <a:srgbClr val="FFFFFF"/>
                </a:highlight>
                <a:latin typeface="Roboto" panose="02000000000000000000" pitchFamily="2" charset="0"/>
              </a:rPr>
              <a:t>Whar</a:t>
            </a:r>
            <a:r>
              <a:rPr lang="en-GB" b="1" i="0" dirty="0">
                <a:solidFill>
                  <a:srgbClr val="212121"/>
                </a:solidFill>
                <a:effectLst/>
                <a:highlight>
                  <a:srgbClr val="FFFFFF"/>
                </a:highlight>
                <a:latin typeface="Roboto" panose="02000000000000000000" pitchFamily="2" charset="0"/>
              </a:rPr>
              <a:t> are model with high storage ?</a:t>
            </a:r>
            <a:endParaRPr lang="en-IN" dirty="0"/>
          </a:p>
        </p:txBody>
      </p:sp>
      <p:pic>
        <p:nvPicPr>
          <p:cNvPr id="10" name="Picture 9">
            <a:extLst>
              <a:ext uri="{FF2B5EF4-FFF2-40B4-BE49-F238E27FC236}">
                <a16:creationId xmlns:a16="http://schemas.microsoft.com/office/drawing/2014/main" id="{828A0DAD-B5CC-5D8B-A4EF-D2C761B657B1}"/>
              </a:ext>
            </a:extLst>
          </p:cNvPr>
          <p:cNvPicPr>
            <a:picLocks noChangeAspect="1"/>
          </p:cNvPicPr>
          <p:nvPr/>
        </p:nvPicPr>
        <p:blipFill>
          <a:blip r:embed="rId2"/>
          <a:stretch>
            <a:fillRect/>
          </a:stretch>
        </p:blipFill>
        <p:spPr>
          <a:xfrm>
            <a:off x="742486" y="849676"/>
            <a:ext cx="10707028" cy="4419983"/>
          </a:xfrm>
          <a:prstGeom prst="rect">
            <a:avLst/>
          </a:prstGeom>
        </p:spPr>
      </p:pic>
      <p:sp>
        <p:nvSpPr>
          <p:cNvPr id="11" name="TextBox 10">
            <a:extLst>
              <a:ext uri="{FF2B5EF4-FFF2-40B4-BE49-F238E27FC236}">
                <a16:creationId xmlns:a16="http://schemas.microsoft.com/office/drawing/2014/main" id="{40864ADA-848B-8DCF-3D16-32554DF47FC8}"/>
              </a:ext>
            </a:extLst>
          </p:cNvPr>
          <p:cNvSpPr txBox="1"/>
          <p:nvPr/>
        </p:nvSpPr>
        <p:spPr>
          <a:xfrm>
            <a:off x="678024" y="5507407"/>
            <a:ext cx="10646229" cy="830997"/>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The dataset highlights models with high storage capacity, specifically 128 GB, such as the OPPO A77, vivo Y75, vivo T1 44W, and MOTOROLA g52. The presence of multiple entries for some models, like the vivo T1 44W, suggests potential duplicates or different variants of the same model.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80480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3379</TotalTime>
  <Words>879</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Calibri</vt:lpstr>
      <vt:lpstr>Calibri Light</vt:lpstr>
      <vt:lpstr>ff1</vt:lpstr>
      <vt:lpstr>ff4</vt:lpstr>
      <vt:lpstr>ff5</vt:lpstr>
      <vt:lpstr>Roboto</vt:lpstr>
      <vt:lpstr>Söhne</vt:lpstr>
      <vt:lpstr>Source Sans Pro</vt:lpstr>
      <vt:lpstr>Times New Roman</vt:lpstr>
      <vt:lpstr>ui-sans-serif</vt:lpstr>
      <vt:lpstr>var(--spl-font-family-sans-serif-primary)</vt:lpstr>
      <vt:lpstr>Retrospect</vt:lpstr>
      <vt:lpstr>Feature Extraction  and  Price Prediction for Mobile Phones  </vt:lpstr>
      <vt:lpstr>  PROJECT OVERVIEW</vt:lpstr>
      <vt:lpstr>PROBLEM STATEMENT</vt:lpstr>
      <vt:lpstr>  DATA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pankaj devikar</dc:creator>
  <cp:lastModifiedBy>pankaj devikar</cp:lastModifiedBy>
  <cp:revision>62</cp:revision>
  <dcterms:created xsi:type="dcterms:W3CDTF">2024-03-02T04:00:08Z</dcterms:created>
  <dcterms:modified xsi:type="dcterms:W3CDTF">2024-07-15T09:27:05Z</dcterms:modified>
</cp:coreProperties>
</file>