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630400" cy="8229600"/>
  <p:notesSz cx="8229600" cy="14630400"/>
  <p:embeddedFontLst>
    <p:embeddedFont>
      <p:font typeface="Roboto" panose="02000000000000000000" pitchFamily="2" charset="0"/>
      <p:regular r:id="rId19"/>
      <p:bold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643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8367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6822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76270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9727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85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914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2969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9514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156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522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814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87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03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9797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5157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09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107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0834" y="317846"/>
            <a:ext cx="11115713" cy="15819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 b="1" kern="0" spc="-134" dirty="0">
                <a:latin typeface="Times New Roman" panose="02020603050405020304" pitchFamily="18" charset="0"/>
                <a:ea typeface="Bitter Medium" pitchFamily="34" charset="-122"/>
                <a:cs typeface="Times New Roman" panose="02020603050405020304" pitchFamily="18" charset="0"/>
              </a:rPr>
              <a:t>Sentiment Analysis of Product Reviews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12714-C2E4-5A15-6BC6-AAE05C5B3FA7}"/>
              </a:ext>
            </a:extLst>
          </p:cNvPr>
          <p:cNvSpPr txBox="1"/>
          <p:nvPr/>
        </p:nvSpPr>
        <p:spPr>
          <a:xfrm>
            <a:off x="615370" y="6400194"/>
            <a:ext cx="129668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NAME: MINAL DEVIKAR 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INSTITUTION: DIGICHROME ACADEMY</a:t>
            </a:r>
            <a:endParaRPr lang="en-IN" sz="4400" b="1" dirty="0"/>
          </a:p>
        </p:txBody>
      </p:sp>
      <p:pic>
        <p:nvPicPr>
          <p:cNvPr id="4102" name="Picture 6" descr="16,444 Amazon Logo Images, Stock Photos, 3D objects ...">
            <a:extLst>
              <a:ext uri="{FF2B5EF4-FFF2-40B4-BE49-F238E27FC236}">
                <a16:creationId xmlns:a16="http://schemas.microsoft.com/office/drawing/2014/main" id="{6B6B9308-773E-A42C-4904-F9D02CE56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10"/>
          <a:stretch/>
        </p:blipFill>
        <p:spPr bwMode="auto">
          <a:xfrm>
            <a:off x="2943185" y="1922052"/>
            <a:ext cx="6568805" cy="438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AA4C5F-0744-3503-3F1C-D57D78E5FB90}"/>
              </a:ext>
            </a:extLst>
          </p:cNvPr>
          <p:cNvSpPr txBox="1"/>
          <p:nvPr/>
        </p:nvSpPr>
        <p:spPr>
          <a:xfrm>
            <a:off x="0" y="845923"/>
            <a:ext cx="7761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for under-sampled data</a:t>
            </a:r>
            <a:endParaRPr lang="en-GB" sz="28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02E5142-DF9D-B73B-DD10-53EB32EA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63" y="1833214"/>
            <a:ext cx="7278895" cy="530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F42B066-C4EC-6C6F-96BB-E35B19D33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558" y="2241394"/>
            <a:ext cx="7228842" cy="453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C17E66-567C-832C-ECF4-81383B1B759D}"/>
              </a:ext>
            </a:extLst>
          </p:cNvPr>
          <p:cNvSpPr txBox="1"/>
          <p:nvPr/>
        </p:nvSpPr>
        <p:spPr>
          <a:xfrm>
            <a:off x="8184996" y="907478"/>
            <a:ext cx="7382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Logistic Regression for over-sampled data</a:t>
            </a:r>
            <a:endParaRPr lang="en-IN" sz="24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BD8E-9EF5-ABAE-A990-2077FEAE10E0}"/>
              </a:ext>
            </a:extLst>
          </p:cNvPr>
          <p:cNvSpPr txBox="1"/>
          <p:nvPr/>
        </p:nvSpPr>
        <p:spPr>
          <a:xfrm>
            <a:off x="1572322" y="7691685"/>
            <a:ext cx="988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Logistic Regression on over-sampled data is </a:t>
            </a:r>
            <a:r>
              <a:rPr lang="en-GB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perfrorming</a:t>
            </a:r>
            <a:r>
              <a:rPr lang="en-GB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better than under-sampled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15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9FC140-4085-6E4D-C2BE-A9DC32589B17}"/>
              </a:ext>
            </a:extLst>
          </p:cNvPr>
          <p:cNvSpPr txBox="1"/>
          <p:nvPr/>
        </p:nvSpPr>
        <p:spPr>
          <a:xfrm>
            <a:off x="3654813" y="294836"/>
            <a:ext cx="7320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Evaluation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CDB819-0487-178F-449E-262BB441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06" y="1190452"/>
            <a:ext cx="750477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69CAF0-69F6-3156-4BAF-FD953741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21057"/>
            <a:ext cx="1476421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ROC curve illustrates the performance of the Multinomial Naive Bayes classifier across three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 Under the Curve (AUC) shows moderate performance, with Class 0 (AUC = 0.74) outperforming the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classifier demonstrates limited ability to distinguish between certain classes, as seen in the lower AUC for Class 1 (AUC = 0.67).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C16F5-215E-3DFC-45A0-DC614B621B4B}"/>
              </a:ext>
            </a:extLst>
          </p:cNvPr>
          <p:cNvSpPr txBox="1"/>
          <p:nvPr/>
        </p:nvSpPr>
        <p:spPr>
          <a:xfrm>
            <a:off x="262053" y="1190452"/>
            <a:ext cx="7504770" cy="299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 model</a:t>
            </a:r>
          </a:p>
        </p:txBody>
      </p:sp>
    </p:spTree>
    <p:extLst>
      <p:ext uri="{BB962C8B-B14F-4D97-AF65-F5344CB8AC3E}">
        <p14:creationId xmlns:p14="http://schemas.microsoft.com/office/powerpoint/2010/main" val="111341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6861A08A-3034-9CBE-28D1-A5DC423E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40" y="892097"/>
            <a:ext cx="7209960" cy="50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5F9AA-03FB-C764-46A4-A6DBF09B7E97}"/>
              </a:ext>
            </a:extLst>
          </p:cNvPr>
          <p:cNvSpPr txBox="1"/>
          <p:nvPr/>
        </p:nvSpPr>
        <p:spPr>
          <a:xfrm>
            <a:off x="669073" y="6495776"/>
            <a:ext cx="12779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performs better in predicting all the classes, with a more balanced performance across each class. The model demonstrates strong class separation and higher AUC, especially for underrepresented classes.</a:t>
            </a:r>
            <a:endParaRPr lang="en-GB" sz="2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90BCF-0CF8-EB40-235A-D5D6D421BE60}"/>
              </a:ext>
            </a:extLst>
          </p:cNvPr>
          <p:cNvSpPr txBox="1"/>
          <p:nvPr/>
        </p:nvSpPr>
        <p:spPr>
          <a:xfrm>
            <a:off x="370778" y="1025695"/>
            <a:ext cx="732077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sz="32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XGBClassifier</a:t>
            </a:r>
            <a:endParaRPr lang="en-IN" sz="32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3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97C26CCD-2FDD-F627-18A6-F4A01BC00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13" y="763464"/>
            <a:ext cx="7889255" cy="568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6BF5DD2D-B7A1-4D02-95C2-7C49866DE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15" y="6451642"/>
            <a:ext cx="1483112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ROC curve for the Multiclass SVM classifier indicates moderate performance, with AUC values ranging from 0.65 to 0.69 across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2 shows the best separability (AUC = 0.69), while Class 1 has the lowest (AUC = 0.65).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struggles with distinguishing certain classes, reflecting a need for better optimization or data balance.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A08A3-A67E-34C2-0F5F-EE485A7CE72B}"/>
              </a:ext>
            </a:extLst>
          </p:cNvPr>
          <p:cNvSpPr txBox="1"/>
          <p:nvPr/>
        </p:nvSpPr>
        <p:spPr>
          <a:xfrm>
            <a:off x="306660" y="662432"/>
            <a:ext cx="74824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Multiclass SVM classifier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61949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511087-137C-E698-CE54-5B1507956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42" y="677767"/>
            <a:ext cx="9518681" cy="5096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3C8FF-0981-2DB2-CE05-1E236B55C684}"/>
              </a:ext>
            </a:extLst>
          </p:cNvPr>
          <p:cNvSpPr txBox="1"/>
          <p:nvPr/>
        </p:nvSpPr>
        <p:spPr>
          <a:xfrm>
            <a:off x="4861931" y="138708"/>
            <a:ext cx="4248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Leaning Model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C90CC0-9558-A917-F7D1-D7DC92225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2" y="5777436"/>
            <a:ext cx="1460586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SVM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confusion matrices highlight differences in minority class performance (e.g., Class 0 and Class 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 Comparison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achieved the highest validation accuracy (95.5%), while SVM also performed well at 93%.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Remarks on SVM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Effective for imbalanced datasets but lower precision for minority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Excels in both overall accuracy and precise minority class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232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4EFA8-E43E-41DA-F1F5-87F6F1E8503C}"/>
              </a:ext>
            </a:extLst>
          </p:cNvPr>
          <p:cNvSpPr txBox="1"/>
          <p:nvPr/>
        </p:nvSpPr>
        <p:spPr>
          <a:xfrm>
            <a:off x="434898" y="1360450"/>
            <a:ext cx="99914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perceptron for non-linear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Layers: Dense, Dropout.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model for text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Layers: LSTM, Embedding, Spatial Dropout.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EE9A4-B107-54A2-C650-61648A57F3F2}"/>
              </a:ext>
            </a:extLst>
          </p:cNvPr>
          <p:cNvSpPr txBox="1"/>
          <p:nvPr/>
        </p:nvSpPr>
        <p:spPr>
          <a:xfrm>
            <a:off x="3975411" y="384046"/>
            <a:ext cx="7320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</a:t>
            </a:r>
            <a:endParaRPr lang="en-IN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8BCF94-D6A4-0CAF-BBFD-352028D2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798" y="1360450"/>
            <a:ext cx="6074602" cy="38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75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F48109-A46D-024A-FCC5-B8B9F4DE3498}"/>
              </a:ext>
            </a:extLst>
          </p:cNvPr>
          <p:cNvSpPr txBox="1"/>
          <p:nvPr/>
        </p:nvSpPr>
        <p:spPr>
          <a:xfrm>
            <a:off x="479502" y="214538"/>
            <a:ext cx="7320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60F9A6-8EAA-3000-BE43-8D4C961CF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02" y="506926"/>
            <a:ext cx="1386096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Random Forest showed superior performance (95.5%).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is a strong choice but slightly behind in accuracy (93%).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MNB struggled with imbalanced data but is computationally efficient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4761D5-7F4F-85FA-C5FA-83FDE8015216}"/>
              </a:ext>
            </a:extLst>
          </p:cNvPr>
          <p:cNvSpPr txBox="1"/>
          <p:nvPr/>
        </p:nvSpPr>
        <p:spPr>
          <a:xfrm>
            <a:off x="407020" y="3169738"/>
            <a:ext cx="7320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17D13E-D240-1B23-357F-47261C9F1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502" y="3980312"/>
            <a:ext cx="1449658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excels in both accuracy and class 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can be further fine-tuned for complex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Transformer models like BERT for improved text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models to production for real-world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26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7060DE-4180-254D-6E82-3BC6EE55D591}"/>
              </a:ext>
            </a:extLst>
          </p:cNvPr>
          <p:cNvSpPr txBox="1"/>
          <p:nvPr/>
        </p:nvSpPr>
        <p:spPr>
          <a:xfrm>
            <a:off x="1048215" y="1984016"/>
            <a:ext cx="86310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sentiment from product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algorithms for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Predict the sentiment (Positive, Neutral, Negative) from the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Python, Scikit-learn, TensorFlow,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45687B-46CA-705F-C1B8-41C349D869A4}"/>
              </a:ext>
            </a:extLst>
          </p:cNvPr>
          <p:cNvSpPr txBox="1"/>
          <p:nvPr/>
        </p:nvSpPr>
        <p:spPr>
          <a:xfrm>
            <a:off x="4708603" y="328290"/>
            <a:ext cx="73207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1649F-9B2A-5078-934A-0DDD2DEADAA8}"/>
              </a:ext>
            </a:extLst>
          </p:cNvPr>
          <p:cNvSpPr txBox="1"/>
          <p:nvPr/>
        </p:nvSpPr>
        <p:spPr>
          <a:xfrm>
            <a:off x="1162515" y="1415754"/>
            <a:ext cx="7320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Project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6113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7C8A6-E04A-4086-424D-29B3F741F4B1}"/>
              </a:ext>
            </a:extLst>
          </p:cNvPr>
          <p:cNvSpPr txBox="1"/>
          <p:nvPr/>
        </p:nvSpPr>
        <p:spPr>
          <a:xfrm>
            <a:off x="4655634" y="166146"/>
            <a:ext cx="549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E6CAC-635B-B600-8ED8-D5C1F1638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5" y="856364"/>
            <a:ext cx="8114835" cy="4751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50CED2-0703-0848-030B-0871B04C5FE6}"/>
              </a:ext>
            </a:extLst>
          </p:cNvPr>
          <p:cNvSpPr txBox="1"/>
          <p:nvPr/>
        </p:nvSpPr>
        <p:spPr>
          <a:xfrm>
            <a:off x="0" y="5607687"/>
            <a:ext cx="1425125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FontTx/>
              <a:buChar char="-"/>
            </a:pP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review lengths is heavily skewed towards shorter reviews, with most having fewer than 250 characters.</a:t>
            </a:r>
          </a:p>
          <a:p>
            <a:endParaRPr lang="en-GB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the dataset consists of "Data Reviews," while "Data Test Reviews" form a smaller subset.</a:t>
            </a:r>
          </a:p>
          <a:p>
            <a:r>
              <a:rPr lang="en-GB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reviews exceed 500 characters, and almost none are longer than 1000 characters.</a:t>
            </a:r>
          </a:p>
          <a:p>
            <a:r>
              <a:rPr lang="en-GB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plot indicates a need for handling class imbalance in review length during text preprocessing.</a:t>
            </a:r>
          </a:p>
          <a:p>
            <a:b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00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D6C184-8CC6-C819-8730-CEDF6D739D2A}"/>
              </a:ext>
            </a:extLst>
          </p:cNvPr>
          <p:cNvSpPr txBox="1"/>
          <p:nvPr/>
        </p:nvSpPr>
        <p:spPr>
          <a:xfrm>
            <a:off x="323385" y="1006952"/>
            <a:ext cx="5296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WORDS WORDCLOUD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8F946-C5C7-38DC-48F4-C3289DD4B1EA}"/>
              </a:ext>
            </a:extLst>
          </p:cNvPr>
          <p:cNvSpPr txBox="1"/>
          <p:nvPr/>
        </p:nvSpPr>
        <p:spPr>
          <a:xfrm>
            <a:off x="8154329" y="1006952"/>
            <a:ext cx="5296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IN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WORDS WORDCLOUD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48A26A-ACC1-87D5-8E91-C53CC4448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1" y="2085278"/>
            <a:ext cx="6614264" cy="62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18974A-25BC-BC75-1C17-F360184A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408" y="2085278"/>
            <a:ext cx="7459991" cy="614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98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937BA-7C09-850F-F18B-220DF16D54B3}"/>
              </a:ext>
            </a:extLst>
          </p:cNvPr>
          <p:cNvSpPr txBox="1"/>
          <p:nvPr/>
        </p:nvSpPr>
        <p:spPr>
          <a:xfrm>
            <a:off x="3738447" y="395198"/>
            <a:ext cx="7320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ED5CFE6-CEE0-A126-B24F-793E91D33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586538"/>
            <a:ext cx="15065297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Source: Product reviews from an online marketplace.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 Review Text, Review Title, Sentiment Labels (Positive, Neutral, Negative)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Steps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Cleaning (removal of stop words, punctuation, and unnecessary characters).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and Lemmatization.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 label encoding and vectorization.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701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36D167-39F0-1C09-7051-8431F309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2253"/>
            <a:ext cx="6925362" cy="6367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236115-9656-707E-ACC5-7F7A14028669}"/>
              </a:ext>
            </a:extLst>
          </p:cNvPr>
          <p:cNvSpPr txBox="1"/>
          <p:nvPr/>
        </p:nvSpPr>
        <p:spPr>
          <a:xfrm>
            <a:off x="579864" y="1182029"/>
            <a:ext cx="4995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EE9F1F-B932-07D2-E58F-2D46E55DF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355" y="1875105"/>
            <a:ext cx="6351709" cy="6220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92F74-F53F-DA08-3E39-CA53897EEDDA}"/>
              </a:ext>
            </a:extLst>
          </p:cNvPr>
          <p:cNvSpPr txBox="1"/>
          <p:nvPr/>
        </p:nvSpPr>
        <p:spPr>
          <a:xfrm>
            <a:off x="8898672" y="925111"/>
            <a:ext cx="60551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TIME EXTRACTION</a:t>
            </a:r>
          </a:p>
        </p:txBody>
      </p:sp>
    </p:spTree>
    <p:extLst>
      <p:ext uri="{BB962C8B-B14F-4D97-AF65-F5344CB8AC3E}">
        <p14:creationId xmlns:p14="http://schemas.microsoft.com/office/powerpoint/2010/main" val="174149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6A8254-097A-16B4-14AE-CE4D57A17584}"/>
              </a:ext>
            </a:extLst>
          </p:cNvPr>
          <p:cNvSpPr txBox="1"/>
          <p:nvPr/>
        </p:nvSpPr>
        <p:spPr>
          <a:xfrm>
            <a:off x="3654813" y="253127"/>
            <a:ext cx="73207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Vectorization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181B27-17FC-9860-D006-CA7113FA5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90" y="1852642"/>
            <a:ext cx="974616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data into a matrix of TF-IDF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Weights words according to their frequency and relevance.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VECTORIZER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data into a matrix of token 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8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75F13-BC20-E93A-92B4-128128A0EDA1}"/>
              </a:ext>
            </a:extLst>
          </p:cNvPr>
          <p:cNvSpPr txBox="1"/>
          <p:nvPr/>
        </p:nvSpPr>
        <p:spPr>
          <a:xfrm>
            <a:off x="3654813" y="328290"/>
            <a:ext cx="7320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E596A-7401-119F-9369-336EF750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0" y="825400"/>
            <a:ext cx="5631085" cy="413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1B6AF-1C1C-69F4-A477-C415241D9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74" y="913065"/>
            <a:ext cx="6021096" cy="41372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4E237-7C3E-A399-7510-6442AAF68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210" y="5050304"/>
            <a:ext cx="4950860" cy="35588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D58717-0866-1EC1-D205-AF6E19D030E2}"/>
              </a:ext>
            </a:extLst>
          </p:cNvPr>
          <p:cNvSpPr txBox="1"/>
          <p:nvPr/>
        </p:nvSpPr>
        <p:spPr>
          <a:xfrm>
            <a:off x="133814" y="5050304"/>
            <a:ext cx="90993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class distribution of the sentiment dataset is as follows:</a:t>
            </a:r>
          </a:p>
          <a:p>
            <a:br>
              <a:rPr lang="en-GB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Positive </a:t>
            </a: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3749 instances</a:t>
            </a:r>
          </a:p>
          <a:p>
            <a:r>
              <a:rPr lang="en-GB" sz="24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Neutral - </a:t>
            </a:r>
            <a:r>
              <a:rPr lang="en-GB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158 instances</a:t>
            </a:r>
          </a:p>
          <a:p>
            <a:r>
              <a:rPr lang="en-GB" sz="2400" b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- </a:t>
            </a:r>
            <a:r>
              <a:rPr lang="en-GB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93 instances</a:t>
            </a:r>
          </a:p>
          <a:p>
            <a:br>
              <a:rPr lang="en-GB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shows a significant </a:t>
            </a:r>
            <a:r>
              <a:rPr lang="en-GB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</a:t>
            </a:r>
            <a:r>
              <a:rPr lang="en-GB" sz="24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the "Positive" sentiment dominates the dataset</a:t>
            </a:r>
          </a:p>
        </p:txBody>
      </p:sp>
    </p:spTree>
    <p:extLst>
      <p:ext uri="{BB962C8B-B14F-4D97-AF65-F5344CB8AC3E}">
        <p14:creationId xmlns:p14="http://schemas.microsoft.com/office/powerpoint/2010/main" val="2059653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A1CA40-F044-70A4-3E92-2237193D4DE6}"/>
              </a:ext>
            </a:extLst>
          </p:cNvPr>
          <p:cNvSpPr txBox="1"/>
          <p:nvPr/>
        </p:nvSpPr>
        <p:spPr>
          <a:xfrm>
            <a:off x="2553629" y="178421"/>
            <a:ext cx="9096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BALANCE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2B91C-016F-AB18-7E00-C6CEB2B11148}"/>
              </a:ext>
            </a:extLst>
          </p:cNvPr>
          <p:cNvSpPr txBox="1"/>
          <p:nvPr/>
        </p:nvSpPr>
        <p:spPr>
          <a:xfrm>
            <a:off x="712517" y="1260218"/>
            <a:ext cx="7320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IN" sz="2800" b="1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UnderSampling</a:t>
            </a:r>
            <a:endParaRPr lang="en-IN" sz="28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C6E6530-2FF8-AE14-FC05-ACFBFBE87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7567"/>
            <a:ext cx="6619875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260A3-D5DA-3762-8156-AA9ECF802AE7}"/>
              </a:ext>
            </a:extLst>
          </p:cNvPr>
          <p:cNvSpPr txBox="1"/>
          <p:nvPr/>
        </p:nvSpPr>
        <p:spPr>
          <a:xfrm>
            <a:off x="9169090" y="1198663"/>
            <a:ext cx="73207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200" b="1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3200" b="1" i="0" dirty="0" err="1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endParaRPr lang="en-IN" sz="3200" b="0" i="0" dirty="0">
              <a:solidFill>
                <a:srgbClr val="1F1F1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5A1983E-2EBB-E534-7274-CC91C61A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639" y="2474503"/>
            <a:ext cx="67056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41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701</Words>
  <Application>Microsoft Office PowerPoint</Application>
  <PresentationFormat>Custom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Roboto</vt:lpstr>
      <vt:lpstr>Trebuchet MS</vt:lpstr>
      <vt:lpstr>Wingdings 3</vt:lpstr>
      <vt:lpstr>Times New Roman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pankaj devikar</cp:lastModifiedBy>
  <cp:revision>12</cp:revision>
  <dcterms:created xsi:type="dcterms:W3CDTF">2025-01-24T11:16:53Z</dcterms:created>
  <dcterms:modified xsi:type="dcterms:W3CDTF">2025-01-24T13:19:07Z</dcterms:modified>
</cp:coreProperties>
</file>