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64" r:id="rId6"/>
    <p:sldId id="267" r:id="rId7"/>
    <p:sldId id="268" r:id="rId8"/>
    <p:sldId id="265" r:id="rId9"/>
    <p:sldId id="263" r:id="rId10"/>
    <p:sldId id="269" r:id="rId11"/>
    <p:sldId id="266" r:id="rId12"/>
    <p:sldId id="262"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47703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54345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921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400825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74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9313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314237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69139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52782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57445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BE655-30ED-403F-BC04-DED5C0A2972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32066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BE655-30ED-403F-BC04-DED5C0A2972B}"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87816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BE655-30ED-403F-BC04-DED5C0A2972B}"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30961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BE655-30ED-403F-BC04-DED5C0A2972B}"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64369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79937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66220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BBE655-30ED-403F-BC04-DED5C0A2972B}" type="datetimeFigureOut">
              <a:rPr lang="en-IN" smtClean="0"/>
              <a:t>24-04-2024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86DD38-28AD-445A-9F2E-86D1F2886BE5}" type="slidenum">
              <a:rPr lang="en-IN" smtClean="0"/>
              <a:t>‹#›</a:t>
            </a:fld>
            <a:endParaRPr lang="en-IN"/>
          </a:p>
        </p:txBody>
      </p:sp>
    </p:spTree>
    <p:extLst>
      <p:ext uri="{BB962C8B-B14F-4D97-AF65-F5344CB8AC3E}">
        <p14:creationId xmlns:p14="http://schemas.microsoft.com/office/powerpoint/2010/main" val="38372338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7FE4-1678-B966-C4ED-A385D1018B16}"/>
              </a:ext>
            </a:extLst>
          </p:cNvPr>
          <p:cNvSpPr>
            <a:spLocks noGrp="1"/>
          </p:cNvSpPr>
          <p:nvPr>
            <p:ph type="ctrTitle"/>
          </p:nvPr>
        </p:nvSpPr>
        <p:spPr>
          <a:xfrm>
            <a:off x="1507067" y="2416628"/>
            <a:ext cx="7766936" cy="1634207"/>
          </a:xfrm>
        </p:spPr>
        <p:txBody>
          <a:bodyPr>
            <a:normAutofit fontScale="90000"/>
          </a:bodyPr>
          <a:lstStyle/>
          <a:p>
            <a:br>
              <a:rPr lang="en-GB" b="0" i="0">
                <a:solidFill>
                  <a:srgbClr val="0D0D0D"/>
                </a:solidFill>
                <a:effectLst/>
                <a:latin typeface="Söhne"/>
              </a:rPr>
            </a:br>
            <a:endParaRPr lang="en-IN" dirty="0"/>
          </a:p>
        </p:txBody>
      </p:sp>
      <p:sp>
        <p:nvSpPr>
          <p:cNvPr id="4" name="TextBox 3">
            <a:extLst>
              <a:ext uri="{FF2B5EF4-FFF2-40B4-BE49-F238E27FC236}">
                <a16:creationId xmlns:a16="http://schemas.microsoft.com/office/drawing/2014/main" id="{73FF4E11-9812-F6E6-A039-3187BD7C69D7}"/>
              </a:ext>
            </a:extLst>
          </p:cNvPr>
          <p:cNvSpPr txBox="1"/>
          <p:nvPr/>
        </p:nvSpPr>
        <p:spPr>
          <a:xfrm>
            <a:off x="653143" y="10419"/>
            <a:ext cx="11131421" cy="2369880"/>
          </a:xfrm>
          <a:prstGeom prst="rect">
            <a:avLst/>
          </a:prstGeom>
          <a:noFill/>
        </p:spPr>
        <p:txBody>
          <a:bodyPr wrap="square" rtlCol="0">
            <a:spAutoFit/>
          </a:bodyPr>
          <a:lstStyle/>
          <a:p>
            <a:r>
              <a:rPr lang="en-GB" sz="6000" b="0" i="0" dirty="0">
                <a:solidFill>
                  <a:srgbClr val="0D0D0D"/>
                </a:solidFill>
                <a:effectLst/>
                <a:latin typeface="Times New Roman" panose="02020603050405020304" pitchFamily="18" charset="0"/>
                <a:cs typeface="Times New Roman" panose="02020603050405020304" pitchFamily="18" charset="0"/>
              </a:rPr>
              <a:t>							</a:t>
            </a:r>
            <a:r>
              <a:rPr lang="en-GB" sz="4400" b="1" i="0" dirty="0">
                <a:solidFill>
                  <a:srgbClr val="0D0D0D"/>
                </a:solidFill>
                <a:effectLst/>
                <a:latin typeface="Times New Roman" panose="02020603050405020304" pitchFamily="18" charset="0"/>
                <a:cs typeface="Times New Roman" panose="02020603050405020304" pitchFamily="18" charset="0"/>
              </a:rPr>
              <a:t>PROJECT </a:t>
            </a:r>
          </a:p>
          <a:p>
            <a:r>
              <a:rPr lang="en-GB" sz="4400" b="1" i="0" dirty="0">
                <a:solidFill>
                  <a:srgbClr val="0D0D0D"/>
                </a:solidFill>
                <a:effectLst/>
                <a:latin typeface="Times New Roman" panose="02020603050405020304" pitchFamily="18" charset="0"/>
                <a:cs typeface="Times New Roman" panose="02020603050405020304" pitchFamily="18" charset="0"/>
              </a:rPr>
              <a:t>									ON</a:t>
            </a:r>
          </a:p>
          <a:p>
            <a:r>
              <a:rPr lang="en-GB" sz="4400" b="1" i="0" dirty="0">
                <a:solidFill>
                  <a:srgbClr val="0D0D0D"/>
                </a:solidFill>
                <a:effectLst/>
                <a:latin typeface="Times New Roman" panose="02020603050405020304" pitchFamily="18" charset="0"/>
                <a:cs typeface="Times New Roman" panose="02020603050405020304" pitchFamily="18" charset="0"/>
              </a:rPr>
              <a:t>				</a:t>
            </a:r>
            <a:r>
              <a:rPr lang="en-GB" sz="4400" b="1" dirty="0">
                <a:solidFill>
                  <a:srgbClr val="0D0D0D"/>
                </a:solidFill>
                <a:latin typeface="Times New Roman" panose="02020603050405020304" pitchFamily="18" charset="0"/>
                <a:cs typeface="Times New Roman" panose="02020603050405020304" pitchFamily="18" charset="0"/>
              </a:rPr>
              <a:t>DATA WRANGLING</a:t>
            </a:r>
            <a:endParaRPr lang="en-IN" sz="4400" b="1" dirty="0"/>
          </a:p>
        </p:txBody>
      </p:sp>
      <p:sp>
        <p:nvSpPr>
          <p:cNvPr id="6" name="TextBox 5">
            <a:extLst>
              <a:ext uri="{FF2B5EF4-FFF2-40B4-BE49-F238E27FC236}">
                <a16:creationId xmlns:a16="http://schemas.microsoft.com/office/drawing/2014/main" id="{2C15CAC7-29BE-30A6-2029-11B4C3481D32}"/>
              </a:ext>
            </a:extLst>
          </p:cNvPr>
          <p:cNvSpPr txBox="1"/>
          <p:nvPr/>
        </p:nvSpPr>
        <p:spPr>
          <a:xfrm>
            <a:off x="1051242" y="3610110"/>
            <a:ext cx="11355362" cy="1200329"/>
          </a:xfrm>
          <a:prstGeom prst="rect">
            <a:avLst/>
          </a:prstGeom>
          <a:noFill/>
        </p:spPr>
        <p:txBody>
          <a:bodyPr wrap="square">
            <a:spAutoFit/>
          </a:bodyPr>
          <a:lstStyle/>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NAME: MINAL DEVIKAR  </a:t>
            </a:r>
          </a:p>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INSTITUTION: DIGICHROME ACADEMY</a:t>
            </a:r>
            <a:endParaRPr lang="en-IN" sz="3600" b="1" dirty="0"/>
          </a:p>
        </p:txBody>
      </p:sp>
    </p:spTree>
    <p:extLst>
      <p:ext uri="{BB962C8B-B14F-4D97-AF65-F5344CB8AC3E}">
        <p14:creationId xmlns:p14="http://schemas.microsoft.com/office/powerpoint/2010/main" val="15761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6436984-B630-B315-91C0-96F685B97389}"/>
              </a:ext>
            </a:extLst>
          </p:cNvPr>
          <p:cNvPicPr>
            <a:picLocks noChangeAspect="1"/>
          </p:cNvPicPr>
          <p:nvPr/>
        </p:nvPicPr>
        <p:blipFill>
          <a:blip r:embed="rId2"/>
          <a:stretch>
            <a:fillRect/>
          </a:stretch>
        </p:blipFill>
        <p:spPr>
          <a:xfrm>
            <a:off x="66772" y="1301726"/>
            <a:ext cx="6245802" cy="4385176"/>
          </a:xfrm>
          <a:prstGeom prst="rect">
            <a:avLst/>
          </a:prstGeom>
        </p:spPr>
      </p:pic>
      <p:pic>
        <p:nvPicPr>
          <p:cNvPr id="10" name="Picture 9">
            <a:extLst>
              <a:ext uri="{FF2B5EF4-FFF2-40B4-BE49-F238E27FC236}">
                <a16:creationId xmlns:a16="http://schemas.microsoft.com/office/drawing/2014/main" id="{8C075499-575F-F8A4-CCC9-8AE2373BEB19}"/>
              </a:ext>
            </a:extLst>
          </p:cNvPr>
          <p:cNvPicPr>
            <a:picLocks noChangeAspect="1"/>
          </p:cNvPicPr>
          <p:nvPr/>
        </p:nvPicPr>
        <p:blipFill>
          <a:blip r:embed="rId3"/>
          <a:stretch>
            <a:fillRect/>
          </a:stretch>
        </p:blipFill>
        <p:spPr>
          <a:xfrm>
            <a:off x="6312574" y="1301726"/>
            <a:ext cx="5828886" cy="4204443"/>
          </a:xfrm>
          <a:prstGeom prst="rect">
            <a:avLst/>
          </a:prstGeom>
        </p:spPr>
      </p:pic>
      <p:sp>
        <p:nvSpPr>
          <p:cNvPr id="11" name="TextBox 10">
            <a:extLst>
              <a:ext uri="{FF2B5EF4-FFF2-40B4-BE49-F238E27FC236}">
                <a16:creationId xmlns:a16="http://schemas.microsoft.com/office/drawing/2014/main" id="{0FA0C600-1829-B004-B302-91803F9C5279}"/>
              </a:ext>
            </a:extLst>
          </p:cNvPr>
          <p:cNvSpPr txBox="1"/>
          <p:nvPr/>
        </p:nvSpPr>
        <p:spPr>
          <a:xfrm>
            <a:off x="1147666" y="698290"/>
            <a:ext cx="357362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 with outliers</a:t>
            </a:r>
          </a:p>
        </p:txBody>
      </p:sp>
      <p:sp>
        <p:nvSpPr>
          <p:cNvPr id="12" name="TextBox 11">
            <a:extLst>
              <a:ext uri="{FF2B5EF4-FFF2-40B4-BE49-F238E27FC236}">
                <a16:creationId xmlns:a16="http://schemas.microsoft.com/office/drawing/2014/main" id="{C3B87055-37C9-9AF6-A290-AD56011E5A01}"/>
              </a:ext>
            </a:extLst>
          </p:cNvPr>
          <p:cNvSpPr txBox="1"/>
          <p:nvPr/>
        </p:nvSpPr>
        <p:spPr>
          <a:xfrm>
            <a:off x="6823223" y="678123"/>
            <a:ext cx="5368777"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Cleaned data without outliers</a:t>
            </a:r>
          </a:p>
        </p:txBody>
      </p:sp>
    </p:spTree>
    <p:extLst>
      <p:ext uri="{BB962C8B-B14F-4D97-AF65-F5344CB8AC3E}">
        <p14:creationId xmlns:p14="http://schemas.microsoft.com/office/powerpoint/2010/main" val="58377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560F83-3557-83EE-DE20-E7DABD5EA360}"/>
              </a:ext>
            </a:extLst>
          </p:cNvPr>
          <p:cNvSpPr txBox="1"/>
          <p:nvPr/>
        </p:nvSpPr>
        <p:spPr>
          <a:xfrm>
            <a:off x="1828800" y="149289"/>
            <a:ext cx="7393947" cy="584775"/>
          </a:xfrm>
          <a:prstGeom prst="rect">
            <a:avLst/>
          </a:prstGeom>
          <a:noFill/>
        </p:spPr>
        <p:txBody>
          <a:bodyPr wrap="none" rtlCol="0">
            <a:spAutoFit/>
          </a:bodyPr>
          <a:lstStyle/>
          <a:p>
            <a:r>
              <a:rPr lang="en-GB" sz="3200" b="1" i="0" dirty="0">
                <a:solidFill>
                  <a:srgbClr val="273239"/>
                </a:solidFill>
                <a:effectLst/>
                <a:highlight>
                  <a:srgbClr val="FFFFFF"/>
                </a:highlight>
                <a:latin typeface="Times New Roman" panose="02020603050405020304" pitchFamily="18" charset="0"/>
                <a:cs typeface="Times New Roman" panose="02020603050405020304" pitchFamily="18" charset="0"/>
              </a:rPr>
              <a:t>ADVANTAGES OF DATA CLEANING </a:t>
            </a:r>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7C7DAFE-2503-5208-2591-9C753C754FA4}"/>
              </a:ext>
            </a:extLst>
          </p:cNvPr>
          <p:cNvSpPr txBox="1"/>
          <p:nvPr/>
        </p:nvSpPr>
        <p:spPr>
          <a:xfrm>
            <a:off x="606491" y="1012953"/>
            <a:ext cx="9395926" cy="5695757"/>
          </a:xfrm>
          <a:prstGeom prst="rect">
            <a:avLst/>
          </a:prstGeom>
          <a:noFill/>
        </p:spPr>
        <p:txBody>
          <a:bodyPr wrap="square" rtlCol="0">
            <a:spAutoFit/>
          </a:bodyPr>
          <a:lstStyle/>
          <a:p>
            <a:pPr marL="457200" indent="-457200">
              <a:buFont typeface="Arial" panose="020B0604020202020204" pitchFamily="34" charset="0"/>
              <a:buChar char="•"/>
            </a:pPr>
            <a:r>
              <a:rPr lang="en-GB" sz="2800" b="1" dirty="0">
                <a:solidFill>
                  <a:srgbClr val="273239"/>
                </a:solidFill>
                <a:highlight>
                  <a:srgbClr val="FFFFFF"/>
                </a:highlight>
                <a:latin typeface="Times New Roman" panose="02020603050405020304" pitchFamily="18" charset="0"/>
                <a:cs typeface="Times New Roman" panose="02020603050405020304" pitchFamily="18" charset="0"/>
              </a:rPr>
              <a:t>I</a:t>
            </a: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mproved model performance</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Removal of errors, inconsistencies, and irrelevant data, helps the model to better learn from the data.</a:t>
            </a:r>
          </a:p>
          <a:p>
            <a:pPr marL="457200" indent="-457200">
              <a:buFont typeface="Arial" panose="020B0604020202020204" pitchFamily="34" charset="0"/>
              <a:buChar char="•"/>
            </a:pP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Increased accuracy</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Helps ensure that the data is accurate, consistent, and free of errors.</a:t>
            </a:r>
          </a:p>
          <a:p>
            <a:pPr marL="457200" indent="-457200">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Better representation of the data</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Data cleaning allows the data to be transformed into a format that better represents the underlying relationships and patterns in the data.</a:t>
            </a:r>
          </a:p>
          <a:p>
            <a:pPr marL="457200" indent="-457200">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Improved data quality</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Improve the quality of the data, making it more reliable and accurate.</a:t>
            </a:r>
          </a:p>
          <a:p>
            <a:pPr marL="457200" indent="-457200">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Improved data security:</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Helps to identify and remove sensitive or confidential information that could compromise data security.</a:t>
            </a:r>
            <a:endParaRPr lang="en-IN" sz="2800" dirty="0"/>
          </a:p>
        </p:txBody>
      </p:sp>
    </p:spTree>
    <p:extLst>
      <p:ext uri="{BB962C8B-B14F-4D97-AF65-F5344CB8AC3E}">
        <p14:creationId xmlns:p14="http://schemas.microsoft.com/office/powerpoint/2010/main" val="199630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B0FC-08A6-F899-9D8B-F0D9411DF943}"/>
              </a:ext>
            </a:extLst>
          </p:cNvPr>
          <p:cNvSpPr>
            <a:spLocks noGrp="1"/>
          </p:cNvSpPr>
          <p:nvPr>
            <p:ph type="title"/>
          </p:nvPr>
        </p:nvSpPr>
        <p:spPr>
          <a:xfrm>
            <a:off x="761309" y="279917"/>
            <a:ext cx="9334413" cy="1389226"/>
          </a:xfrm>
        </p:spPr>
        <p:txBody>
          <a:bodyPr>
            <a:normAutofit fontScale="90000"/>
          </a:bodyPr>
          <a:lstStyle/>
          <a:p>
            <a:r>
              <a:rPr lang="en-IN" b="1" i="0" dirty="0">
                <a:solidFill>
                  <a:srgbClr val="0D0D0D"/>
                </a:solidFill>
                <a:effectLst/>
                <a:latin typeface="Söhne"/>
              </a:rPr>
              <a:t>		</a:t>
            </a:r>
            <a:r>
              <a:rPr lang="en-IN" b="1" i="0" dirty="0">
                <a:solidFill>
                  <a:srgbClr val="273239"/>
                </a:solidFill>
                <a:effectLst/>
                <a:highlight>
                  <a:srgbClr val="FFFFFF"/>
                </a:highlight>
                <a:latin typeface="Times New Roman" panose="02020603050405020304" pitchFamily="18" charset="0"/>
                <a:cs typeface="Times New Roman" panose="02020603050405020304" pitchFamily="18" charset="0"/>
              </a:rPr>
              <a:t>DISADVANTAGES OF DATA CLEANING </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0D568B1E-D598-8093-5079-ADA9DFE2F409}"/>
              </a:ext>
            </a:extLst>
          </p:cNvPr>
          <p:cNvSpPr>
            <a:spLocks noGrp="1"/>
          </p:cNvSpPr>
          <p:nvPr>
            <p:ph idx="1"/>
          </p:nvPr>
        </p:nvSpPr>
        <p:spPr>
          <a:xfrm>
            <a:off x="167952" y="1147665"/>
            <a:ext cx="9843796" cy="5430418"/>
          </a:xfrm>
        </p:spPr>
        <p:txBody>
          <a:bodyPr>
            <a:normAutofit/>
          </a:bodyPr>
          <a:lstStyle/>
          <a:p>
            <a:pPr algn="l" fontAlgn="base">
              <a:buClr>
                <a:schemeClr val="tx1"/>
              </a:buClr>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Time-consuming:</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Time-Consuming task, especially for large and complex datasets.</a:t>
            </a:r>
          </a:p>
          <a:p>
            <a:pPr algn="l" fontAlgn="base">
              <a:buClr>
                <a:schemeClr val="tx1"/>
              </a:buClr>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Error-prone</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Data cleaning can be error-prone, as it involves transforming and cleaning the data, which can result in the loss of important information or the introduction of new errors.</a:t>
            </a:r>
          </a:p>
          <a:p>
            <a:pPr algn="l" fontAlgn="base">
              <a:buClr>
                <a:schemeClr val="tx1"/>
              </a:buClr>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Cost and resource-intensive</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Resource-intensive process that requires significant time, effort, and expertise. It can also require the use of specialized software tools, which can add to the cost and complexity of data cleaning.</a:t>
            </a:r>
          </a:p>
          <a:p>
            <a:pPr algn="l" fontAlgn="base">
              <a:buClr>
                <a:schemeClr val="tx1"/>
              </a:buClr>
              <a:buFont typeface="Arial" panose="020B0604020202020204" pitchFamily="34" charset="0"/>
              <a:buChar char="•"/>
            </a:pP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Overfitting</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Data cleaning can inadvertently contribute to overfitting by removing too much data.</a:t>
            </a:r>
          </a:p>
          <a:p>
            <a:endParaRPr lang="en-IN" dirty="0"/>
          </a:p>
        </p:txBody>
      </p:sp>
    </p:spTree>
    <p:extLst>
      <p:ext uri="{BB962C8B-B14F-4D97-AF65-F5344CB8AC3E}">
        <p14:creationId xmlns:p14="http://schemas.microsoft.com/office/powerpoint/2010/main" val="45581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BF15-DB19-95BD-00A9-652033399A7B}"/>
              </a:ext>
            </a:extLst>
          </p:cNvPr>
          <p:cNvSpPr>
            <a:spLocks noGrp="1"/>
          </p:cNvSpPr>
          <p:nvPr>
            <p:ph type="title"/>
          </p:nvPr>
        </p:nvSpPr>
        <p:spPr>
          <a:xfrm>
            <a:off x="3327228" y="130628"/>
            <a:ext cx="8596668" cy="1320800"/>
          </a:xfrm>
        </p:spPr>
        <p:txBody>
          <a:bodyPr>
            <a:normAutofit/>
          </a:bodyPr>
          <a:lstStyle/>
          <a:p>
            <a:r>
              <a:rPr lang="en-GB"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08F89-646C-2C2A-D676-0AB4F69DA0B1}"/>
              </a:ext>
            </a:extLst>
          </p:cNvPr>
          <p:cNvSpPr>
            <a:spLocks noGrp="1"/>
          </p:cNvSpPr>
          <p:nvPr>
            <p:ph idx="1"/>
          </p:nvPr>
        </p:nvSpPr>
        <p:spPr>
          <a:xfrm>
            <a:off x="522513" y="886408"/>
            <a:ext cx="10842173" cy="5411755"/>
          </a:xfrm>
        </p:spPr>
        <p:txBody>
          <a:bodyPr>
            <a:noAutofit/>
          </a:bodyPr>
          <a:lstStyle/>
          <a:p>
            <a:pPr>
              <a:buClr>
                <a:schemeClr val="tx1"/>
              </a:buClr>
              <a:buFont typeface="Arial" panose="020B0604020202020204" pitchFamily="34" charset="0"/>
              <a:buChar char="•"/>
            </a:pPr>
            <a:r>
              <a:rPr lang="en-GB" sz="3200" dirty="0">
                <a:solidFill>
                  <a:srgbClr val="273239"/>
                </a:solidFill>
                <a:highlight>
                  <a:srgbClr val="FFFFFF"/>
                </a:highlight>
                <a:latin typeface="Times New Roman" panose="02020603050405020304" pitchFamily="18" charset="0"/>
                <a:cs typeface="Times New Roman" panose="02020603050405020304" pitchFamily="18" charset="0"/>
              </a:rPr>
              <a:t>F</a:t>
            </a:r>
            <a:r>
              <a:rPr lang="en-GB"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our different steps in data cleaning to make the data more reliable and to produce good results. </a:t>
            </a:r>
          </a:p>
          <a:p>
            <a:pPr>
              <a:buClr>
                <a:schemeClr val="tx1"/>
              </a:buClr>
              <a:buFont typeface="Arial" panose="020B0604020202020204" pitchFamily="34" charset="0"/>
              <a:buChar char="•"/>
            </a:pPr>
            <a:r>
              <a:rPr lang="en-GB"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After properly completing the Data Cleaning steps, we’ll have a robust dataset that avoids many of the most common pitfalls. </a:t>
            </a:r>
          </a:p>
          <a:p>
            <a:pPr>
              <a:buClr>
                <a:schemeClr val="tx1"/>
              </a:buClr>
              <a:buFont typeface="Arial" panose="020B0604020202020204" pitchFamily="34" charset="0"/>
              <a:buChar char="•"/>
            </a:pPr>
            <a:r>
              <a:rPr lang="en-GB"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In summary, data cleaning is a crucial step in the data science pipeline that involves identifying and correcting errors, inconsistencies, and inaccuracies in the data to improve its quality and usability.</a:t>
            </a:r>
          </a:p>
          <a:p>
            <a:pPr>
              <a:buClr>
                <a:schemeClr val="tx1"/>
              </a:buClr>
              <a:buFont typeface="Arial" panose="020B0604020202020204" pitchFamily="34" charset="0"/>
              <a:buChar char="•"/>
            </a:pPr>
            <a:r>
              <a:rPr lang="en-GB"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Finally concluding, using a detailed pipeline and standardizing the data-cleaning process can help save time and increase the efficiency of the process.</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294A2A9-A8EC-2B32-D4FE-EF3EDFD9E0EE}"/>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a:ln>
                  <a:noFill/>
                </a:ln>
                <a:solidFill>
                  <a:srgbClr val="000000"/>
                </a:solidFill>
                <a:effectLst/>
                <a:latin typeface="ff3"/>
              </a:rPr>
              <a:t>Pd gcvd ljolhuede tgct wd gcvd sulldssfuhhy edvdhjpde c sniphd lchluhctjr systdi wgnlg pdrfjri tgd vcrnjus ictgdictnlch jpdrctnjos. Pd gcvd usde tgd ljoldpt jf lhcss coe jmadlt tjniphdidot tgns systdi coe pdrfjri c hjt jf lustjinzctnjo sj tgct tdclgdrs ejo„t odde tj lgco`dcoytgno`. Pd gcvd prjvned tgd fjur fuoltnjos coe dclg fuoltnjo ns rdspjosnmhd fjr tgdnrrdspdltnvd tcsbs. Ugns prjadlt gdhps tj chh tgd usdr tj pdrfjri tgd ictgdictnlch jpdrctnjos vdrydcsnhy.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14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0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04B-2563-E79F-0043-E74668BAF686}"/>
              </a:ext>
            </a:extLst>
          </p:cNvPr>
          <p:cNvSpPr>
            <a:spLocks noGrp="1"/>
          </p:cNvSpPr>
          <p:nvPr>
            <p:ph type="title"/>
          </p:nvPr>
        </p:nvSpPr>
        <p:spPr>
          <a:xfrm>
            <a:off x="2823375" y="292360"/>
            <a:ext cx="7300339" cy="985936"/>
          </a:xfrm>
        </p:spPr>
        <p:txBody>
          <a:bodyPr>
            <a:normAutofit fontScale="90000"/>
          </a:bodyPr>
          <a:lstStyle/>
          <a:p>
            <a:r>
              <a:rPr lang="en-GB" sz="4000" b="1" i="0" dirty="0">
                <a:solidFill>
                  <a:srgbClr val="0D0D0D"/>
                </a:solidFill>
                <a:effectLst/>
                <a:latin typeface="Times New Roman" panose="02020603050405020304" pitchFamily="18" charset="0"/>
                <a:cs typeface="Times New Roman" panose="02020603050405020304" pitchFamily="18" charset="0"/>
              </a:rPr>
              <a:t>PROJECT OVERVIEW</a:t>
            </a:r>
            <a:br>
              <a:rPr lang="en-GB" sz="4400" dirty="0">
                <a:solidFill>
                  <a:srgbClr val="0D0D0D"/>
                </a:solidFill>
                <a:latin typeface="Söhne"/>
                <a:cs typeface="Times New Roman" panose="02020603050405020304" pitchFamily="18" charset="0"/>
              </a:rPr>
            </a:br>
            <a:br>
              <a:rPr lang="en-GB" sz="4400" dirty="0">
                <a:solidFill>
                  <a:srgbClr val="0D0D0D"/>
                </a:solidFill>
                <a:latin typeface="Söhne"/>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571DBE-4C3B-8EC8-61A5-66BE466DB798}"/>
              </a:ext>
            </a:extLst>
          </p:cNvPr>
          <p:cNvSpPr txBox="1"/>
          <p:nvPr/>
        </p:nvSpPr>
        <p:spPr>
          <a:xfrm>
            <a:off x="261255" y="1130022"/>
            <a:ext cx="10497631" cy="5727978"/>
          </a:xfrm>
          <a:prstGeom prst="rect">
            <a:avLst/>
          </a:prstGeom>
          <a:noFill/>
        </p:spPr>
        <p:txBody>
          <a:bodyPr wrap="square" rtlCol="0">
            <a:spAutoFit/>
          </a:bodyPr>
          <a:lstStyle/>
          <a:p>
            <a:pPr marL="177800">
              <a:lnSpc>
                <a:spcPct val="115000"/>
              </a:lnSpc>
              <a:spcBef>
                <a:spcPts val="1200"/>
              </a:spcBef>
              <a:spcAft>
                <a:spcPts val="1200"/>
              </a:spcAft>
            </a:pPr>
            <a:r>
              <a:rPr lang="en-GB" sz="3200" dirty="0">
                <a:effectLst/>
                <a:latin typeface="Times New Roman" panose="02020603050405020304" pitchFamily="18" charset="0"/>
                <a:ea typeface="Times New Roman" panose="02020603050405020304" pitchFamily="18" charset="0"/>
              </a:rPr>
              <a:t>•		</a:t>
            </a: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Data Acquisition</a:t>
            </a:r>
            <a:endParaRPr lang="en-IN" sz="2800" b="1" dirty="0">
              <a:effectLst/>
              <a:latin typeface="Times New Roman" panose="02020603050405020304" pitchFamily="18" charset="0"/>
              <a:ea typeface="Arial" panose="020B0604020202020204" pitchFamily="34" charset="0"/>
              <a:cs typeface="Times New Roman" panose="02020603050405020304" pitchFamily="18" charset="0"/>
            </a:endParaRPr>
          </a:p>
          <a:p>
            <a:pPr marL="177800">
              <a:lnSpc>
                <a:spcPct val="115000"/>
              </a:lnSpc>
            </a:pP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       Different methods for </a:t>
            </a: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D</a:t>
            </a: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ata Wrangling</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1. 	Merge datasets</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2. 	Identify unique values</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3. 	Drop unnecessary columns</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4. 	Check the dimensions of the dataset</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5. 	Check the datatype of the dataset</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6. 	Check datatype summary</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7. 	Treat missing values</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63600" indent="-228600">
              <a:lnSpc>
                <a:spcPct val="115000"/>
              </a:lnSpc>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8. 	Validate the correctness of the data at the primary level if applicable</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4347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0E60-DECC-22AF-A04E-ABF65A9D883A}"/>
              </a:ext>
            </a:extLst>
          </p:cNvPr>
          <p:cNvSpPr>
            <a:spLocks noGrp="1"/>
          </p:cNvSpPr>
          <p:nvPr>
            <p:ph type="title"/>
          </p:nvPr>
        </p:nvSpPr>
        <p:spPr>
          <a:xfrm>
            <a:off x="2515464" y="536760"/>
            <a:ext cx="6320625" cy="651842"/>
          </a:xfrm>
        </p:spPr>
        <p:txBody>
          <a:bodyPr>
            <a:normAutofit fontScale="90000"/>
          </a:bodyPr>
          <a:lstStyle/>
          <a:p>
            <a:r>
              <a:rPr lang="en-GB" sz="4000" b="1" i="0" dirty="0">
                <a:solidFill>
                  <a:srgbClr val="0D0D0D"/>
                </a:solidFill>
                <a:effectLst/>
                <a:latin typeface="Times New Roman" panose="02020603050405020304" pitchFamily="18" charset="0"/>
                <a:cs typeface="Times New Roman" panose="02020603050405020304" pitchFamily="18" charset="0"/>
              </a:rPr>
              <a:t>PROBLEM STATEMENT</a:t>
            </a:r>
            <a:br>
              <a:rPr lang="en-GB" b="0" i="0" dirty="0">
                <a:solidFill>
                  <a:srgbClr val="0D0D0D"/>
                </a:solidFill>
                <a:effectLst/>
                <a:latin typeface="Söhne"/>
              </a:rPr>
            </a:br>
            <a:endParaRPr lang="en-IN" dirty="0"/>
          </a:p>
        </p:txBody>
      </p:sp>
      <p:sp>
        <p:nvSpPr>
          <p:cNvPr id="12" name="Rectangle 9">
            <a:extLst>
              <a:ext uri="{FF2B5EF4-FFF2-40B4-BE49-F238E27FC236}">
                <a16:creationId xmlns:a16="http://schemas.microsoft.com/office/drawing/2014/main" id="{01B5E4C2-1B0E-8150-6B46-33EFBB28F953}"/>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700" b="1" i="0" u="none" strike="noStrike" cap="none" normalizeH="0" baseline="0">
                <a:ln>
                  <a:noFill/>
                </a:ln>
                <a:solidFill>
                  <a:srgbClr val="000000"/>
                </a:solidFill>
                <a:effectLst/>
                <a:latin typeface="ff1"/>
              </a:rPr>
              <a:t>ProblemStatementwastodesignamodule: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WhichisUserFriendly.</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Whichwillrestricttheuserfromaccessingotherusersdata.</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Whichwillhelptheadministratortohandleallthechanges.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TheSystemwillbecompletelymenudrivensothattheuserswillhavenoproblemsinusingalltheoptions.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Thesystemwillbeefficientandfastinresponse.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Thesystemwillbecustomizedaccordingtotheneeds.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4CFD13DA-7792-532D-479C-DEB0F3A19AC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4B03BFA0-9E6B-3A8A-BB18-9FD4C34116B1}"/>
              </a:ext>
            </a:extLst>
          </p:cNvPr>
          <p:cNvSpPr>
            <a:spLocks noChangeArrowheads="1"/>
          </p:cNvSpPr>
          <p:nvPr/>
        </p:nvSpPr>
        <p:spPr bwMode="auto">
          <a:xfrm>
            <a:off x="0" y="15875"/>
            <a:ext cx="4000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71B"/>
                </a:solidFill>
                <a:effectLst/>
                <a:latin typeface="var(--spl-font-family-sans-serif-primary)"/>
              </a:rPr>
              <a:t>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9D95F64-A183-9A9F-1010-6FB3A6F70A08}"/>
              </a:ext>
            </a:extLst>
          </p:cNvPr>
          <p:cNvSpPr txBox="1"/>
          <p:nvPr/>
        </p:nvSpPr>
        <p:spPr>
          <a:xfrm>
            <a:off x="1141638" y="1511563"/>
            <a:ext cx="8058346" cy="3970318"/>
          </a:xfrm>
          <a:prstGeom prst="rect">
            <a:avLst/>
          </a:prstGeom>
          <a:noFill/>
        </p:spPr>
        <p:txBody>
          <a:bodyPr wrap="square" rtlCol="0">
            <a:spAutoFit/>
          </a:bodyPr>
          <a:lstStyle/>
          <a:p>
            <a:pPr marL="571500" indent="-571500">
              <a:buFont typeface="Arial" panose="020B0604020202020204" pitchFamily="34" charset="0"/>
              <a:buChar char="•"/>
            </a:pPr>
            <a:r>
              <a:rPr lang="en-GB" sz="3600" dirty="0">
                <a:latin typeface="Times New Roman" panose="02020603050405020304" pitchFamily="18" charset="0"/>
                <a:ea typeface="Times New Roman" panose="02020603050405020304" pitchFamily="18" charset="0"/>
              </a:rPr>
              <a:t>I am</a:t>
            </a:r>
            <a:r>
              <a:rPr lang="en-GB" sz="3600" dirty="0">
                <a:effectLst/>
                <a:latin typeface="Times New Roman" panose="02020603050405020304" pitchFamily="18" charset="0"/>
                <a:ea typeface="Times New Roman" panose="02020603050405020304" pitchFamily="18" charset="0"/>
              </a:rPr>
              <a:t> a junior data scientist assigned a new task to perform data wrangling on a set of datasets. </a:t>
            </a:r>
          </a:p>
          <a:p>
            <a:pPr marL="571500" indent="-571500">
              <a:buFont typeface="Arial" panose="020B0604020202020204" pitchFamily="34" charset="0"/>
              <a:buChar char="•"/>
            </a:pPr>
            <a:r>
              <a:rPr lang="en-GB" sz="3600" dirty="0">
                <a:effectLst/>
                <a:latin typeface="Times New Roman" panose="02020603050405020304" pitchFamily="18" charset="0"/>
                <a:ea typeface="Times New Roman" panose="02020603050405020304" pitchFamily="18" charset="0"/>
              </a:rPr>
              <a:t>The datasets have many ambiguities.</a:t>
            </a:r>
          </a:p>
          <a:p>
            <a:pPr marL="571500" indent="-571500">
              <a:buFont typeface="Arial" panose="020B0604020202020204" pitchFamily="34" charset="0"/>
              <a:buChar char="•"/>
            </a:pPr>
            <a:r>
              <a:rPr lang="en-GB" sz="3600" dirty="0">
                <a:effectLst/>
                <a:latin typeface="Times New Roman" panose="02020603050405020304" pitchFamily="18" charset="0"/>
                <a:ea typeface="Times New Roman" panose="02020603050405020304" pitchFamily="18" charset="0"/>
              </a:rPr>
              <a:t>You must identify those and apply different data-wrangling techniques to get a dataset for further usage.</a:t>
            </a:r>
            <a:endParaRPr lang="en-IN" sz="3600" dirty="0"/>
          </a:p>
        </p:txBody>
      </p:sp>
    </p:spTree>
    <p:extLst>
      <p:ext uri="{BB962C8B-B14F-4D97-AF65-F5344CB8AC3E}">
        <p14:creationId xmlns:p14="http://schemas.microsoft.com/office/powerpoint/2010/main" val="27655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5B52-F753-773A-29DE-4560B8844CEC}"/>
              </a:ext>
            </a:extLst>
          </p:cNvPr>
          <p:cNvSpPr>
            <a:spLocks noGrp="1"/>
          </p:cNvSpPr>
          <p:nvPr>
            <p:ph type="title"/>
          </p:nvPr>
        </p:nvSpPr>
        <p:spPr>
          <a:xfrm>
            <a:off x="3149946" y="158145"/>
            <a:ext cx="8270723" cy="734008"/>
          </a:xfrm>
        </p:spPr>
        <p:txBody>
          <a:bodyPr>
            <a:normAutofit/>
          </a:bodyPr>
          <a:lstStyle/>
          <a:p>
            <a:r>
              <a:rPr lang="en-IN" b="1" i="0" dirty="0">
                <a:solidFill>
                  <a:srgbClr val="0D0D0D"/>
                </a:solidFill>
                <a:effectLst/>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266075-916B-AF10-A3C3-88475613EFFD}"/>
              </a:ext>
            </a:extLst>
          </p:cNvPr>
          <p:cNvSpPr txBox="1"/>
          <p:nvPr/>
        </p:nvSpPr>
        <p:spPr>
          <a:xfrm>
            <a:off x="111967" y="1166842"/>
            <a:ext cx="10552923" cy="4524315"/>
          </a:xfrm>
          <a:prstGeom prst="rect">
            <a:avLst/>
          </a:prstGeom>
          <a:noFill/>
        </p:spPr>
        <p:txBody>
          <a:bodyPr wrap="square" rtlCol="0">
            <a:spAutoFit/>
          </a:bodyPr>
          <a:lstStyle/>
          <a:p>
            <a:pPr algn="just" fontAlgn="base">
              <a:buFont typeface="Arial" panose="020B0604020202020204" pitchFamily="34" charset="0"/>
              <a:buChar char="•"/>
            </a:pPr>
            <a:r>
              <a:rPr lang="en-GB"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Data cleaning or data scrubbing, involves the identification and rectification or elimination of errors, inconsistencies, and inaccuracies within datasets.</a:t>
            </a:r>
          </a:p>
          <a:p>
            <a:pPr algn="just" fontAlgn="base">
              <a:buFont typeface="Arial" panose="020B0604020202020204" pitchFamily="34" charset="0"/>
              <a:buChar char="•"/>
            </a:pPr>
            <a:r>
              <a:rPr lang="en-GB"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However, ensuring the accuracy and reliability of this data is vital for making well-informed decisions and extracting meaningful information</a:t>
            </a:r>
            <a:endParaRPr lang="en-GB" sz="3200" dirty="0">
              <a:solidFill>
                <a:srgbClr val="000000"/>
              </a:solidFill>
              <a:highlight>
                <a:srgbClr val="FFFFFF"/>
              </a:highligh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GB"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Domain knowledge helps in identifying patterns, resolving ambiguities, and making data-driven decisions specific to the industry or organization</a:t>
            </a:r>
            <a:r>
              <a:rPr lang="en-GB" sz="3200" b="0" i="0" dirty="0">
                <a:solidFill>
                  <a:srgbClr val="000000"/>
                </a:solidFill>
                <a:effectLst/>
                <a:highlight>
                  <a:srgbClr val="FFFFFF"/>
                </a:highlight>
                <a:latin typeface="Verdana" panose="020B0604030504040204" pitchFamily="34" charset="0"/>
              </a:rPr>
              <a:t>.</a:t>
            </a:r>
            <a:endParaRPr lang="en-GB" sz="32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82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C495-BEB3-ACD3-192E-E209EF9F5D05}"/>
              </a:ext>
            </a:extLst>
          </p:cNvPr>
          <p:cNvSpPr>
            <a:spLocks noGrp="1"/>
          </p:cNvSpPr>
          <p:nvPr>
            <p:ph type="title"/>
          </p:nvPr>
        </p:nvSpPr>
        <p:spPr>
          <a:xfrm>
            <a:off x="3119188" y="182748"/>
            <a:ext cx="4494591" cy="633890"/>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332D115-693C-8EFC-5A2D-18D23634D72C}"/>
              </a:ext>
            </a:extLst>
          </p:cNvPr>
          <p:cNvSpPr>
            <a:spLocks noGrp="1"/>
          </p:cNvSpPr>
          <p:nvPr>
            <p:ph idx="1"/>
          </p:nvPr>
        </p:nvSpPr>
        <p:spPr>
          <a:xfrm>
            <a:off x="139959" y="1418253"/>
            <a:ext cx="10394301" cy="5384681"/>
          </a:xfrm>
        </p:spPr>
        <p:txBody>
          <a:bodyPr>
            <a:noAutofit/>
          </a:bodyPr>
          <a:lstStyle/>
          <a:p>
            <a:pPr algn="just" fontAlgn="base">
              <a:buClr>
                <a:schemeClr val="tx1"/>
              </a:buClr>
              <a:buFont typeface="Arial" panose="020B0604020202020204" pitchFamily="34" charset="0"/>
              <a:buChar char="•"/>
            </a:pP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Data cleaning is a crucial step in the </a:t>
            </a:r>
            <a:r>
              <a:rPr lang="en-GB" sz="2800" dirty="0">
                <a:solidFill>
                  <a:schemeClr val="tx1"/>
                </a:solidFill>
                <a:highlight>
                  <a:srgbClr val="FFFFFF"/>
                </a:highlight>
                <a:latin typeface="Times New Roman" panose="02020603050405020304" pitchFamily="18" charset="0"/>
                <a:cs typeface="Times New Roman" panose="02020603050405020304" pitchFamily="18" charset="0"/>
              </a:rPr>
              <a:t>machine learning</a:t>
            </a:r>
            <a:r>
              <a:rPr lang="en-GB" sz="28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pipeline, as it involves identifying and removing any missing, duplicate, or irrelevant data. </a:t>
            </a:r>
          </a:p>
          <a:p>
            <a:pPr algn="just" fontAlgn="base">
              <a:buClr>
                <a:schemeClr val="tx1"/>
              </a:buClr>
              <a:buFont typeface="Arial" panose="020B0604020202020204" pitchFamily="34" charset="0"/>
              <a:buChar char="•"/>
            </a:pP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The goal of data cleaning is to ensure that the data is accurate, consistent, and free of errors, as incorrect or inconsistent data can negatively impact the performance of the ML model. </a:t>
            </a:r>
          </a:p>
          <a:p>
            <a:pPr algn="just" fontAlgn="base">
              <a:buClr>
                <a:schemeClr val="tx1"/>
              </a:buClr>
              <a:buFont typeface="Arial" panose="020B0604020202020204" pitchFamily="34" charset="0"/>
              <a:buChar char="•"/>
            </a:pP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Data cleaning, also known as </a:t>
            </a: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data cleansing </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or </a:t>
            </a:r>
            <a:r>
              <a:rPr lang="en-GB"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data preprocessing</a:t>
            </a:r>
            <a:r>
              <a:rPr lang="en-GB" sz="2800" b="0" i="0" dirty="0">
                <a:solidFill>
                  <a:srgbClr val="273239"/>
                </a:solidFill>
                <a:effectLst/>
                <a:highlight>
                  <a:srgbClr val="FFFFFF"/>
                </a:highlight>
                <a:latin typeface="Times New Roman" panose="02020603050405020304" pitchFamily="18" charset="0"/>
                <a:cs typeface="Times New Roman" panose="02020603050405020304" pitchFamily="18" charset="0"/>
              </a:rPr>
              <a:t>, is a crucial step in the data science pipeline that involves identifying and correcting or removing errors, inconsistencies, and inaccuracies in the data to improve its quality and usability</a:t>
            </a:r>
            <a:r>
              <a:rPr lang="en-GB"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93DD30CB-0468-4665-3313-17BB3605BE85}"/>
              </a:ext>
            </a:extLst>
          </p:cNvPr>
          <p:cNvSpPr txBox="1"/>
          <p:nvPr/>
        </p:nvSpPr>
        <p:spPr>
          <a:xfrm>
            <a:off x="492618" y="688957"/>
            <a:ext cx="6316825"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1.</a:t>
            </a:r>
            <a:r>
              <a:rPr lang="en-IN" sz="2800" b="1" i="0" dirty="0">
                <a:solidFill>
                  <a:srgbClr val="273239"/>
                </a:solidFill>
                <a:effectLst/>
                <a:highlight>
                  <a:srgbClr val="FFFFFF"/>
                </a:highlight>
                <a:latin typeface="Nunito" panose="020F0502020204030204" pitchFamily="2" charset="0"/>
              </a:rPr>
              <a:t> </a:t>
            </a:r>
            <a:r>
              <a:rPr lang="en-IN"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Data Cleaning</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04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125EDB-AAAA-28E7-3544-60C150DA1FF5}"/>
              </a:ext>
            </a:extLst>
          </p:cNvPr>
          <p:cNvPicPr>
            <a:picLocks noChangeAspect="1"/>
          </p:cNvPicPr>
          <p:nvPr/>
        </p:nvPicPr>
        <p:blipFill>
          <a:blip r:embed="rId2"/>
          <a:stretch>
            <a:fillRect/>
          </a:stretch>
        </p:blipFill>
        <p:spPr>
          <a:xfrm>
            <a:off x="905068" y="930107"/>
            <a:ext cx="7268547" cy="5820072"/>
          </a:xfrm>
          <a:prstGeom prst="rect">
            <a:avLst/>
          </a:prstGeom>
        </p:spPr>
      </p:pic>
      <p:sp>
        <p:nvSpPr>
          <p:cNvPr id="6" name="TextBox 5">
            <a:extLst>
              <a:ext uri="{FF2B5EF4-FFF2-40B4-BE49-F238E27FC236}">
                <a16:creationId xmlns:a16="http://schemas.microsoft.com/office/drawing/2014/main" id="{38DCCA4F-2CB6-8429-FDCF-28A9D5C08AF7}"/>
              </a:ext>
            </a:extLst>
          </p:cNvPr>
          <p:cNvSpPr txBox="1"/>
          <p:nvPr/>
        </p:nvSpPr>
        <p:spPr>
          <a:xfrm>
            <a:off x="1838131" y="223936"/>
            <a:ext cx="651276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FLOW CHART OF DATA CLEANING</a:t>
            </a:r>
          </a:p>
        </p:txBody>
      </p:sp>
    </p:spTree>
    <p:extLst>
      <p:ext uri="{BB962C8B-B14F-4D97-AF65-F5344CB8AC3E}">
        <p14:creationId xmlns:p14="http://schemas.microsoft.com/office/powerpoint/2010/main" val="157323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4F573-B98C-E58D-126B-4BDE467B84EF}"/>
              </a:ext>
            </a:extLst>
          </p:cNvPr>
          <p:cNvSpPr txBox="1"/>
          <p:nvPr/>
        </p:nvSpPr>
        <p:spPr>
          <a:xfrm>
            <a:off x="522513" y="233265"/>
            <a:ext cx="6774025" cy="861774"/>
          </a:xfrm>
          <a:prstGeom prst="rect">
            <a:avLst/>
          </a:prstGeom>
          <a:noFill/>
        </p:spPr>
        <p:txBody>
          <a:bodyPr wrap="square" rtlCol="0">
            <a:spAutoFit/>
          </a:bodyPr>
          <a:lstStyle/>
          <a:p>
            <a:r>
              <a:rPr lang="en-GB" sz="3200" b="1" i="0" dirty="0">
                <a:solidFill>
                  <a:srgbClr val="273239"/>
                </a:solidFill>
                <a:effectLst/>
                <a:highlight>
                  <a:srgbClr val="FFFFFF"/>
                </a:highlight>
                <a:latin typeface="Times New Roman" panose="02020603050405020304" pitchFamily="18" charset="0"/>
                <a:cs typeface="Times New Roman" panose="02020603050405020304" pitchFamily="18" charset="0"/>
              </a:rPr>
              <a:t>2. Steps to Perform Data Cleanliness</a:t>
            </a:r>
          </a:p>
          <a:p>
            <a:endParaRPr lang="en-IN" dirty="0"/>
          </a:p>
        </p:txBody>
      </p:sp>
      <p:sp>
        <p:nvSpPr>
          <p:cNvPr id="4" name="TextBox 3">
            <a:extLst>
              <a:ext uri="{FF2B5EF4-FFF2-40B4-BE49-F238E27FC236}">
                <a16:creationId xmlns:a16="http://schemas.microsoft.com/office/drawing/2014/main" id="{CA2D222E-04E6-BF22-EA19-DFE769B8DE32}"/>
              </a:ext>
            </a:extLst>
          </p:cNvPr>
          <p:cNvSpPr txBox="1"/>
          <p:nvPr/>
        </p:nvSpPr>
        <p:spPr>
          <a:xfrm>
            <a:off x="149290" y="961051"/>
            <a:ext cx="12042710" cy="5970865"/>
          </a:xfrm>
          <a:prstGeom prst="rect">
            <a:avLst/>
          </a:prstGeom>
          <a:noFill/>
        </p:spPr>
        <p:txBody>
          <a:bodyPr wrap="square" rtlCol="0">
            <a:spAutoFit/>
          </a:bodyPr>
          <a:lstStyle/>
          <a:p>
            <a:pPr marL="342900" indent="-342900" algn="l">
              <a:buFont typeface="Arial" panose="020B0604020202020204" pitchFamily="34" charset="0"/>
              <a:buChar char="•"/>
            </a:pPr>
            <a:r>
              <a:rPr lang="en-GB" sz="2800" b="1" i="0" dirty="0">
                <a:solidFill>
                  <a:srgbClr val="1F2328"/>
                </a:solidFill>
                <a:effectLst/>
                <a:highlight>
                  <a:srgbClr val="FFFFFF"/>
                </a:highlight>
                <a:latin typeface="Times New Roman" panose="02020603050405020304" pitchFamily="18" charset="0"/>
                <a:cs typeface="Times New Roman" panose="02020603050405020304" pitchFamily="18" charset="0"/>
              </a:rPr>
              <a:t>Loading the CSV file:</a:t>
            </a:r>
          </a:p>
          <a:p>
            <a:pPr algn="l"/>
            <a:r>
              <a:rPr lang="en-GB" sz="2800" b="0" i="0" dirty="0">
                <a:solidFill>
                  <a:srgbClr val="1F2328"/>
                </a:solidFill>
                <a:effectLst/>
                <a:highlight>
                  <a:srgbClr val="FFFFFF"/>
                </a:highlight>
                <a:latin typeface="Times New Roman" panose="02020603050405020304" pitchFamily="18" charset="0"/>
                <a:cs typeface="Times New Roman" panose="02020603050405020304" pitchFamily="18" charset="0"/>
              </a:rPr>
              <a:t>	The CSV file is loaded as a data frame using the pandas module in Python.</a:t>
            </a:r>
          </a:p>
          <a:p>
            <a:pPr marL="342900" indent="-342900" algn="l">
              <a:buFont typeface="Arial" panose="020B0604020202020204" pitchFamily="34" charset="0"/>
              <a:buChar char="•"/>
            </a:pPr>
            <a:r>
              <a:rPr lang="en-GB" sz="2800" b="1" i="0" dirty="0">
                <a:solidFill>
                  <a:srgbClr val="1F2328"/>
                </a:solidFill>
                <a:effectLst/>
                <a:highlight>
                  <a:srgbClr val="FFFFFF"/>
                </a:highlight>
                <a:latin typeface="Times New Roman" panose="02020603050405020304" pitchFamily="18" charset="0"/>
                <a:cs typeface="Times New Roman" panose="02020603050405020304" pitchFamily="18" charset="0"/>
              </a:rPr>
              <a:t>Preprocessing the Data:</a:t>
            </a:r>
          </a:p>
          <a:p>
            <a:pPr algn="l"/>
            <a:r>
              <a:rPr lang="en-GB" sz="2800" b="0" i="0" dirty="0">
                <a:solidFill>
                  <a:srgbClr val="1F2328"/>
                </a:solidFill>
                <a:effectLst/>
                <a:highlight>
                  <a:srgbClr val="FFFFFF"/>
                </a:highlight>
                <a:latin typeface="Times New Roman" panose="02020603050405020304" pitchFamily="18" charset="0"/>
                <a:cs typeface="Times New Roman" panose="02020603050405020304" pitchFamily="18" charset="0"/>
              </a:rPr>
              <a:t>	The data has multiple attributes and mostly these are not in a format that 	Machine Learning modules can understand.</a:t>
            </a:r>
          </a:p>
          <a:p>
            <a:pPr marL="342900" indent="-342900" algn="l">
              <a:buFont typeface="Arial" panose="020B0604020202020204" pitchFamily="34" charset="0"/>
              <a:buChar char="•"/>
            </a:pPr>
            <a:r>
              <a:rPr lang="en-GB" sz="2800" b="1" i="0" dirty="0">
                <a:solidFill>
                  <a:srgbClr val="1F2328"/>
                </a:solidFill>
                <a:effectLst/>
                <a:highlight>
                  <a:srgbClr val="FFFFFF"/>
                </a:highlight>
                <a:latin typeface="Times New Roman" panose="02020603050405020304" pitchFamily="18" charset="0"/>
                <a:cs typeface="Times New Roman" panose="02020603050405020304" pitchFamily="18" charset="0"/>
              </a:rPr>
              <a:t>Removing duplicates:</a:t>
            </a:r>
          </a:p>
          <a:p>
            <a:pPr algn="l"/>
            <a:r>
              <a:rPr lang="en-GB" sz="2800" b="0" i="0" dirty="0">
                <a:solidFill>
                  <a:srgbClr val="1F2328"/>
                </a:solidFill>
                <a:effectLst/>
                <a:highlight>
                  <a:srgbClr val="FFFFFF"/>
                </a:highlight>
                <a:latin typeface="Times New Roman" panose="02020603050405020304" pitchFamily="18" charset="0"/>
                <a:cs typeface="Times New Roman" panose="02020603050405020304" pitchFamily="18" charset="0"/>
              </a:rPr>
              <a:t>	Duplicate rows in a dataset can cause errors or bias in analysis, so it’s important 	to remove them.</a:t>
            </a:r>
          </a:p>
          <a:p>
            <a:pPr marL="342900" indent="-342900" algn="l">
              <a:buFont typeface="Arial" panose="020B0604020202020204" pitchFamily="34" charset="0"/>
              <a:buChar char="•"/>
            </a:pPr>
            <a:r>
              <a:rPr lang="en-GB" sz="2800" b="1" i="0" dirty="0">
                <a:solidFill>
                  <a:srgbClr val="1F2328"/>
                </a:solidFill>
                <a:effectLst/>
                <a:highlight>
                  <a:srgbClr val="FFFFFF"/>
                </a:highlight>
                <a:latin typeface="Times New Roman" panose="02020603050405020304" pitchFamily="18" charset="0"/>
                <a:cs typeface="Times New Roman" panose="02020603050405020304" pitchFamily="18" charset="0"/>
              </a:rPr>
              <a:t>Handling outliers:</a:t>
            </a:r>
          </a:p>
          <a:p>
            <a:pPr lvl="1"/>
            <a:r>
              <a:rPr lang="en-GB" sz="2800" b="0" i="0" dirty="0">
                <a:solidFill>
                  <a:srgbClr val="1F2328"/>
                </a:solidFill>
                <a:effectLst/>
                <a:highlight>
                  <a:srgbClr val="FFFFFF"/>
                </a:highlight>
                <a:latin typeface="Times New Roman" panose="02020603050405020304" pitchFamily="18" charset="0"/>
                <a:cs typeface="Times New Roman" panose="02020603050405020304" pitchFamily="18" charset="0"/>
              </a:rPr>
              <a:t>Outliers can skew analysis, so it’s important to handle them appropriately.</a:t>
            </a:r>
          </a:p>
          <a:p>
            <a:pPr marL="342900" indent="-342900" algn="l">
              <a:buFont typeface="Arial" panose="020B0604020202020204" pitchFamily="34" charset="0"/>
              <a:buChar char="•"/>
            </a:pPr>
            <a:r>
              <a:rPr lang="en-GB" sz="2800" b="1" i="0" dirty="0">
                <a:solidFill>
                  <a:srgbClr val="1F2328"/>
                </a:solidFill>
                <a:effectLst/>
                <a:highlight>
                  <a:srgbClr val="FFFFFF"/>
                </a:highlight>
                <a:latin typeface="Times New Roman" panose="02020603050405020304" pitchFamily="18" charset="0"/>
                <a:cs typeface="Times New Roman" panose="02020603050405020304" pitchFamily="18" charset="0"/>
              </a:rPr>
              <a:t>Handling missing values:</a:t>
            </a:r>
          </a:p>
          <a:p>
            <a:pPr algn="l"/>
            <a:r>
              <a:rPr lang="en-GB" sz="2800" b="0" i="0" dirty="0">
                <a:solidFill>
                  <a:srgbClr val="1F2328"/>
                </a:solidFill>
                <a:effectLst/>
                <a:highlight>
                  <a:srgbClr val="FFFFFF"/>
                </a:highlight>
                <a:latin typeface="Times New Roman" panose="02020603050405020304" pitchFamily="18" charset="0"/>
                <a:cs typeface="Times New Roman" panose="02020603050405020304" pitchFamily="18" charset="0"/>
              </a:rPr>
              <a:t>	Missing values can cause problems with analysis, so it’s important to handle 	them appropriately.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0021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2CD154-10BD-EB7C-EC54-01F79DC006B8}"/>
              </a:ext>
            </a:extLst>
          </p:cNvPr>
          <p:cNvSpPr txBox="1"/>
          <p:nvPr/>
        </p:nvSpPr>
        <p:spPr>
          <a:xfrm>
            <a:off x="559838" y="317241"/>
            <a:ext cx="9881118" cy="548099"/>
          </a:xfrm>
          <a:prstGeom prst="rect">
            <a:avLst/>
          </a:prstGeom>
          <a:noFill/>
        </p:spPr>
        <p:txBody>
          <a:bodyPr wrap="square">
            <a:spAutoFit/>
          </a:bodyPr>
          <a:lstStyle/>
          <a:p>
            <a:pPr marL="139700">
              <a:lnSpc>
                <a:spcPct val="115000"/>
              </a:lnSpc>
            </a:pP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2FF3ABD-A089-BA62-DA43-E5C2138FABE8}"/>
              </a:ext>
            </a:extLst>
          </p:cNvPr>
          <p:cNvSpPr txBox="1"/>
          <p:nvPr/>
        </p:nvSpPr>
        <p:spPr>
          <a:xfrm>
            <a:off x="1054360" y="191180"/>
            <a:ext cx="10781413" cy="923330"/>
          </a:xfrm>
          <a:prstGeom prst="rect">
            <a:avLst/>
          </a:prstGeom>
          <a:noFill/>
        </p:spPr>
        <p:txBody>
          <a:bodyPr wrap="none" rtlCol="0">
            <a:spAutoFit/>
          </a:bodyPr>
          <a:lstStyle/>
          <a:p>
            <a:r>
              <a:rPr lang="en-IN" sz="3600" b="1" i="0" dirty="0">
                <a:solidFill>
                  <a:srgbClr val="273239"/>
                </a:solidFill>
                <a:effectLst/>
                <a:highlight>
                  <a:srgbClr val="FFFFFF"/>
                </a:highlight>
                <a:latin typeface="Times New Roman" panose="02020603050405020304" pitchFamily="18" charset="0"/>
                <a:cs typeface="Times New Roman" panose="02020603050405020304" pitchFamily="18" charset="0"/>
              </a:rPr>
              <a:t>IMPLEMENTATION FOR DATABASE CLEANING</a:t>
            </a:r>
          </a:p>
          <a:p>
            <a:endParaRPr lang="en-IN" dirty="0"/>
          </a:p>
        </p:txBody>
      </p:sp>
      <p:sp>
        <p:nvSpPr>
          <p:cNvPr id="7" name="TextBox 6">
            <a:extLst>
              <a:ext uri="{FF2B5EF4-FFF2-40B4-BE49-F238E27FC236}">
                <a16:creationId xmlns:a16="http://schemas.microsoft.com/office/drawing/2014/main" id="{1F1F5A29-6159-B97E-FC93-5AA92EBEE4F8}"/>
              </a:ext>
            </a:extLst>
          </p:cNvPr>
          <p:cNvSpPr txBox="1"/>
          <p:nvPr/>
        </p:nvSpPr>
        <p:spPr>
          <a:xfrm>
            <a:off x="152181" y="886675"/>
            <a:ext cx="8169224" cy="2031325"/>
          </a:xfrm>
          <a:prstGeom prst="rect">
            <a:avLst/>
          </a:prstGeom>
          <a:noFill/>
        </p:spPr>
        <p:txBody>
          <a:bodyPr wrap="none" rtlCol="0">
            <a:spAutoFit/>
          </a:bodyPr>
          <a:lstStyle/>
          <a:p>
            <a:pPr algn="l" fontAlgn="base">
              <a:buFont typeface="Arial" panose="020B0604020202020204" pitchFamily="34" charset="0"/>
              <a:buChar char="•"/>
            </a:pPr>
            <a:r>
              <a:rPr lang="en-GB" sz="3600" b="0" i="0" dirty="0">
                <a:solidFill>
                  <a:srgbClr val="273239"/>
                </a:solidFill>
                <a:effectLst/>
                <a:highlight>
                  <a:srgbClr val="FFFFFF"/>
                </a:highlight>
                <a:latin typeface="Times New Roman" panose="02020603050405020304" pitchFamily="18" charset="0"/>
                <a:cs typeface="Times New Roman" panose="02020603050405020304" pitchFamily="18" charset="0"/>
              </a:rPr>
              <a:t>Import the necessary libraries in Python</a:t>
            </a:r>
          </a:p>
          <a:p>
            <a:pPr algn="l" fontAlgn="base">
              <a:buFont typeface="Arial" panose="020B0604020202020204" pitchFamily="34" charset="0"/>
              <a:buChar char="•"/>
            </a:pPr>
            <a:r>
              <a:rPr lang="en-GB" sz="3600" b="0" i="0" dirty="0">
                <a:solidFill>
                  <a:srgbClr val="273239"/>
                </a:solidFill>
                <a:effectLst/>
                <a:highlight>
                  <a:srgbClr val="FFFFFF"/>
                </a:highlight>
                <a:latin typeface="Times New Roman" panose="02020603050405020304" pitchFamily="18" charset="0"/>
                <a:cs typeface="Times New Roman" panose="02020603050405020304" pitchFamily="18" charset="0"/>
              </a:rPr>
              <a:t>Load the dataset</a:t>
            </a:r>
          </a:p>
          <a:p>
            <a:pPr algn="l" fontAlgn="base">
              <a:buFont typeface="Arial" panose="020B0604020202020204" pitchFamily="34" charset="0"/>
              <a:buChar char="•"/>
            </a:pPr>
            <a:r>
              <a:rPr lang="en-GB" sz="3600" b="0" i="0" dirty="0">
                <a:solidFill>
                  <a:srgbClr val="273239"/>
                </a:solidFill>
                <a:effectLst/>
                <a:highlight>
                  <a:srgbClr val="FFFFFF"/>
                </a:highlight>
                <a:latin typeface="Times New Roman" panose="02020603050405020304" pitchFamily="18" charset="0"/>
                <a:cs typeface="Times New Roman" panose="02020603050405020304" pitchFamily="18" charset="0"/>
              </a:rPr>
              <a:t>Check the data information using df.info()</a:t>
            </a:r>
          </a:p>
          <a:p>
            <a:endParaRPr lang="en-IN" dirty="0"/>
          </a:p>
        </p:txBody>
      </p:sp>
      <p:pic>
        <p:nvPicPr>
          <p:cNvPr id="9" name="Picture 8">
            <a:extLst>
              <a:ext uri="{FF2B5EF4-FFF2-40B4-BE49-F238E27FC236}">
                <a16:creationId xmlns:a16="http://schemas.microsoft.com/office/drawing/2014/main" id="{43F70584-FE4D-16D1-3B1D-3F7240784C1D}"/>
              </a:ext>
            </a:extLst>
          </p:cNvPr>
          <p:cNvPicPr>
            <a:picLocks noChangeAspect="1"/>
          </p:cNvPicPr>
          <p:nvPr/>
        </p:nvPicPr>
        <p:blipFill>
          <a:blip r:embed="rId2"/>
          <a:stretch>
            <a:fillRect/>
          </a:stretch>
        </p:blipFill>
        <p:spPr>
          <a:xfrm>
            <a:off x="0" y="2687216"/>
            <a:ext cx="6831897" cy="4170784"/>
          </a:xfrm>
          <a:prstGeom prst="rect">
            <a:avLst/>
          </a:prstGeom>
        </p:spPr>
      </p:pic>
    </p:spTree>
    <p:extLst>
      <p:ext uri="{BB962C8B-B14F-4D97-AF65-F5344CB8AC3E}">
        <p14:creationId xmlns:p14="http://schemas.microsoft.com/office/powerpoint/2010/main" val="14053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9FF-5C7F-294B-6C87-FF6FA5212D54}"/>
              </a:ext>
            </a:extLst>
          </p:cNvPr>
          <p:cNvSpPr>
            <a:spLocks noGrp="1"/>
          </p:cNvSpPr>
          <p:nvPr>
            <p:ph type="title"/>
          </p:nvPr>
        </p:nvSpPr>
        <p:spPr>
          <a:xfrm>
            <a:off x="2055813" y="0"/>
            <a:ext cx="8596668" cy="132080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RESULTS AND ACHIEVEMENTS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888F58-1536-8567-3839-27E460ABD948}"/>
              </a:ext>
            </a:extLst>
          </p:cNvPr>
          <p:cNvPicPr>
            <a:picLocks noChangeAspect="1"/>
          </p:cNvPicPr>
          <p:nvPr/>
        </p:nvPicPr>
        <p:blipFill>
          <a:blip r:embed="rId2"/>
          <a:stretch>
            <a:fillRect/>
          </a:stretch>
        </p:blipFill>
        <p:spPr>
          <a:xfrm>
            <a:off x="0" y="733036"/>
            <a:ext cx="12192000" cy="6124964"/>
          </a:xfrm>
          <a:prstGeom prst="rect">
            <a:avLst/>
          </a:prstGeom>
        </p:spPr>
      </p:pic>
    </p:spTree>
    <p:extLst>
      <p:ext uri="{BB962C8B-B14F-4D97-AF65-F5344CB8AC3E}">
        <p14:creationId xmlns:p14="http://schemas.microsoft.com/office/powerpoint/2010/main" val="1133286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2970</TotalTime>
  <Words>915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ff1</vt:lpstr>
      <vt:lpstr>ff3</vt:lpstr>
      <vt:lpstr>ff4</vt:lpstr>
      <vt:lpstr>ff5</vt:lpstr>
      <vt:lpstr>Nunito</vt:lpstr>
      <vt:lpstr>Söhne</vt:lpstr>
      <vt:lpstr>Source Sans Pro</vt:lpstr>
      <vt:lpstr>Times New Roman</vt:lpstr>
      <vt:lpstr>Trebuchet MS</vt:lpstr>
      <vt:lpstr>var(--spl-font-family-sans-serif-primary)</vt:lpstr>
      <vt:lpstr>Verdana</vt:lpstr>
      <vt:lpstr>Wingdings 3</vt:lpstr>
      <vt:lpstr>Facet</vt:lpstr>
      <vt:lpstr> </vt:lpstr>
      <vt:lpstr>PROJECT OVERVIEW  </vt:lpstr>
      <vt:lpstr>PROBLEM STATEMENT </vt:lpstr>
      <vt:lpstr>SOLUTION</vt:lpstr>
      <vt:lpstr>METHODOLOGY</vt:lpstr>
      <vt:lpstr>PowerPoint Presentation</vt:lpstr>
      <vt:lpstr>PowerPoint Presentation</vt:lpstr>
      <vt:lpstr>PowerPoint Presentation</vt:lpstr>
      <vt:lpstr>RESULTS AND ACHIEVEMENTS</vt:lpstr>
      <vt:lpstr>PowerPoint Presentation</vt:lpstr>
      <vt:lpstr>PowerPoint Presentation</vt:lpstr>
      <vt:lpstr>  DISADVANTAGES OF DATA CLEANING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pankaj devikar</dc:creator>
  <cp:lastModifiedBy>pankaj devikar</cp:lastModifiedBy>
  <cp:revision>22</cp:revision>
  <dcterms:created xsi:type="dcterms:W3CDTF">2024-03-02T04:00:08Z</dcterms:created>
  <dcterms:modified xsi:type="dcterms:W3CDTF">2024-04-25T06:14:33Z</dcterms:modified>
</cp:coreProperties>
</file>