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64" r:id="rId6"/>
    <p:sldId id="265" r:id="rId7"/>
    <p:sldId id="266" r:id="rId8"/>
    <p:sldId id="262" r:id="rId9"/>
    <p:sldId id="263"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7284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86354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44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72661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269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9192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312485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01642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2902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68076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BE655-30ED-403F-BC04-DED5C0A2972B}"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96530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BE655-30ED-403F-BC04-DED5C0A2972B}"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30512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BE655-30ED-403F-BC04-DED5C0A2972B}"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2954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BE655-30ED-403F-BC04-DED5C0A2972B}"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60071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96688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
        <p:nvSpPr>
          <p:cNvPr id="5" name="Date Placeholder 4"/>
          <p:cNvSpPr>
            <a:spLocks noGrp="1"/>
          </p:cNvSpPr>
          <p:nvPr>
            <p:ph type="dt" sz="half" idx="10"/>
          </p:nvPr>
        </p:nvSpPr>
        <p:spPr/>
        <p:txBody>
          <a:bodyPr/>
          <a:lstStyle/>
          <a:p>
            <a:fld id="{86BBE655-30ED-403F-BC04-DED5C0A2972B}" type="datetimeFigureOut">
              <a:rPr lang="en-IN" smtClean="0"/>
              <a:t>02-03-2024</a:t>
            </a:fld>
            <a:endParaRPr lang="en-IN"/>
          </a:p>
        </p:txBody>
      </p:sp>
    </p:spTree>
    <p:extLst>
      <p:ext uri="{BB962C8B-B14F-4D97-AF65-F5344CB8AC3E}">
        <p14:creationId xmlns:p14="http://schemas.microsoft.com/office/powerpoint/2010/main" val="230569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BBE655-30ED-403F-BC04-DED5C0A2972B}" type="datetimeFigureOut">
              <a:rPr lang="en-IN" smtClean="0"/>
              <a:t>02-03-2024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86DD38-28AD-445A-9F2E-86D1F2886BE5}" type="slidenum">
              <a:rPr lang="en-IN" smtClean="0"/>
              <a:t>‹#›</a:t>
            </a:fld>
            <a:endParaRPr lang="en-IN"/>
          </a:p>
        </p:txBody>
      </p:sp>
    </p:spTree>
    <p:extLst>
      <p:ext uri="{BB962C8B-B14F-4D97-AF65-F5344CB8AC3E}">
        <p14:creationId xmlns:p14="http://schemas.microsoft.com/office/powerpoint/2010/main" val="1902536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7FE4-1678-B966-C4ED-A385D1018B16}"/>
              </a:ext>
            </a:extLst>
          </p:cNvPr>
          <p:cNvSpPr>
            <a:spLocks noGrp="1"/>
          </p:cNvSpPr>
          <p:nvPr>
            <p:ph type="ctrTitle"/>
          </p:nvPr>
        </p:nvSpPr>
        <p:spPr>
          <a:xfrm>
            <a:off x="1507067" y="2416628"/>
            <a:ext cx="7766936" cy="1634207"/>
          </a:xfrm>
        </p:spPr>
        <p:txBody>
          <a:bodyPr>
            <a:normAutofit fontScale="90000"/>
          </a:bodyPr>
          <a:lstStyle/>
          <a:p>
            <a:br>
              <a:rPr lang="en-GB" b="0" i="0" dirty="0">
                <a:solidFill>
                  <a:srgbClr val="0D0D0D"/>
                </a:solidFill>
                <a:effectLst/>
                <a:latin typeface="Söhne"/>
              </a:rPr>
            </a:br>
            <a:endParaRPr lang="en-IN" dirty="0"/>
          </a:p>
        </p:txBody>
      </p:sp>
      <p:sp>
        <p:nvSpPr>
          <p:cNvPr id="4" name="TextBox 3">
            <a:extLst>
              <a:ext uri="{FF2B5EF4-FFF2-40B4-BE49-F238E27FC236}">
                <a16:creationId xmlns:a16="http://schemas.microsoft.com/office/drawing/2014/main" id="{73FF4E11-9812-F6E6-A039-3187BD7C69D7}"/>
              </a:ext>
            </a:extLst>
          </p:cNvPr>
          <p:cNvSpPr txBox="1"/>
          <p:nvPr/>
        </p:nvSpPr>
        <p:spPr>
          <a:xfrm>
            <a:off x="653143" y="10419"/>
            <a:ext cx="11131421" cy="2369880"/>
          </a:xfrm>
          <a:prstGeom prst="rect">
            <a:avLst/>
          </a:prstGeom>
          <a:noFill/>
        </p:spPr>
        <p:txBody>
          <a:bodyPr wrap="square" rtlCol="0">
            <a:spAutoFit/>
          </a:bodyPr>
          <a:lstStyle/>
          <a:p>
            <a:r>
              <a:rPr lang="en-GB" sz="6000" b="0" i="0" dirty="0">
                <a:solidFill>
                  <a:srgbClr val="0D0D0D"/>
                </a:solidFill>
                <a:effectLst/>
                <a:latin typeface="Times New Roman" panose="02020603050405020304" pitchFamily="18" charset="0"/>
                <a:cs typeface="Times New Roman" panose="02020603050405020304" pitchFamily="18" charset="0"/>
              </a:rPr>
              <a:t>							</a:t>
            </a:r>
            <a:r>
              <a:rPr lang="en-GB" sz="4400" b="1" i="0" dirty="0">
                <a:solidFill>
                  <a:srgbClr val="0D0D0D"/>
                </a:solidFill>
                <a:effectLst/>
                <a:latin typeface="Times New Roman" panose="02020603050405020304" pitchFamily="18" charset="0"/>
                <a:cs typeface="Times New Roman" panose="02020603050405020304" pitchFamily="18" charset="0"/>
              </a:rPr>
              <a:t>PROJECT </a:t>
            </a:r>
          </a:p>
          <a:p>
            <a:r>
              <a:rPr lang="en-GB" sz="4400" b="1" i="0" dirty="0">
                <a:solidFill>
                  <a:srgbClr val="0D0D0D"/>
                </a:solidFill>
                <a:effectLst/>
                <a:latin typeface="Times New Roman" panose="02020603050405020304" pitchFamily="18" charset="0"/>
                <a:cs typeface="Times New Roman" panose="02020603050405020304" pitchFamily="18" charset="0"/>
              </a:rPr>
              <a:t>									ON</a:t>
            </a:r>
          </a:p>
          <a:p>
            <a:r>
              <a:rPr lang="en-GB" sz="4400" b="1" i="0" dirty="0">
                <a:solidFill>
                  <a:srgbClr val="0D0D0D"/>
                </a:solidFill>
                <a:effectLst/>
                <a:latin typeface="Times New Roman" panose="02020603050405020304" pitchFamily="18" charset="0"/>
                <a:cs typeface="Times New Roman" panose="02020603050405020304" pitchFamily="18" charset="0"/>
              </a:rPr>
              <a:t>			MANUAL CALCULATOR</a:t>
            </a:r>
            <a:endParaRPr lang="en-IN" sz="4400" b="1" dirty="0"/>
          </a:p>
        </p:txBody>
      </p:sp>
      <p:sp>
        <p:nvSpPr>
          <p:cNvPr id="6" name="TextBox 5">
            <a:extLst>
              <a:ext uri="{FF2B5EF4-FFF2-40B4-BE49-F238E27FC236}">
                <a16:creationId xmlns:a16="http://schemas.microsoft.com/office/drawing/2014/main" id="{2C15CAC7-29BE-30A6-2029-11B4C3481D32}"/>
              </a:ext>
            </a:extLst>
          </p:cNvPr>
          <p:cNvSpPr txBox="1"/>
          <p:nvPr/>
        </p:nvSpPr>
        <p:spPr>
          <a:xfrm>
            <a:off x="1051242" y="3610110"/>
            <a:ext cx="11355362" cy="1200329"/>
          </a:xfrm>
          <a:prstGeom prst="rect">
            <a:avLst/>
          </a:prstGeom>
          <a:noFill/>
        </p:spPr>
        <p:txBody>
          <a:bodyPr wrap="square">
            <a:spAutoFit/>
          </a:bodyPr>
          <a:lstStyle/>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NAME: MINAL DEVIKAR  </a:t>
            </a:r>
          </a:p>
          <a:p>
            <a:pPr marL="571500" indent="-571500">
              <a:buFont typeface="Arial" panose="020B0604020202020204" pitchFamily="34" charset="0"/>
              <a:buChar char="•"/>
            </a:pPr>
            <a:r>
              <a:rPr lang="en-GB" sz="3600" b="1" i="0" dirty="0">
                <a:solidFill>
                  <a:srgbClr val="0D0D0D"/>
                </a:solidFill>
                <a:effectLst/>
                <a:latin typeface="Times New Roman" panose="02020603050405020304" pitchFamily="18" charset="0"/>
                <a:cs typeface="Times New Roman" panose="02020603050405020304" pitchFamily="18" charset="0"/>
              </a:rPr>
              <a:t>INSTITUTION: DIGICHROME ACADEMY</a:t>
            </a:r>
            <a:endParaRPr lang="en-IN" sz="3600" b="1" dirty="0"/>
          </a:p>
        </p:txBody>
      </p:sp>
    </p:spTree>
    <p:extLst>
      <p:ext uri="{BB962C8B-B14F-4D97-AF65-F5344CB8AC3E}">
        <p14:creationId xmlns:p14="http://schemas.microsoft.com/office/powerpoint/2010/main" val="15761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BF15-DB19-95BD-00A9-652033399A7B}"/>
              </a:ext>
            </a:extLst>
          </p:cNvPr>
          <p:cNvSpPr>
            <a:spLocks noGrp="1"/>
          </p:cNvSpPr>
          <p:nvPr>
            <p:ph type="title"/>
          </p:nvPr>
        </p:nvSpPr>
        <p:spPr>
          <a:xfrm>
            <a:off x="2515465" y="469640"/>
            <a:ext cx="8596668" cy="1320800"/>
          </a:xfrm>
        </p:spPr>
        <p:txBody>
          <a:bodyPr>
            <a:normAutofit/>
          </a:bodyPr>
          <a:lstStyle/>
          <a:p>
            <a:r>
              <a:rPr lang="en-GB"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08F89-646C-2C2A-D676-0AB4F69DA0B1}"/>
              </a:ext>
            </a:extLst>
          </p:cNvPr>
          <p:cNvSpPr>
            <a:spLocks noGrp="1"/>
          </p:cNvSpPr>
          <p:nvPr>
            <p:ph idx="1"/>
          </p:nvPr>
        </p:nvSpPr>
        <p:spPr>
          <a:xfrm>
            <a:off x="518713" y="1666067"/>
            <a:ext cx="9558348" cy="4548121"/>
          </a:xfrm>
        </p:spPr>
        <p:txBody>
          <a:bodyPr>
            <a:normAutofit/>
          </a:bodyPr>
          <a:lstStyle/>
          <a:p>
            <a:pPr>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I have concluded that I have successfully developed a simple calculator system which perform the various mathematical operations. </a:t>
            </a:r>
          </a:p>
          <a:p>
            <a:pPr>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 have provide the four functions and each function is responsible for their respective tasks.</a:t>
            </a:r>
          </a:p>
          <a:p>
            <a:pPr>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This project helps to all the user to perform the mathematical operations very easily.</a:t>
            </a:r>
          </a:p>
          <a:p>
            <a:pPr>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proposed system is error free. </a:t>
            </a:r>
          </a:p>
          <a:p>
            <a:pPr>
              <a:buClr>
                <a:schemeClr val="tx1"/>
              </a:buCl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Trivial concepts of Python language are implemented into the system. </a:t>
            </a:r>
          </a:p>
          <a:p>
            <a:pPr>
              <a:buClr>
                <a:schemeClr val="tx1"/>
              </a:buClr>
              <a:buSzPct val="810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As, the usage of Python Tkinter as the GUI provided various controls, such as buttons, labels, and text boxes to build a user friendly application.</a:t>
            </a:r>
          </a:p>
          <a:p>
            <a:pPr>
              <a:buClr>
                <a:schemeClr val="tx1"/>
              </a:buClr>
              <a:buSzPct val="810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294A2A9-A8EC-2B32-D4FE-EF3EDFD9E0EE}"/>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a:ln>
                  <a:noFill/>
                </a:ln>
                <a:solidFill>
                  <a:srgbClr val="000000"/>
                </a:solidFill>
                <a:effectLst/>
                <a:latin typeface="ff3"/>
              </a:rPr>
              <a:t>Pd gcvd ljolhuede tgct wd gcvd sulldssfuhhy edvdhjpde c sniphd lchluhctjr systdi wgnlg pdrfjri tgd vcrnjus ictgdictnlch jpdrctnjos. Pd gcvd usde tgd ljoldpt jf lhcss coe jmadlt tjniphdidot tgns systdi coe pdrfjri c hjt jf lustjinzctnjo sj tgct tdclgdrs ejo„t odde tj lgco`dcoytgno`. Pd gcvd prjvned tgd fjur fuoltnjos coe dclg fuoltnjo ns rdspjosnmhd fjr tgdnrrdspdltnvd tcsbs. Ugns prjadlt gdhps tj chh tgd usdr tj pdrfjri tgd ictgdictnlch jpdrctnjos vdrydcsnhy.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14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0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04B-2563-E79F-0043-E74668BAF686}"/>
              </a:ext>
            </a:extLst>
          </p:cNvPr>
          <p:cNvSpPr>
            <a:spLocks noGrp="1"/>
          </p:cNvSpPr>
          <p:nvPr>
            <p:ph type="title"/>
          </p:nvPr>
        </p:nvSpPr>
        <p:spPr>
          <a:xfrm>
            <a:off x="2823375" y="292360"/>
            <a:ext cx="7300339" cy="985936"/>
          </a:xfrm>
        </p:spPr>
        <p:txBody>
          <a:bodyPr>
            <a:normAutofit fontScale="90000"/>
          </a:bodyPr>
          <a:lstStyle/>
          <a:p>
            <a:r>
              <a:rPr lang="en-GB" sz="4400" b="1" i="0" dirty="0">
                <a:solidFill>
                  <a:srgbClr val="0D0D0D"/>
                </a:solidFill>
                <a:effectLst/>
                <a:latin typeface="Times New Roman" panose="02020603050405020304" pitchFamily="18" charset="0"/>
                <a:cs typeface="Times New Roman" panose="02020603050405020304" pitchFamily="18" charset="0"/>
              </a:rPr>
              <a:t>PROJECT OVERVIEW</a:t>
            </a:r>
            <a:br>
              <a:rPr lang="en-GB" sz="4400" dirty="0">
                <a:solidFill>
                  <a:srgbClr val="0D0D0D"/>
                </a:solidFill>
                <a:latin typeface="Söhne"/>
                <a:cs typeface="Times New Roman" panose="02020603050405020304" pitchFamily="18" charset="0"/>
              </a:rPr>
            </a:br>
            <a:br>
              <a:rPr lang="en-GB" sz="4400" dirty="0">
                <a:solidFill>
                  <a:srgbClr val="0D0D0D"/>
                </a:solidFill>
                <a:latin typeface="Söhne"/>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571DBE-4C3B-8EC8-61A5-66BE466DB798}"/>
              </a:ext>
            </a:extLst>
          </p:cNvPr>
          <p:cNvSpPr txBox="1"/>
          <p:nvPr/>
        </p:nvSpPr>
        <p:spPr>
          <a:xfrm>
            <a:off x="373222" y="1483568"/>
            <a:ext cx="10497631" cy="4832092"/>
          </a:xfrm>
          <a:prstGeom prst="rect">
            <a:avLst/>
          </a:prstGeom>
          <a:noFill/>
        </p:spPr>
        <p:txBody>
          <a:bodyPr wrap="square" rtlCol="0">
            <a:spAutoFit/>
          </a:bodyPr>
          <a:lstStyle/>
          <a:p>
            <a:pPr marL="285750" indent="-285750">
              <a:buFont typeface="Wingdings" panose="05000000000000000000" pitchFamily="2" charset="2"/>
              <a:buChar char="Ø"/>
            </a:pPr>
            <a:r>
              <a:rPr lang="en-GB" sz="2800" i="0" dirty="0">
                <a:solidFill>
                  <a:srgbClr val="000000"/>
                </a:solidFill>
                <a:effectLst/>
                <a:latin typeface="Times New Roman" panose="02020603050405020304" pitchFamily="18" charset="0"/>
                <a:cs typeface="Times New Roman" panose="02020603050405020304" pitchFamily="18" charset="0"/>
              </a:rPr>
              <a:t>To develop an simple calculator using python which provides:</a:t>
            </a:r>
          </a:p>
          <a:p>
            <a:pPr marL="285750" indent="-285750">
              <a:buFont typeface="Arial" panose="020B0604020202020204" pitchFamily="34" charset="0"/>
              <a:buChar char="•"/>
            </a:pPr>
            <a:r>
              <a:rPr lang="en-GB" sz="2800" dirty="0">
                <a:solidFill>
                  <a:srgbClr val="000000"/>
                </a:solidFill>
                <a:latin typeface="Times New Roman" panose="02020603050405020304" pitchFamily="18" charset="0"/>
                <a:cs typeface="Times New Roman" panose="02020603050405020304" pitchFamily="18" charset="0"/>
              </a:rPr>
              <a:t>Simple arithmetic operation </a:t>
            </a:r>
          </a:p>
          <a:p>
            <a:pPr marL="285750" indent="-285750">
              <a:buFont typeface="Arial" panose="020B0604020202020204" pitchFamily="34" charset="0"/>
              <a:buChar char="•"/>
            </a:pPr>
            <a:r>
              <a:rPr lang="en-GB" sz="2800" i="0" dirty="0">
                <a:solidFill>
                  <a:srgbClr val="000000"/>
                </a:solidFill>
                <a:effectLst/>
                <a:latin typeface="Times New Roman" panose="02020603050405020304" pitchFamily="18" charset="0"/>
                <a:cs typeface="Times New Roman" panose="02020603050405020304" pitchFamily="18" charset="0"/>
              </a:rPr>
              <a:t>The operation performed are</a:t>
            </a:r>
            <a:endParaRPr lang="en-GB" sz="2800" dirty="0">
              <a:solidFill>
                <a:srgbClr val="000000"/>
              </a:solidFill>
              <a:latin typeface="Times New Roman" panose="02020603050405020304" pitchFamily="18" charset="0"/>
              <a:cs typeface="Times New Roman" panose="02020603050405020304" pitchFamily="18" charset="0"/>
            </a:endParaRPr>
          </a:p>
          <a:p>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000000"/>
                </a:solidFill>
                <a:latin typeface="Times New Roman" panose="02020603050405020304" pitchFamily="18" charset="0"/>
                <a:cs typeface="Times New Roman" panose="02020603050405020304" pitchFamily="18" charset="0"/>
              </a:rPr>
              <a:t>i</a:t>
            </a:r>
            <a:r>
              <a:rPr lang="en-GB" sz="2800" dirty="0">
                <a:solidFill>
                  <a:srgbClr val="000000"/>
                </a:solidFill>
                <a:latin typeface="Times New Roman" panose="02020603050405020304" pitchFamily="18" charset="0"/>
                <a:cs typeface="Times New Roman" panose="02020603050405020304" pitchFamily="18" charset="0"/>
              </a:rPr>
              <a:t>) Addition .</a:t>
            </a:r>
          </a:p>
          <a:p>
            <a:r>
              <a:rPr lang="en-GB" sz="2800" i="0" dirty="0">
                <a:solidFill>
                  <a:srgbClr val="000000"/>
                </a:solidFill>
                <a:effectLst/>
                <a:latin typeface="Times New Roman" panose="02020603050405020304" pitchFamily="18" charset="0"/>
                <a:cs typeface="Times New Roman" panose="02020603050405020304" pitchFamily="18" charset="0"/>
              </a:rPr>
              <a:t>	ii)Subtraction.</a:t>
            </a:r>
          </a:p>
          <a:p>
            <a:r>
              <a:rPr lang="en-GB" sz="2800" dirty="0">
                <a:solidFill>
                  <a:srgbClr val="000000"/>
                </a:solidFill>
                <a:latin typeface="Times New Roman" panose="02020603050405020304" pitchFamily="18" charset="0"/>
                <a:cs typeface="Times New Roman" panose="02020603050405020304" pitchFamily="18" charset="0"/>
              </a:rPr>
              <a:t>	iii)Multiplication.</a:t>
            </a:r>
          </a:p>
          <a:p>
            <a:r>
              <a:rPr lang="en-GB" sz="2800" i="0" dirty="0">
                <a:solidFill>
                  <a:srgbClr val="000000"/>
                </a:solidFill>
                <a:effectLst/>
                <a:latin typeface="Times New Roman" panose="02020603050405020304" pitchFamily="18" charset="0"/>
                <a:cs typeface="Times New Roman" panose="02020603050405020304" pitchFamily="18" charset="0"/>
              </a:rPr>
              <a:t>	iv)Division.</a:t>
            </a:r>
          </a:p>
          <a:p>
            <a:r>
              <a:rPr lang="en-GB" sz="2800" dirty="0">
                <a:solidFill>
                  <a:srgbClr val="000000"/>
                </a:solidFill>
                <a:latin typeface="Times New Roman" panose="02020603050405020304" pitchFamily="18" charset="0"/>
                <a:cs typeface="Times New Roman" panose="02020603050405020304" pitchFamily="18" charset="0"/>
              </a:rPr>
              <a:t>	v)clearing the content of the screen.</a:t>
            </a:r>
            <a:endParaRPr lang="en-GB" sz="280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800" i="0" dirty="0">
                <a:solidFill>
                  <a:srgbClr val="000000"/>
                </a:solidFill>
                <a:effectLst/>
                <a:latin typeface="Times New Roman" panose="02020603050405020304" pitchFamily="18" charset="0"/>
                <a:cs typeface="Times New Roman" panose="02020603050405020304" pitchFamily="18" charset="0"/>
              </a:rPr>
              <a:t>Our Simple Calculator is the perfect tool for anyone looking to perform basic arithmetic calculations quickly and easily.</a:t>
            </a:r>
            <a:endParaRPr lang="en-GB" sz="2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800" b="0" i="0" dirty="0">
                <a:solidFill>
                  <a:srgbClr val="000000"/>
                </a:solidFill>
                <a:effectLst/>
                <a:latin typeface="Times New Roman" panose="02020603050405020304" pitchFamily="18" charset="0"/>
                <a:cs typeface="Times New Roman" panose="02020603050405020304" pitchFamily="18" charset="0"/>
              </a:rPr>
              <a:t>The goal of this project is to design a simple and basic calculator. </a:t>
            </a:r>
          </a:p>
        </p:txBody>
      </p:sp>
    </p:spTree>
    <p:extLst>
      <p:ext uri="{BB962C8B-B14F-4D97-AF65-F5344CB8AC3E}">
        <p14:creationId xmlns:p14="http://schemas.microsoft.com/office/powerpoint/2010/main" val="244347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0E60-DECC-22AF-A04E-ABF65A9D883A}"/>
              </a:ext>
            </a:extLst>
          </p:cNvPr>
          <p:cNvSpPr>
            <a:spLocks noGrp="1"/>
          </p:cNvSpPr>
          <p:nvPr>
            <p:ph type="title"/>
          </p:nvPr>
        </p:nvSpPr>
        <p:spPr>
          <a:xfrm>
            <a:off x="2515464" y="536760"/>
            <a:ext cx="6320625" cy="651842"/>
          </a:xfrm>
        </p:spPr>
        <p:txBody>
          <a:bodyPr>
            <a:normAutofit fontScale="90000"/>
          </a:bodyPr>
          <a:lstStyle/>
          <a:p>
            <a:r>
              <a:rPr lang="en-GB" b="1" i="0" dirty="0">
                <a:solidFill>
                  <a:srgbClr val="0D0D0D"/>
                </a:solidFill>
                <a:effectLst/>
                <a:latin typeface="Times New Roman" panose="02020603050405020304" pitchFamily="18" charset="0"/>
                <a:cs typeface="Times New Roman" panose="02020603050405020304" pitchFamily="18" charset="0"/>
              </a:rPr>
              <a:t>PROBLEM STATEMENT</a:t>
            </a:r>
            <a:br>
              <a:rPr lang="en-GB" b="0" i="0" dirty="0">
                <a:solidFill>
                  <a:srgbClr val="0D0D0D"/>
                </a:solidFill>
                <a:effectLst/>
                <a:latin typeface="Söhne"/>
              </a:rPr>
            </a:br>
            <a:endParaRPr lang="en-IN" dirty="0"/>
          </a:p>
        </p:txBody>
      </p:sp>
      <p:sp>
        <p:nvSpPr>
          <p:cNvPr id="12" name="Rectangle 9">
            <a:extLst>
              <a:ext uri="{FF2B5EF4-FFF2-40B4-BE49-F238E27FC236}">
                <a16:creationId xmlns:a16="http://schemas.microsoft.com/office/drawing/2014/main" id="{01B5E4C2-1B0E-8150-6B46-33EFBB28F953}"/>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700" b="1" i="0" u="none" strike="noStrike" cap="none" normalizeH="0" baseline="0">
                <a:ln>
                  <a:noFill/>
                </a:ln>
                <a:solidFill>
                  <a:srgbClr val="000000"/>
                </a:solidFill>
                <a:effectLst/>
                <a:latin typeface="ff1"/>
              </a:rPr>
              <a:t>ProblemStatementwastodesignamodule: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WhichisUserFriendly.</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Whichwillrestricttheuserfromaccessingotherusersdata.</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Whichwillhelptheadministratortohandleallthechanges.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TheSystemwillbecompletelymenudrivensothattheuserswillhavenoproblemsinusingalltheoptions.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Thesystemwillbeefficientandfastinresponse.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Thesystemwillbecustomizedaccordingtotheneeds.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4CFD13DA-7792-532D-479C-DEB0F3A19AC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4B03BFA0-9E6B-3A8A-BB18-9FD4C34116B1}"/>
              </a:ext>
            </a:extLst>
          </p:cNvPr>
          <p:cNvSpPr>
            <a:spLocks noChangeArrowheads="1"/>
          </p:cNvSpPr>
          <p:nvPr/>
        </p:nvSpPr>
        <p:spPr bwMode="auto">
          <a:xfrm>
            <a:off x="0" y="15875"/>
            <a:ext cx="4000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71B"/>
                </a:solidFill>
                <a:effectLst/>
                <a:latin typeface="var(--spl-font-family-sans-serif-primary)"/>
              </a:rPr>
              <a:t>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C4E03F6-35C8-33CD-6B75-DB3B3964B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 y="1436917"/>
            <a:ext cx="6286892" cy="3143446"/>
          </a:xfrm>
          <a:prstGeom prst="rect">
            <a:avLst/>
          </a:prstGeom>
        </p:spPr>
      </p:pic>
      <p:sp>
        <p:nvSpPr>
          <p:cNvPr id="17" name="TextBox 16">
            <a:extLst>
              <a:ext uri="{FF2B5EF4-FFF2-40B4-BE49-F238E27FC236}">
                <a16:creationId xmlns:a16="http://schemas.microsoft.com/office/drawing/2014/main" id="{19D95F64-A183-9A9F-1010-6FB3A6F70A08}"/>
              </a:ext>
            </a:extLst>
          </p:cNvPr>
          <p:cNvSpPr txBox="1"/>
          <p:nvPr/>
        </p:nvSpPr>
        <p:spPr>
          <a:xfrm>
            <a:off x="6258616" y="1436916"/>
            <a:ext cx="5402423" cy="3385542"/>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Which is user friendly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system will be completely menu driven so that the users will have no problem in using all the options.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system will be efficient and fast in response.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655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5B52-F753-773A-29DE-4560B8844CEC}"/>
              </a:ext>
            </a:extLst>
          </p:cNvPr>
          <p:cNvSpPr>
            <a:spLocks noGrp="1"/>
          </p:cNvSpPr>
          <p:nvPr>
            <p:ph type="title"/>
          </p:nvPr>
        </p:nvSpPr>
        <p:spPr>
          <a:xfrm>
            <a:off x="3457856" y="422988"/>
            <a:ext cx="8270723" cy="734008"/>
          </a:xfrm>
        </p:spPr>
        <p:txBody>
          <a:bodyPr>
            <a:normAutofit/>
          </a:bodyPr>
          <a:lstStyle/>
          <a:p>
            <a:r>
              <a:rPr lang="en-IN" sz="4000" b="1" i="0" dirty="0">
                <a:solidFill>
                  <a:srgbClr val="0D0D0D"/>
                </a:solidFill>
                <a:effectLst/>
                <a:latin typeface="Times New Roman" panose="02020603050405020304" pitchFamily="18" charset="0"/>
                <a:cs typeface="Times New Roman" panose="02020603050405020304" pitchFamily="18" charset="0"/>
              </a:rPr>
              <a:t>SOLUTION</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266075-916B-AF10-A3C3-88475613EFFD}"/>
              </a:ext>
            </a:extLst>
          </p:cNvPr>
          <p:cNvSpPr txBox="1"/>
          <p:nvPr/>
        </p:nvSpPr>
        <p:spPr>
          <a:xfrm>
            <a:off x="83975" y="1810138"/>
            <a:ext cx="6100677" cy="3853543"/>
          </a:xfrm>
          <a:prstGeom prst="rect">
            <a:avLst/>
          </a:prstGeom>
          <a:noFill/>
        </p:spPr>
        <p:txBody>
          <a:bodyPr wrap="square" rtlCol="0">
            <a:spAutoFit/>
          </a:bodyPr>
          <a:lstStyle/>
          <a:p>
            <a:pPr marL="342900" indent="-342900">
              <a:buFont typeface="Arial" panose="020B0604020202020204" pitchFamily="34" charset="0"/>
              <a:buChar char="•"/>
            </a:pPr>
            <a:r>
              <a:rPr lang="en-GB" sz="2400" b="1" i="0" dirty="0">
                <a:solidFill>
                  <a:srgbClr val="202124"/>
                </a:solidFill>
                <a:effectLst/>
                <a:latin typeface="Times New Roman" panose="02020603050405020304" pitchFamily="18" charset="0"/>
                <a:cs typeface="Times New Roman" panose="02020603050405020304" pitchFamily="18" charset="0"/>
              </a:rPr>
              <a:t>Calculator allows students and working professionals solve complicated problems quickly and in an efficient manner. </a:t>
            </a:r>
          </a:p>
          <a:p>
            <a:pPr marL="342900" indent="-342900">
              <a:buFont typeface="Arial" panose="020B0604020202020204" pitchFamily="34" charset="0"/>
              <a:buChar char="•"/>
            </a:pPr>
            <a:r>
              <a:rPr lang="en-GB" sz="2400" b="1" i="0" dirty="0">
                <a:solidFill>
                  <a:srgbClr val="202124"/>
                </a:solidFill>
                <a:effectLst/>
                <a:latin typeface="Times New Roman" panose="02020603050405020304" pitchFamily="18" charset="0"/>
                <a:cs typeface="Times New Roman" panose="02020603050405020304" pitchFamily="18" charset="0"/>
              </a:rPr>
              <a:t>Additionally, it can reduce the problem to simpler tasks and allows the student to devote more time in understanding the problem.</a:t>
            </a:r>
          </a:p>
          <a:p>
            <a:pPr marL="342900" indent="-342900">
              <a:buFont typeface="Arial" panose="020B0604020202020204" pitchFamily="34" charset="0"/>
              <a:buChar char="•"/>
            </a:pPr>
            <a:r>
              <a:rPr lang="en-GB" sz="2400" b="1" i="0" dirty="0">
                <a:solidFill>
                  <a:srgbClr val="202124"/>
                </a:solidFill>
                <a:effectLst/>
                <a:latin typeface="Times New Roman" panose="02020603050405020304" pitchFamily="18" charset="0"/>
                <a:cs typeface="Times New Roman" panose="02020603050405020304" pitchFamily="18" charset="0"/>
              </a:rPr>
              <a:t>Secondly, they are saved from monotonous calculations and the same boring mundane procedure.</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3EC4C2A-719F-445A-E4C1-A52C7D7DC22A}"/>
              </a:ext>
            </a:extLst>
          </p:cNvPr>
          <p:cNvPicPr>
            <a:picLocks noChangeAspect="1"/>
          </p:cNvPicPr>
          <p:nvPr/>
        </p:nvPicPr>
        <p:blipFill>
          <a:blip r:embed="rId2"/>
          <a:stretch>
            <a:fillRect/>
          </a:stretch>
        </p:blipFill>
        <p:spPr>
          <a:xfrm>
            <a:off x="6096000" y="1805474"/>
            <a:ext cx="6100677" cy="3494314"/>
          </a:xfrm>
          <a:prstGeom prst="rect">
            <a:avLst/>
          </a:prstGeom>
        </p:spPr>
      </p:pic>
    </p:spTree>
    <p:extLst>
      <p:ext uri="{BB962C8B-B14F-4D97-AF65-F5344CB8AC3E}">
        <p14:creationId xmlns:p14="http://schemas.microsoft.com/office/powerpoint/2010/main" val="352882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C495-BEB3-ACD3-192E-E209EF9F5D05}"/>
              </a:ext>
            </a:extLst>
          </p:cNvPr>
          <p:cNvSpPr>
            <a:spLocks noGrp="1"/>
          </p:cNvSpPr>
          <p:nvPr>
            <p:ph type="title"/>
          </p:nvPr>
        </p:nvSpPr>
        <p:spPr>
          <a:xfrm>
            <a:off x="3119188" y="182748"/>
            <a:ext cx="4494591" cy="633890"/>
          </a:xfrm>
        </p:spPr>
        <p:txBody>
          <a:bodyPr>
            <a:noAutofit/>
          </a:bodyPr>
          <a:lstStyle/>
          <a:p>
            <a:r>
              <a:rPr lang="en-IN" sz="4000" b="1" dirty="0">
                <a:solidFill>
                  <a:schemeClr val="tx1"/>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332D115-693C-8EFC-5A2D-18D23634D72C}"/>
              </a:ext>
            </a:extLst>
          </p:cNvPr>
          <p:cNvSpPr>
            <a:spLocks noGrp="1"/>
          </p:cNvSpPr>
          <p:nvPr>
            <p:ph idx="1"/>
          </p:nvPr>
        </p:nvSpPr>
        <p:spPr>
          <a:xfrm>
            <a:off x="674566" y="2028566"/>
            <a:ext cx="9542454" cy="4547243"/>
          </a:xfrm>
        </p:spPr>
        <p:txBody>
          <a:bodyPr>
            <a:noAutofit/>
          </a:bodyPr>
          <a:lstStyle/>
          <a:p>
            <a:r>
              <a:rPr lang="en-GB" sz="2000" dirty="0">
                <a:latin typeface="Times New Roman" panose="02020603050405020304" pitchFamily="18" charset="0"/>
                <a:cs typeface="Times New Roman" panose="02020603050405020304" pitchFamily="18" charset="0"/>
              </a:rPr>
              <a:t>Python is a high-level, interpreted, interactive and object-oriented scripting language. Python is designed to be highly readable.</a:t>
            </a:r>
          </a:p>
          <a:p>
            <a:r>
              <a:rPr lang="en-GB" sz="2000" dirty="0">
                <a:latin typeface="Times New Roman" panose="02020603050405020304" pitchFamily="18" charset="0"/>
                <a:cs typeface="Times New Roman" panose="02020603050405020304" pitchFamily="18" charset="0"/>
              </a:rPr>
              <a:t> Python is Interpreted − Python is processed at runtime by the interpreter. You do not need to compile your program before executing it. This is similar to PERL and PHP. </a:t>
            </a:r>
          </a:p>
          <a:p>
            <a:r>
              <a:rPr lang="en-GB" sz="2000" dirty="0">
                <a:latin typeface="Times New Roman" panose="02020603050405020304" pitchFamily="18" charset="0"/>
                <a:cs typeface="Times New Roman" panose="02020603050405020304" pitchFamily="18" charset="0"/>
              </a:rPr>
              <a:t> Python is Interactive − You can actually sit at a Python prompt and interact with the interpreter directly to write your programs. </a:t>
            </a:r>
          </a:p>
          <a:p>
            <a:r>
              <a:rPr lang="en-GB" sz="2000" dirty="0">
                <a:latin typeface="Times New Roman" panose="02020603050405020304" pitchFamily="18" charset="0"/>
                <a:cs typeface="Times New Roman" panose="02020603050405020304" pitchFamily="18" charset="0"/>
              </a:rPr>
              <a:t> Python is Object-Oriented − Python supports Object-Oriented style or technique of programming that encapsulates code within objects. </a:t>
            </a:r>
          </a:p>
          <a:p>
            <a:r>
              <a:rPr lang="en-GB" sz="2000" dirty="0">
                <a:latin typeface="Times New Roman" panose="02020603050405020304" pitchFamily="18" charset="0"/>
                <a:cs typeface="Times New Roman" panose="02020603050405020304" pitchFamily="18" charset="0"/>
              </a:rPr>
              <a:t> Python is a Beginner's Language − Python is a great language for the beginner-level programmers and supports the development of a wide range of applications from simple text processing to WWW browsers to games.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DD30CB-0468-4665-3313-17BB3605BE85}"/>
              </a:ext>
            </a:extLst>
          </p:cNvPr>
          <p:cNvSpPr txBox="1"/>
          <p:nvPr/>
        </p:nvSpPr>
        <p:spPr>
          <a:xfrm>
            <a:off x="693228" y="1160992"/>
            <a:ext cx="631682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1.PYTHON PROGRAMMING</a:t>
            </a:r>
          </a:p>
        </p:txBody>
      </p:sp>
    </p:spTree>
    <p:extLst>
      <p:ext uri="{BB962C8B-B14F-4D97-AF65-F5344CB8AC3E}">
        <p14:creationId xmlns:p14="http://schemas.microsoft.com/office/powerpoint/2010/main" val="77104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441-23D9-32C5-EC64-BF94A520000F}"/>
              </a:ext>
            </a:extLst>
          </p:cNvPr>
          <p:cNvSpPr>
            <a:spLocks noGrp="1"/>
          </p:cNvSpPr>
          <p:nvPr>
            <p:ph type="title"/>
          </p:nvPr>
        </p:nvSpPr>
        <p:spPr/>
        <p:txBody>
          <a:bodyPr/>
          <a:lstStyle/>
          <a:p>
            <a:r>
              <a:rPr lang="en-IN" sz="4000" b="1" dirty="0">
                <a:solidFill>
                  <a:schemeClr val="tx1"/>
                </a:solidFill>
                <a:latin typeface="Times New Roman" panose="02020603050405020304" pitchFamily="18" charset="0"/>
                <a:cs typeface="Times New Roman" panose="02020603050405020304" pitchFamily="18" charset="0"/>
              </a:rPr>
              <a:t>2.</a:t>
            </a:r>
            <a:r>
              <a:rPr lang="en-IN" dirty="0">
                <a:solidFill>
                  <a:schemeClr val="tx1"/>
                </a:solidFill>
              </a:rPr>
              <a:t> </a:t>
            </a:r>
            <a:r>
              <a:rPr lang="en-IN" sz="2800" b="1" dirty="0">
                <a:solidFill>
                  <a:schemeClr val="tx1"/>
                </a:solidFill>
                <a:latin typeface="Times New Roman" panose="02020603050405020304" pitchFamily="18" charset="0"/>
                <a:cs typeface="Times New Roman" panose="02020603050405020304" pitchFamily="18" charset="0"/>
              </a:rPr>
              <a:t>TKINTER PROGRAMMING</a:t>
            </a:r>
          </a:p>
        </p:txBody>
      </p:sp>
      <p:sp>
        <p:nvSpPr>
          <p:cNvPr id="3" name="Content Placeholder 2">
            <a:extLst>
              <a:ext uri="{FF2B5EF4-FFF2-40B4-BE49-F238E27FC236}">
                <a16:creationId xmlns:a16="http://schemas.microsoft.com/office/drawing/2014/main" id="{7532AB8B-EFFE-F301-A125-FA1CAD0BB0CB}"/>
              </a:ext>
            </a:extLst>
          </p:cNvPr>
          <p:cNvSpPr>
            <a:spLocks noGrp="1"/>
          </p:cNvSpPr>
          <p:nvPr>
            <p:ph idx="1"/>
          </p:nvPr>
        </p:nvSpPr>
        <p:spPr>
          <a:xfrm>
            <a:off x="677334" y="1666067"/>
            <a:ext cx="9660984" cy="4277533"/>
          </a:xfrm>
        </p:spPr>
        <p:txBody>
          <a:bodyPr>
            <a:noAutofit/>
          </a:bodyPr>
          <a:lstStyle/>
          <a:p>
            <a:r>
              <a:rPr lang="en-GB" sz="2000" dirty="0">
                <a:solidFill>
                  <a:schemeClr val="tx1"/>
                </a:solidFill>
                <a:latin typeface="Times New Roman" panose="02020603050405020304" pitchFamily="18" charset="0"/>
                <a:cs typeface="Times New Roman" panose="02020603050405020304" pitchFamily="18" charset="0"/>
              </a:rPr>
              <a:t>Tkinter is the standard GUI library for Python. </a:t>
            </a:r>
          </a:p>
          <a:p>
            <a:r>
              <a:rPr lang="en-GB" sz="2000" dirty="0">
                <a:solidFill>
                  <a:schemeClr val="tx1"/>
                </a:solidFill>
                <a:latin typeface="Times New Roman" panose="02020603050405020304" pitchFamily="18" charset="0"/>
                <a:cs typeface="Times New Roman" panose="02020603050405020304" pitchFamily="18" charset="0"/>
              </a:rPr>
              <a:t>Python when combined with Tkinter provides a fast and easy way to create GUI applications.</a:t>
            </a:r>
          </a:p>
          <a:p>
            <a:r>
              <a:rPr lang="en-GB" sz="2000" dirty="0">
                <a:solidFill>
                  <a:schemeClr val="tx1"/>
                </a:solidFill>
                <a:latin typeface="Times New Roman" panose="02020603050405020304" pitchFamily="18" charset="0"/>
                <a:cs typeface="Times New Roman" panose="02020603050405020304" pitchFamily="18" charset="0"/>
              </a:rPr>
              <a:t> Tkinter provides a powerful object-oriented interface to the Tk GUI toolkit. </a:t>
            </a:r>
          </a:p>
          <a:p>
            <a:r>
              <a:rPr lang="en-GB" sz="2000" dirty="0">
                <a:solidFill>
                  <a:schemeClr val="tx1"/>
                </a:solidFill>
                <a:latin typeface="Times New Roman" panose="02020603050405020304" pitchFamily="18" charset="0"/>
                <a:cs typeface="Times New Roman" panose="02020603050405020304" pitchFamily="18" charset="0"/>
              </a:rPr>
              <a:t>Creating a GUI application using Tkinter is an easy task. All you need to do is perform the following steps </a:t>
            </a:r>
            <a:r>
              <a:rPr lang="en-GB" dirty="0">
                <a:solidFill>
                  <a:schemeClr val="tx1"/>
                </a:solidFill>
                <a:latin typeface="Times New Roman" panose="02020603050405020304" pitchFamily="18" charset="0"/>
                <a:cs typeface="Times New Roman" panose="02020603050405020304" pitchFamily="18" charset="0"/>
              </a:rPr>
              <a:t>−</a:t>
            </a:r>
          </a:p>
          <a:p>
            <a:pPr lvl="3">
              <a:buClrTx/>
              <a:buFont typeface="+mj-lt"/>
              <a:buAutoNum type="alphaLcPeriod"/>
            </a:pPr>
            <a:r>
              <a:rPr lang="en-GB" sz="1600" dirty="0">
                <a:solidFill>
                  <a:schemeClr val="tx1"/>
                </a:solidFill>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Import the Tkinter module.</a:t>
            </a:r>
          </a:p>
          <a:p>
            <a:pPr lvl="3">
              <a:buClrTx/>
              <a:buFont typeface="+mj-lt"/>
              <a:buAutoNum type="alphaLcPeriod"/>
            </a:pPr>
            <a:r>
              <a:rPr lang="en-GB" sz="1800" dirty="0">
                <a:solidFill>
                  <a:schemeClr val="tx1"/>
                </a:solidFill>
                <a:latin typeface="Times New Roman" panose="02020603050405020304" pitchFamily="18" charset="0"/>
                <a:cs typeface="Times New Roman" panose="02020603050405020304" pitchFamily="18" charset="0"/>
              </a:rPr>
              <a:t>Create the GUI application main window. </a:t>
            </a:r>
          </a:p>
          <a:p>
            <a:pPr lvl="3">
              <a:buClrTx/>
              <a:buFont typeface="+mj-lt"/>
              <a:buAutoNum type="alphaLcPeriod"/>
            </a:pPr>
            <a:r>
              <a:rPr lang="en-GB" sz="1800" dirty="0">
                <a:solidFill>
                  <a:schemeClr val="tx1"/>
                </a:solidFill>
                <a:latin typeface="Times New Roman" panose="02020603050405020304" pitchFamily="18" charset="0"/>
                <a:cs typeface="Times New Roman" panose="02020603050405020304" pitchFamily="18" charset="0"/>
              </a:rPr>
              <a:t> Add one or more of the above-mentioned widgets to the GUI application. </a:t>
            </a:r>
          </a:p>
          <a:p>
            <a:pPr lvl="3">
              <a:buClrTx/>
              <a:buFont typeface="+mj-lt"/>
              <a:buAutoNum type="alphaLcPeriod"/>
            </a:pPr>
            <a:r>
              <a:rPr lang="en-GB" sz="1800" dirty="0">
                <a:solidFill>
                  <a:schemeClr val="tx1"/>
                </a:solidFill>
                <a:latin typeface="Times New Roman" panose="02020603050405020304" pitchFamily="18" charset="0"/>
                <a:cs typeface="Times New Roman" panose="02020603050405020304" pitchFamily="18" charset="0"/>
              </a:rPr>
              <a:t> Enter the main event loop to take action against each event triggered by the user.</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3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33C0-39A1-5F82-FFEA-BD47202E758E}"/>
              </a:ext>
            </a:extLst>
          </p:cNvPr>
          <p:cNvSpPr>
            <a:spLocks noGrp="1"/>
          </p:cNvSpPr>
          <p:nvPr>
            <p:ph type="title"/>
          </p:nvPr>
        </p:nvSpPr>
        <p:spPr>
          <a:xfrm>
            <a:off x="374403" y="758890"/>
            <a:ext cx="8596668" cy="132080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3.VISUAL STUDIO CODE</a:t>
            </a:r>
          </a:p>
        </p:txBody>
      </p:sp>
      <p:sp>
        <p:nvSpPr>
          <p:cNvPr id="3" name="Content Placeholder 2">
            <a:extLst>
              <a:ext uri="{FF2B5EF4-FFF2-40B4-BE49-F238E27FC236}">
                <a16:creationId xmlns:a16="http://schemas.microsoft.com/office/drawing/2014/main" id="{09608004-2FA8-F8BE-5601-B818F6A74F97}"/>
              </a:ext>
            </a:extLst>
          </p:cNvPr>
          <p:cNvSpPr>
            <a:spLocks noGrp="1"/>
          </p:cNvSpPr>
          <p:nvPr>
            <p:ph idx="1"/>
          </p:nvPr>
        </p:nvSpPr>
        <p:spPr>
          <a:xfrm>
            <a:off x="98836" y="1773854"/>
            <a:ext cx="9147802" cy="3638939"/>
          </a:xfrm>
        </p:spPr>
        <p:txBody>
          <a:bodyPr>
            <a:normAutofit/>
          </a:bodyPr>
          <a:lstStyle/>
          <a:p>
            <a:r>
              <a:rPr lang="en-IN" sz="2400" dirty="0">
                <a:latin typeface="Times New Roman" panose="02020603050405020304" pitchFamily="18" charset="0"/>
                <a:cs typeface="Times New Roman" panose="02020603050405020304" pitchFamily="18" charset="0"/>
              </a:rPr>
              <a:t>Visual Studio Code is a free source code editor, made by Microsoft for Windows, Linux and macOS. </a:t>
            </a:r>
          </a:p>
          <a:p>
            <a:r>
              <a:rPr lang="en-IN" sz="2400" dirty="0">
                <a:latin typeface="Times New Roman" panose="02020603050405020304" pitchFamily="18" charset="0"/>
                <a:cs typeface="Times New Roman" panose="02020603050405020304" pitchFamily="18" charset="0"/>
              </a:rPr>
              <a:t>Features include support for debugging, syntax highlighting, intelligent code completion, snippets, code refactoring, and embedded Git.</a:t>
            </a:r>
          </a:p>
          <a:p>
            <a:r>
              <a:rPr lang="en-IN" sz="2400" dirty="0">
                <a:latin typeface="Times New Roman" panose="02020603050405020304" pitchFamily="18" charset="0"/>
                <a:cs typeface="Times New Roman" panose="02020603050405020304" pitchFamily="18" charset="0"/>
              </a:rPr>
              <a:t> Users can change the theme, keyboard shortcuts, preferences, and install extensions that add additional functionality. </a:t>
            </a:r>
          </a:p>
          <a:p>
            <a:r>
              <a:rPr lang="en-IN" sz="2400" dirty="0">
                <a:latin typeface="Times New Roman" panose="02020603050405020304" pitchFamily="18" charset="0"/>
                <a:cs typeface="Times New Roman" panose="02020603050405020304" pitchFamily="18" charset="0"/>
              </a:rPr>
              <a:t>The python extension in Visual Studio Code is .</a:t>
            </a:r>
            <a:r>
              <a:rPr lang="en-IN" sz="2400" dirty="0" err="1">
                <a:latin typeface="Times New Roman" panose="02020603050405020304" pitchFamily="18" charset="0"/>
                <a:cs typeface="Times New Roman" panose="02020603050405020304" pitchFamily="18" charset="0"/>
              </a:rPr>
              <a:t>py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3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B0FC-08A6-F899-9D8B-F0D9411DF943}"/>
              </a:ext>
            </a:extLst>
          </p:cNvPr>
          <p:cNvSpPr>
            <a:spLocks noGrp="1"/>
          </p:cNvSpPr>
          <p:nvPr>
            <p:ph type="title"/>
          </p:nvPr>
        </p:nvSpPr>
        <p:spPr/>
        <p:txBody>
          <a:bodyPr/>
          <a:lstStyle/>
          <a:p>
            <a:r>
              <a:rPr lang="en-IN" b="1" i="0" dirty="0">
                <a:solidFill>
                  <a:srgbClr val="0D0D0D"/>
                </a:solidFill>
                <a:effectLst/>
                <a:latin typeface="Söhne"/>
              </a:rPr>
              <a:t>						Key Features</a:t>
            </a:r>
            <a:endParaRPr lang="en-IN" dirty="0"/>
          </a:p>
        </p:txBody>
      </p:sp>
      <p:sp>
        <p:nvSpPr>
          <p:cNvPr id="3" name="Content Placeholder 2">
            <a:extLst>
              <a:ext uri="{FF2B5EF4-FFF2-40B4-BE49-F238E27FC236}">
                <a16:creationId xmlns:a16="http://schemas.microsoft.com/office/drawing/2014/main" id="{0D568B1E-D598-8093-5079-ADA9DFE2F409}"/>
              </a:ext>
            </a:extLst>
          </p:cNvPr>
          <p:cNvSpPr>
            <a:spLocks noGrp="1"/>
          </p:cNvSpPr>
          <p:nvPr>
            <p:ph idx="1"/>
          </p:nvPr>
        </p:nvSpPr>
        <p:spPr>
          <a:xfrm>
            <a:off x="901269" y="1759373"/>
            <a:ext cx="9110478" cy="4818709"/>
          </a:xfrm>
        </p:spPr>
        <p:txBody>
          <a:bodyPr>
            <a:normAutofit fontScale="92500" lnSpcReduction="20000"/>
          </a:bodyPr>
          <a:lstStyle/>
          <a:p>
            <a:pPr fontAlgn="base"/>
            <a:r>
              <a:rPr lang="en-GB" sz="2400" b="0" i="0" dirty="0">
                <a:solidFill>
                  <a:srgbClr val="444444"/>
                </a:solidFill>
                <a:effectLst/>
                <a:latin typeface="Times New Roman" panose="02020603050405020304" pitchFamily="18" charset="0"/>
                <a:cs typeface="Times New Roman" panose="02020603050405020304" pitchFamily="18" charset="0"/>
              </a:rPr>
              <a:t>“Entry” function helps in making a text input field  </a:t>
            </a:r>
          </a:p>
          <a:p>
            <a:pPr fontAlgn="base"/>
            <a:r>
              <a:rPr lang="en-GB" sz="2400" b="0" i="0" dirty="0">
                <a:solidFill>
                  <a:srgbClr val="444444"/>
                </a:solidFill>
                <a:effectLst/>
                <a:latin typeface="Times New Roman" panose="02020603050405020304" pitchFamily="18" charset="0"/>
                <a:cs typeface="Times New Roman" panose="02020603050405020304" pitchFamily="18" charset="0"/>
              </a:rPr>
              <a:t>grid() method to define the positioning associated with the button or input field. We use the button method to display a button on our application window.</a:t>
            </a:r>
          </a:p>
          <a:p>
            <a:pPr fontAlgn="base">
              <a:buFont typeface="Wingdings" panose="05000000000000000000" pitchFamily="2" charset="2"/>
              <a:buChar char="§"/>
            </a:pPr>
            <a:r>
              <a:rPr lang="en-GB" sz="2400" b="1" i="0" dirty="0">
                <a:solidFill>
                  <a:srgbClr val="444444"/>
                </a:solidFill>
                <a:effectLst/>
                <a:latin typeface="Times New Roman" panose="02020603050405020304" pitchFamily="18" charset="0"/>
                <a:cs typeface="Times New Roman" panose="02020603050405020304" pitchFamily="18" charset="0"/>
              </a:rPr>
              <a:t>root</a:t>
            </a:r>
            <a:r>
              <a:rPr lang="en-GB" sz="2400" b="0" i="0" dirty="0">
                <a:solidFill>
                  <a:srgbClr val="444444"/>
                </a:solidFill>
                <a:effectLst/>
                <a:latin typeface="Times New Roman" panose="02020603050405020304" pitchFamily="18" charset="0"/>
                <a:cs typeface="Times New Roman" panose="02020603050405020304" pitchFamily="18" charset="0"/>
              </a:rPr>
              <a:t> – the name with which we refer to our window</a:t>
            </a:r>
          </a:p>
          <a:p>
            <a:pPr algn="l" fontAlgn="base">
              <a:buFont typeface="Arial" panose="020B0604020202020204" pitchFamily="34" charset="0"/>
              <a:buChar char="•"/>
            </a:pPr>
            <a:r>
              <a:rPr lang="en-GB" sz="2400" b="1" i="0" dirty="0">
                <a:solidFill>
                  <a:srgbClr val="444444"/>
                </a:solidFill>
                <a:effectLst/>
                <a:latin typeface="Times New Roman" panose="02020603050405020304" pitchFamily="18" charset="0"/>
                <a:cs typeface="Times New Roman" panose="02020603050405020304" pitchFamily="18" charset="0"/>
              </a:rPr>
              <a:t>text</a:t>
            </a:r>
            <a:r>
              <a:rPr lang="en-GB" sz="2400" b="0" i="0" dirty="0">
                <a:solidFill>
                  <a:srgbClr val="444444"/>
                </a:solidFill>
                <a:effectLst/>
                <a:latin typeface="Times New Roman" panose="02020603050405020304" pitchFamily="18" charset="0"/>
                <a:cs typeface="Times New Roman" panose="02020603050405020304" pitchFamily="18" charset="0"/>
              </a:rPr>
              <a:t> – text to be displayed on the button</a:t>
            </a:r>
          </a:p>
          <a:p>
            <a:pPr algn="l" fontAlgn="base">
              <a:buFont typeface="Arial" panose="020B0604020202020204" pitchFamily="34" charset="0"/>
              <a:buChar char="•"/>
            </a:pPr>
            <a:r>
              <a:rPr lang="en-GB" sz="2400" b="1" i="0" dirty="0">
                <a:solidFill>
                  <a:srgbClr val="444444"/>
                </a:solidFill>
                <a:effectLst/>
                <a:latin typeface="Times New Roman" panose="02020603050405020304" pitchFamily="18" charset="0"/>
                <a:cs typeface="Times New Roman" panose="02020603050405020304" pitchFamily="18" charset="0"/>
              </a:rPr>
              <a:t>row</a:t>
            </a:r>
            <a:r>
              <a:rPr lang="en-GB" sz="2400" b="0" i="0" dirty="0">
                <a:solidFill>
                  <a:srgbClr val="444444"/>
                </a:solidFill>
                <a:effectLst/>
                <a:latin typeface="Times New Roman" panose="02020603050405020304" pitchFamily="18" charset="0"/>
                <a:cs typeface="Times New Roman" panose="02020603050405020304" pitchFamily="18" charset="0"/>
              </a:rPr>
              <a:t> – row index of the grid</a:t>
            </a:r>
          </a:p>
          <a:p>
            <a:pPr algn="l" fontAlgn="base">
              <a:buFont typeface="Arial" panose="020B0604020202020204" pitchFamily="34" charset="0"/>
              <a:buChar char="•"/>
            </a:pPr>
            <a:r>
              <a:rPr lang="en-GB" sz="2400" b="1" i="0" dirty="0">
                <a:solidFill>
                  <a:srgbClr val="444444"/>
                </a:solidFill>
                <a:effectLst/>
                <a:latin typeface="Times New Roman" panose="02020603050405020304" pitchFamily="18" charset="0"/>
                <a:cs typeface="Times New Roman" panose="02020603050405020304" pitchFamily="18" charset="0"/>
              </a:rPr>
              <a:t>column</a:t>
            </a:r>
            <a:r>
              <a:rPr lang="en-GB" sz="2400" b="0" i="0" dirty="0">
                <a:solidFill>
                  <a:srgbClr val="444444"/>
                </a:solidFill>
                <a:effectLst/>
                <a:latin typeface="Times New Roman" panose="02020603050405020304" pitchFamily="18" charset="0"/>
                <a:cs typeface="Times New Roman" panose="02020603050405020304" pitchFamily="18" charset="0"/>
              </a:rPr>
              <a:t> – column index of the grid</a:t>
            </a:r>
          </a:p>
          <a:p>
            <a:pPr algn="l" fontAlgn="base">
              <a:buFont typeface="Arial" panose="020B0604020202020204" pitchFamily="34" charset="0"/>
              <a:buChar char="•"/>
            </a:pPr>
            <a:r>
              <a:rPr lang="en-GB" sz="2400" b="1" i="0" dirty="0" err="1">
                <a:solidFill>
                  <a:srgbClr val="444444"/>
                </a:solidFill>
                <a:effectLst/>
                <a:latin typeface="Times New Roman" panose="02020603050405020304" pitchFamily="18" charset="0"/>
                <a:cs typeface="Times New Roman" panose="02020603050405020304" pitchFamily="18" charset="0"/>
              </a:rPr>
              <a:t>columnspan</a:t>
            </a:r>
            <a:r>
              <a:rPr lang="en-GB" sz="2400" b="0" i="0" dirty="0">
                <a:solidFill>
                  <a:srgbClr val="444444"/>
                </a:solidFill>
                <a:effectLst/>
                <a:latin typeface="Times New Roman" panose="02020603050405020304" pitchFamily="18" charset="0"/>
                <a:cs typeface="Times New Roman" panose="02020603050405020304" pitchFamily="18" charset="0"/>
              </a:rPr>
              <a:t> – spans or combines the number of columns</a:t>
            </a:r>
          </a:p>
          <a:p>
            <a:pPr algn="l" fontAlgn="base">
              <a:buFont typeface="Arial" panose="020B0604020202020204" pitchFamily="34" charset="0"/>
              <a:buChar char="•"/>
            </a:pPr>
            <a:r>
              <a:rPr lang="en-GB" sz="2400" b="1" i="0" dirty="0">
                <a:solidFill>
                  <a:srgbClr val="444444"/>
                </a:solidFill>
                <a:effectLst/>
                <a:latin typeface="Times New Roman" panose="02020603050405020304" pitchFamily="18" charset="0"/>
                <a:cs typeface="Times New Roman" panose="02020603050405020304" pitchFamily="18" charset="0"/>
              </a:rPr>
              <a:t>sticky</a:t>
            </a:r>
            <a:r>
              <a:rPr lang="en-GB" sz="2400" b="0" i="0" dirty="0">
                <a:solidFill>
                  <a:srgbClr val="444444"/>
                </a:solidFill>
                <a:effectLst/>
                <a:latin typeface="Times New Roman" panose="02020603050405020304" pitchFamily="18" charset="0"/>
                <a:cs typeface="Times New Roman" panose="02020603050405020304" pitchFamily="18" charset="0"/>
              </a:rPr>
              <a:t> – If the resulting cell is larger than the widget then sticky defines how to expand the widget. The combination of constants used S, N, E, and W, or NW, NE, SW, and SE are analogous to the directions in compass. N+E+W+S means that the widget should be expanded in all directions</a:t>
            </a:r>
          </a:p>
          <a:p>
            <a:endParaRPr lang="en-IN" dirty="0"/>
          </a:p>
        </p:txBody>
      </p:sp>
    </p:spTree>
    <p:extLst>
      <p:ext uri="{BB962C8B-B14F-4D97-AF65-F5344CB8AC3E}">
        <p14:creationId xmlns:p14="http://schemas.microsoft.com/office/powerpoint/2010/main" val="45581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9FF-5C7F-294B-6C87-FF6FA5212D54}"/>
              </a:ext>
            </a:extLst>
          </p:cNvPr>
          <p:cNvSpPr>
            <a:spLocks noGrp="1"/>
          </p:cNvSpPr>
          <p:nvPr>
            <p:ph type="title"/>
          </p:nvPr>
        </p:nvSpPr>
        <p:spPr>
          <a:xfrm>
            <a:off x="1719911" y="105747"/>
            <a:ext cx="8596668" cy="1320800"/>
          </a:xfrm>
        </p:spPr>
        <p:txBody>
          <a:bodyPr/>
          <a:lstStyle/>
          <a:p>
            <a:r>
              <a:rPr lang="en-IN" b="1" i="0" dirty="0">
                <a:solidFill>
                  <a:srgbClr val="0D0D0D"/>
                </a:solidFill>
                <a:effectLst/>
                <a:latin typeface="Söhne"/>
              </a:rPr>
              <a:t>Results and Achievements</a:t>
            </a:r>
            <a:endParaRPr lang="en-IN" dirty="0"/>
          </a:p>
        </p:txBody>
      </p:sp>
      <p:pic>
        <p:nvPicPr>
          <p:cNvPr id="9" name="Content Placeholder 8">
            <a:extLst>
              <a:ext uri="{FF2B5EF4-FFF2-40B4-BE49-F238E27FC236}">
                <a16:creationId xmlns:a16="http://schemas.microsoft.com/office/drawing/2014/main" id="{D10A61C0-F37F-7669-DCE9-BC81DA3E20BD}"/>
              </a:ext>
            </a:extLst>
          </p:cNvPr>
          <p:cNvPicPr>
            <a:picLocks noGrp="1" noChangeAspect="1"/>
          </p:cNvPicPr>
          <p:nvPr>
            <p:ph idx="1"/>
          </p:nvPr>
        </p:nvPicPr>
        <p:blipFill>
          <a:blip r:embed="rId2"/>
          <a:stretch>
            <a:fillRect/>
          </a:stretch>
        </p:blipFill>
        <p:spPr>
          <a:xfrm>
            <a:off x="0" y="1225065"/>
            <a:ext cx="6225549" cy="4747262"/>
          </a:xfrm>
        </p:spPr>
      </p:pic>
      <p:pic>
        <p:nvPicPr>
          <p:cNvPr id="13" name="Picture 12">
            <a:extLst>
              <a:ext uri="{FF2B5EF4-FFF2-40B4-BE49-F238E27FC236}">
                <a16:creationId xmlns:a16="http://schemas.microsoft.com/office/drawing/2014/main" id="{C90D7341-1757-1931-9AE5-89AE06CDEA1B}"/>
              </a:ext>
            </a:extLst>
          </p:cNvPr>
          <p:cNvPicPr>
            <a:picLocks noChangeAspect="1"/>
          </p:cNvPicPr>
          <p:nvPr/>
        </p:nvPicPr>
        <p:blipFill>
          <a:blip r:embed="rId3"/>
          <a:stretch>
            <a:fillRect/>
          </a:stretch>
        </p:blipFill>
        <p:spPr>
          <a:xfrm>
            <a:off x="6421492" y="1009656"/>
            <a:ext cx="5847184" cy="5620919"/>
          </a:xfrm>
          <a:prstGeom prst="rect">
            <a:avLst/>
          </a:prstGeom>
        </p:spPr>
      </p:pic>
    </p:spTree>
    <p:extLst>
      <p:ext uri="{BB962C8B-B14F-4D97-AF65-F5344CB8AC3E}">
        <p14:creationId xmlns:p14="http://schemas.microsoft.com/office/powerpoint/2010/main" val="1133286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923</TotalTime>
  <Words>896</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ff1</vt:lpstr>
      <vt:lpstr>ff3</vt:lpstr>
      <vt:lpstr>ff4</vt:lpstr>
      <vt:lpstr>ff5</vt:lpstr>
      <vt:lpstr>Söhne</vt:lpstr>
      <vt:lpstr>Source Sans Pro</vt:lpstr>
      <vt:lpstr>Times New Roman</vt:lpstr>
      <vt:lpstr>Trebuchet MS</vt:lpstr>
      <vt:lpstr>var(--spl-font-family-sans-serif-primary)</vt:lpstr>
      <vt:lpstr>Wingdings</vt:lpstr>
      <vt:lpstr>Wingdings 3</vt:lpstr>
      <vt:lpstr>Facet</vt:lpstr>
      <vt:lpstr> </vt:lpstr>
      <vt:lpstr>PROJECT OVERVIEW  </vt:lpstr>
      <vt:lpstr>PROBLEM STATEMENT </vt:lpstr>
      <vt:lpstr>SOLUTION</vt:lpstr>
      <vt:lpstr>METHODOLOGY</vt:lpstr>
      <vt:lpstr>2. TKINTER PROGRAMMING</vt:lpstr>
      <vt:lpstr>3.VISUAL STUDIO CODE</vt:lpstr>
      <vt:lpstr>      Key Features</vt:lpstr>
      <vt:lpstr>Results and Achievements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pankaj devikar</dc:creator>
  <cp:lastModifiedBy>pankaj devikar</cp:lastModifiedBy>
  <cp:revision>7</cp:revision>
  <dcterms:created xsi:type="dcterms:W3CDTF">2024-03-02T04:00:08Z</dcterms:created>
  <dcterms:modified xsi:type="dcterms:W3CDTF">2024-03-02T19:23:40Z</dcterms:modified>
</cp:coreProperties>
</file>