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66" r:id="rId4"/>
    <p:sldId id="259" r:id="rId5"/>
    <p:sldId id="260" r:id="rId6"/>
    <p:sldId id="261" r:id="rId7"/>
    <p:sldId id="262" r:id="rId8"/>
    <p:sldId id="263" r:id="rId9"/>
    <p:sldId id="265" r:id="rId10"/>
    <p:sldId id="25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CC38-EB4D-4B9C-B8BB-5F325499B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DB43D-F1EC-42CD-ABE1-94329245BD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6F005-2540-491E-84F6-D19A99C56D3E}"/>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5" name="Footer Placeholder 4">
            <a:extLst>
              <a:ext uri="{FF2B5EF4-FFF2-40B4-BE49-F238E27FC236}">
                <a16:creationId xmlns:a16="http://schemas.microsoft.com/office/drawing/2014/main" id="{4D9EA1BB-3F79-4349-A607-EC8CC519B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88062-FEA5-4F1E-A176-7B5AA9154029}"/>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200045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B66B-390C-4D47-952A-9A7363E7A7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07A62C-B180-4F5B-93E1-239B80EBFE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B839A-1AD5-4DAA-8740-2C26AB378974}"/>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5" name="Footer Placeholder 4">
            <a:extLst>
              <a:ext uri="{FF2B5EF4-FFF2-40B4-BE49-F238E27FC236}">
                <a16:creationId xmlns:a16="http://schemas.microsoft.com/office/drawing/2014/main" id="{70D4EE74-D1B8-4A99-8C9C-7A59866B5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629C4-F0A1-4D25-A38D-283848991587}"/>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382481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4060D-D3EC-4285-8D5D-64123A0B29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E5F055-7838-47CF-8DAA-CB24F2B61A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D7E3A-8164-47CD-8D69-50F53FB3FC1E}"/>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5" name="Footer Placeholder 4">
            <a:extLst>
              <a:ext uri="{FF2B5EF4-FFF2-40B4-BE49-F238E27FC236}">
                <a16:creationId xmlns:a16="http://schemas.microsoft.com/office/drawing/2014/main" id="{E02D24C3-A3DB-4551-8E34-F2E511C56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0FD12-E260-4BBC-81B4-94BD63F3BCD3}"/>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369636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AA63-2236-4468-AF85-55092DEE6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AAE-9B71-4164-904B-EE74487B74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7D15C-AD4F-4C58-BD97-E51795751900}"/>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5" name="Footer Placeholder 4">
            <a:extLst>
              <a:ext uri="{FF2B5EF4-FFF2-40B4-BE49-F238E27FC236}">
                <a16:creationId xmlns:a16="http://schemas.microsoft.com/office/drawing/2014/main" id="{1E865734-2B74-4630-99C4-68D9A9CC7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417FE-A562-44D7-B9B2-2678B345BC6E}"/>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303133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DA1E-63C3-48EF-A7E7-1F49333D15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D24655-9BBA-445B-A406-AF565B295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8363DF-B747-4C19-936E-1A5534C2C68C}"/>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5" name="Footer Placeholder 4">
            <a:extLst>
              <a:ext uri="{FF2B5EF4-FFF2-40B4-BE49-F238E27FC236}">
                <a16:creationId xmlns:a16="http://schemas.microsoft.com/office/drawing/2014/main" id="{8E3150A2-AFDE-492B-ABB8-D0CB56FD5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09760-3971-460E-8B2D-E33C53D8BF87}"/>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299822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FDEF-4A19-43CC-8DE0-AF29DDC49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A0948-41C7-4432-B7C2-ADB3D6DC93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2007F4-74F8-4D7E-9548-C7FB359302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C6C326-FF49-4C3F-B9B0-EE5BDD44A9F9}"/>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6" name="Footer Placeholder 5">
            <a:extLst>
              <a:ext uri="{FF2B5EF4-FFF2-40B4-BE49-F238E27FC236}">
                <a16:creationId xmlns:a16="http://schemas.microsoft.com/office/drawing/2014/main" id="{2CDB3D45-8EB6-4AA8-8D05-17B6DCD22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55DE1-5F40-4A8D-8A9C-2FCC6644BB27}"/>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318783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2077-8E8D-4718-9D0E-9CAFB39EEA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722F8C-AB99-4665-AE52-8C6D5B356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9F29B6-BEC4-4D4B-90FA-600CFB9014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2E838-73E7-452E-BCAF-37DF5ED80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1EBC6E-483A-4975-96BD-266A6B063D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52660-B71B-4FD7-A229-2C1C43C56825}"/>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8" name="Footer Placeholder 7">
            <a:extLst>
              <a:ext uri="{FF2B5EF4-FFF2-40B4-BE49-F238E27FC236}">
                <a16:creationId xmlns:a16="http://schemas.microsoft.com/office/drawing/2014/main" id="{CCF5F629-2463-4A69-9DCF-D5EA18C3C2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1407F8-B6C5-47DF-A268-A7804C68F09C}"/>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196357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7EA9-BF16-4C23-9480-ABA15285E6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5147B-F6CF-49F5-A963-2E1E74BD56B6}"/>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4" name="Footer Placeholder 3">
            <a:extLst>
              <a:ext uri="{FF2B5EF4-FFF2-40B4-BE49-F238E27FC236}">
                <a16:creationId xmlns:a16="http://schemas.microsoft.com/office/drawing/2014/main" id="{B87722B4-9535-4BA6-A47E-4D44B1449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7722F7-245F-4720-824A-36A2A3407191}"/>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235228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A5AF6-ADC9-429B-9B99-6466297A6DEF}"/>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3" name="Footer Placeholder 2">
            <a:extLst>
              <a:ext uri="{FF2B5EF4-FFF2-40B4-BE49-F238E27FC236}">
                <a16:creationId xmlns:a16="http://schemas.microsoft.com/office/drawing/2014/main" id="{E6B5DCCD-EBDE-4457-854A-A5E506B5E2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7080E-544E-4F62-A9DC-C6B6710F17F7}"/>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481277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F30C-58F8-4429-83D6-5D6B1C030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75EDE8-12BB-4B26-B4DB-EECAC54A0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2D972F-05F0-46F4-B5D8-FA20FE059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BCAB08-7653-49CA-9ED0-C40B68A257D2}"/>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6" name="Footer Placeholder 5">
            <a:extLst>
              <a:ext uri="{FF2B5EF4-FFF2-40B4-BE49-F238E27FC236}">
                <a16:creationId xmlns:a16="http://schemas.microsoft.com/office/drawing/2014/main" id="{E39E9DD7-E228-4B86-82C0-2BC87CDC3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C7821-B599-4FDE-A980-9C39B66E3CC7}"/>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386055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DD45-E89A-4761-8FC8-B6BC94D61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75FD79-1D57-4808-9002-CF7EB595D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73C749-00D4-434E-B2F1-C8BC91DDB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8270AF-B5AC-485E-95FD-95087D9CCCF4}"/>
              </a:ext>
            </a:extLst>
          </p:cNvPr>
          <p:cNvSpPr>
            <a:spLocks noGrp="1"/>
          </p:cNvSpPr>
          <p:nvPr>
            <p:ph type="dt" sz="half" idx="10"/>
          </p:nvPr>
        </p:nvSpPr>
        <p:spPr/>
        <p:txBody>
          <a:bodyPr/>
          <a:lstStyle/>
          <a:p>
            <a:fld id="{A43972B1-B7D6-47E3-9780-3ED467835A14}" type="datetimeFigureOut">
              <a:rPr lang="en-US" smtClean="0"/>
              <a:t>1/2/2024</a:t>
            </a:fld>
            <a:endParaRPr lang="en-US"/>
          </a:p>
        </p:txBody>
      </p:sp>
      <p:sp>
        <p:nvSpPr>
          <p:cNvPr id="6" name="Footer Placeholder 5">
            <a:extLst>
              <a:ext uri="{FF2B5EF4-FFF2-40B4-BE49-F238E27FC236}">
                <a16:creationId xmlns:a16="http://schemas.microsoft.com/office/drawing/2014/main" id="{CC3473C9-8AF8-4812-B03A-EDD27E372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3ABDD-C61A-4A6D-B48A-762ED181D135}"/>
              </a:ext>
            </a:extLst>
          </p:cNvPr>
          <p:cNvSpPr>
            <a:spLocks noGrp="1"/>
          </p:cNvSpPr>
          <p:nvPr>
            <p:ph type="sldNum" sz="quarter" idx="12"/>
          </p:nvPr>
        </p:nvSpPr>
        <p:spPr/>
        <p:txBody>
          <a:bodyPr/>
          <a:lstStyle/>
          <a:p>
            <a:fld id="{0E82DC0E-FCE5-4D1D-A826-049CE77A021B}" type="slidenum">
              <a:rPr lang="en-US" smtClean="0"/>
              <a:t>‹#›</a:t>
            </a:fld>
            <a:endParaRPr lang="en-US"/>
          </a:p>
        </p:txBody>
      </p:sp>
    </p:spTree>
    <p:extLst>
      <p:ext uri="{BB962C8B-B14F-4D97-AF65-F5344CB8AC3E}">
        <p14:creationId xmlns:p14="http://schemas.microsoft.com/office/powerpoint/2010/main" val="83576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3B197-E547-48F1-A19E-AAC06D4A1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680E6D-A96D-4139-88D2-F8600DC70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7FA65-512D-4037-9873-98041CFF6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72B1-B7D6-47E3-9780-3ED467835A14}" type="datetimeFigureOut">
              <a:rPr lang="en-US" smtClean="0"/>
              <a:t>1/2/2024</a:t>
            </a:fld>
            <a:endParaRPr lang="en-US"/>
          </a:p>
        </p:txBody>
      </p:sp>
      <p:sp>
        <p:nvSpPr>
          <p:cNvPr id="5" name="Footer Placeholder 4">
            <a:extLst>
              <a:ext uri="{FF2B5EF4-FFF2-40B4-BE49-F238E27FC236}">
                <a16:creationId xmlns:a16="http://schemas.microsoft.com/office/drawing/2014/main" id="{502E66CE-E767-4F5A-BA01-EAB59BAD4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519E34-77EA-486F-AE42-E09F0C14E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2DC0E-FCE5-4D1D-A826-049CE77A021B}" type="slidenum">
              <a:rPr lang="en-US" smtClean="0"/>
              <a:t>‹#›</a:t>
            </a:fld>
            <a:endParaRPr lang="en-US"/>
          </a:p>
        </p:txBody>
      </p:sp>
    </p:spTree>
    <p:extLst>
      <p:ext uri="{BB962C8B-B14F-4D97-AF65-F5344CB8AC3E}">
        <p14:creationId xmlns:p14="http://schemas.microsoft.com/office/powerpoint/2010/main" val="4134272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95149-9A13-4020-A87A-2ED44703AEA2}"/>
              </a:ext>
            </a:extLst>
          </p:cNvPr>
          <p:cNvSpPr txBox="1"/>
          <p:nvPr/>
        </p:nvSpPr>
        <p:spPr>
          <a:xfrm>
            <a:off x="2992437" y="413533"/>
            <a:ext cx="6207125" cy="1107996"/>
          </a:xfrm>
          <a:prstGeom prst="rect">
            <a:avLst/>
          </a:prstGeom>
          <a:noFill/>
        </p:spPr>
        <p:txBody>
          <a:bodyPr wrap="square" rtlCol="0">
            <a:spAutoFit/>
          </a:bodyPr>
          <a:lstStyle/>
          <a:p>
            <a:r>
              <a:rPr lang="en-US" sz="6600" dirty="0">
                <a:latin typeface="Lilita One" panose="02000000000000000000" pitchFamily="2" charset="0"/>
                <a:ea typeface="Fira Code Light" pitchFamily="1" charset="0"/>
                <a:cs typeface="Fira Code Light" pitchFamily="1" charset="0"/>
              </a:rPr>
              <a:t>Team Members</a:t>
            </a:r>
          </a:p>
        </p:txBody>
      </p:sp>
      <p:pic>
        <p:nvPicPr>
          <p:cNvPr id="3" name="Graphic 2" descr="User">
            <a:extLst>
              <a:ext uri="{FF2B5EF4-FFF2-40B4-BE49-F238E27FC236}">
                <a16:creationId xmlns:a16="http://schemas.microsoft.com/office/drawing/2014/main" id="{86A9A5EF-4BDE-4BDC-8D81-1909698162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500" y="2578100"/>
            <a:ext cx="1701800" cy="1701800"/>
          </a:xfrm>
          <a:prstGeom prst="rect">
            <a:avLst/>
          </a:prstGeom>
        </p:spPr>
      </p:pic>
      <p:pic>
        <p:nvPicPr>
          <p:cNvPr id="6" name="Graphic 5" descr="User">
            <a:extLst>
              <a:ext uri="{FF2B5EF4-FFF2-40B4-BE49-F238E27FC236}">
                <a16:creationId xmlns:a16="http://schemas.microsoft.com/office/drawing/2014/main" id="{9258AC66-58E7-452C-B079-CF91627692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9200" y="2578100"/>
            <a:ext cx="1701800" cy="1701800"/>
          </a:xfrm>
          <a:prstGeom prst="rect">
            <a:avLst/>
          </a:prstGeom>
        </p:spPr>
      </p:pic>
      <p:pic>
        <p:nvPicPr>
          <p:cNvPr id="7" name="Graphic 6" descr="User">
            <a:extLst>
              <a:ext uri="{FF2B5EF4-FFF2-40B4-BE49-F238E27FC236}">
                <a16:creationId xmlns:a16="http://schemas.microsoft.com/office/drawing/2014/main" id="{DFF5512E-D219-45F1-B335-15C1075D7D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6700" y="2578100"/>
            <a:ext cx="1701800" cy="1701800"/>
          </a:xfrm>
          <a:prstGeom prst="rect">
            <a:avLst/>
          </a:prstGeom>
        </p:spPr>
      </p:pic>
      <p:pic>
        <p:nvPicPr>
          <p:cNvPr id="8" name="Graphic 7" descr="User">
            <a:extLst>
              <a:ext uri="{FF2B5EF4-FFF2-40B4-BE49-F238E27FC236}">
                <a16:creationId xmlns:a16="http://schemas.microsoft.com/office/drawing/2014/main" id="{8E3DDF3D-4688-49E7-9435-A26146366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36100" y="2578100"/>
            <a:ext cx="1701800" cy="1701800"/>
          </a:xfrm>
          <a:prstGeom prst="rect">
            <a:avLst/>
          </a:prstGeom>
        </p:spPr>
      </p:pic>
      <p:sp>
        <p:nvSpPr>
          <p:cNvPr id="5" name="TextBox 4">
            <a:extLst>
              <a:ext uri="{FF2B5EF4-FFF2-40B4-BE49-F238E27FC236}">
                <a16:creationId xmlns:a16="http://schemas.microsoft.com/office/drawing/2014/main" id="{EB81140E-73EF-4F44-B99F-6EED6ACF27C7}"/>
              </a:ext>
            </a:extLst>
          </p:cNvPr>
          <p:cNvSpPr txBox="1"/>
          <p:nvPr/>
        </p:nvSpPr>
        <p:spPr>
          <a:xfrm>
            <a:off x="647700" y="4279900"/>
            <a:ext cx="2057400" cy="923330"/>
          </a:xfrm>
          <a:prstGeom prst="rect">
            <a:avLst/>
          </a:prstGeom>
          <a:noFill/>
        </p:spPr>
        <p:txBody>
          <a:bodyPr wrap="square" rtlCol="0">
            <a:spAutoFit/>
          </a:bodyPr>
          <a:lstStyle/>
          <a:p>
            <a:pPr algn="ctr"/>
            <a:r>
              <a:rPr lang="en-US" dirty="0">
                <a:latin typeface="Lilita One" panose="02000000000000000000" pitchFamily="2" charset="0"/>
              </a:rPr>
              <a:t>Hady Hossam </a:t>
            </a:r>
          </a:p>
          <a:p>
            <a:pPr algn="ctr"/>
            <a:r>
              <a:rPr lang="en-US" dirty="0">
                <a:latin typeface="Lilita One" panose="02000000000000000000" pitchFamily="2" charset="0"/>
              </a:rPr>
              <a:t>512191670</a:t>
            </a:r>
          </a:p>
          <a:p>
            <a:pPr algn="ctr"/>
            <a:r>
              <a:rPr lang="en-US" dirty="0">
                <a:latin typeface="Lilita One" panose="02000000000000000000" pitchFamily="2" charset="0"/>
              </a:rPr>
              <a:t>2021893</a:t>
            </a:r>
          </a:p>
        </p:txBody>
      </p:sp>
      <p:sp>
        <p:nvSpPr>
          <p:cNvPr id="10" name="TextBox 9">
            <a:extLst>
              <a:ext uri="{FF2B5EF4-FFF2-40B4-BE49-F238E27FC236}">
                <a16:creationId xmlns:a16="http://schemas.microsoft.com/office/drawing/2014/main" id="{9431CCD7-F14D-49B6-9FAC-8C24816FCA6A}"/>
              </a:ext>
            </a:extLst>
          </p:cNvPr>
          <p:cNvSpPr txBox="1"/>
          <p:nvPr/>
        </p:nvSpPr>
        <p:spPr>
          <a:xfrm>
            <a:off x="3765549" y="4279900"/>
            <a:ext cx="1809750" cy="923330"/>
          </a:xfrm>
          <a:prstGeom prst="rect">
            <a:avLst/>
          </a:prstGeom>
          <a:noFill/>
        </p:spPr>
        <p:txBody>
          <a:bodyPr wrap="square" rtlCol="0">
            <a:spAutoFit/>
          </a:bodyPr>
          <a:lstStyle/>
          <a:p>
            <a:pPr algn="ctr"/>
            <a:r>
              <a:rPr lang="en-US" dirty="0">
                <a:latin typeface="Lilita One" panose="02000000000000000000" pitchFamily="2" charset="0"/>
              </a:rPr>
              <a:t>Hady Ayman </a:t>
            </a:r>
          </a:p>
          <a:p>
            <a:pPr algn="ctr"/>
            <a:r>
              <a:rPr lang="en-US" dirty="0">
                <a:latin typeface="Lilita One" panose="02000000000000000000" pitchFamily="2" charset="0"/>
              </a:rPr>
              <a:t>512191669</a:t>
            </a:r>
          </a:p>
          <a:p>
            <a:pPr algn="ctr"/>
            <a:r>
              <a:rPr lang="en-US" dirty="0">
                <a:latin typeface="Lilita One" panose="02000000000000000000" pitchFamily="2" charset="0"/>
              </a:rPr>
              <a:t>2021892</a:t>
            </a:r>
          </a:p>
        </p:txBody>
      </p:sp>
      <p:sp>
        <p:nvSpPr>
          <p:cNvPr id="12" name="TextBox 11">
            <a:extLst>
              <a:ext uri="{FF2B5EF4-FFF2-40B4-BE49-F238E27FC236}">
                <a16:creationId xmlns:a16="http://schemas.microsoft.com/office/drawing/2014/main" id="{3182DB6B-F01B-4D6E-84BB-6789701C4551}"/>
              </a:ext>
            </a:extLst>
          </p:cNvPr>
          <p:cNvSpPr txBox="1"/>
          <p:nvPr/>
        </p:nvSpPr>
        <p:spPr>
          <a:xfrm>
            <a:off x="6635748" y="4279900"/>
            <a:ext cx="1701800" cy="923330"/>
          </a:xfrm>
          <a:prstGeom prst="rect">
            <a:avLst/>
          </a:prstGeom>
          <a:noFill/>
        </p:spPr>
        <p:txBody>
          <a:bodyPr wrap="square" rtlCol="0">
            <a:spAutoFit/>
          </a:bodyPr>
          <a:lstStyle/>
          <a:p>
            <a:pPr algn="ctr"/>
            <a:r>
              <a:rPr lang="en-US" dirty="0">
                <a:latin typeface="Lilita One" panose="02000000000000000000" pitchFamily="2" charset="0"/>
              </a:rPr>
              <a:t>Mina Magdy</a:t>
            </a:r>
          </a:p>
          <a:p>
            <a:pPr algn="ctr"/>
            <a:r>
              <a:rPr lang="en-US" dirty="0">
                <a:latin typeface="Lilita One" panose="02000000000000000000" pitchFamily="2" charset="0"/>
              </a:rPr>
              <a:t>512191612</a:t>
            </a:r>
          </a:p>
          <a:p>
            <a:pPr algn="ctr"/>
            <a:r>
              <a:rPr lang="en-US" dirty="0">
                <a:latin typeface="Lilita One" panose="02000000000000000000" pitchFamily="2" charset="0"/>
              </a:rPr>
              <a:t>2021830</a:t>
            </a:r>
          </a:p>
        </p:txBody>
      </p:sp>
      <p:sp>
        <p:nvSpPr>
          <p:cNvPr id="13" name="TextBox 12">
            <a:extLst>
              <a:ext uri="{FF2B5EF4-FFF2-40B4-BE49-F238E27FC236}">
                <a16:creationId xmlns:a16="http://schemas.microsoft.com/office/drawing/2014/main" id="{1CBD2816-15EE-4B58-BFDE-AFEFE525B4C9}"/>
              </a:ext>
            </a:extLst>
          </p:cNvPr>
          <p:cNvSpPr txBox="1"/>
          <p:nvPr/>
        </p:nvSpPr>
        <p:spPr>
          <a:xfrm>
            <a:off x="9397998" y="4279900"/>
            <a:ext cx="1809750" cy="923330"/>
          </a:xfrm>
          <a:prstGeom prst="rect">
            <a:avLst/>
          </a:prstGeom>
          <a:noFill/>
        </p:spPr>
        <p:txBody>
          <a:bodyPr wrap="square" rtlCol="0">
            <a:spAutoFit/>
          </a:bodyPr>
          <a:lstStyle/>
          <a:p>
            <a:pPr algn="ctr"/>
            <a:r>
              <a:rPr lang="en-US" dirty="0">
                <a:latin typeface="Lilita One" panose="02000000000000000000" pitchFamily="2" charset="0"/>
              </a:rPr>
              <a:t>Nabil Mohamed</a:t>
            </a:r>
          </a:p>
          <a:p>
            <a:pPr algn="ctr"/>
            <a:r>
              <a:rPr lang="en-US" dirty="0">
                <a:latin typeface="Lilita One" panose="02000000000000000000" pitchFamily="2" charset="0"/>
              </a:rPr>
              <a:t>512191622</a:t>
            </a:r>
          </a:p>
          <a:p>
            <a:pPr algn="ctr"/>
            <a:r>
              <a:rPr lang="en-US" dirty="0">
                <a:latin typeface="Lilita One" panose="02000000000000000000" pitchFamily="2" charset="0"/>
              </a:rPr>
              <a:t>2021840</a:t>
            </a:r>
          </a:p>
        </p:txBody>
      </p:sp>
    </p:spTree>
    <p:extLst>
      <p:ext uri="{BB962C8B-B14F-4D97-AF65-F5344CB8AC3E}">
        <p14:creationId xmlns:p14="http://schemas.microsoft.com/office/powerpoint/2010/main" val="131112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952B6E-4603-453C-AAFD-23E111CAF1C5}"/>
              </a:ext>
            </a:extLst>
          </p:cNvPr>
          <p:cNvSpPr txBox="1"/>
          <p:nvPr/>
        </p:nvSpPr>
        <p:spPr>
          <a:xfrm>
            <a:off x="0" y="50800"/>
            <a:ext cx="11747500" cy="6986528"/>
          </a:xfrm>
          <a:prstGeom prst="rect">
            <a:avLst/>
          </a:prstGeom>
          <a:noFill/>
        </p:spPr>
        <p:txBody>
          <a:bodyPr wrap="square" rtlCol="0">
            <a:spAutoFit/>
          </a:bodyPr>
          <a:lstStyle/>
          <a:p>
            <a:r>
              <a:rPr lang="en-US" sz="1600" dirty="0">
                <a:latin typeface="Lilita One" panose="02000000000000000000" pitchFamily="2" charset="0"/>
              </a:rPr>
              <a:t>import random</a:t>
            </a:r>
            <a:br>
              <a:rPr lang="en-US" sz="1600" dirty="0">
                <a:latin typeface="Lilita One" panose="02000000000000000000" pitchFamily="2" charset="0"/>
              </a:rPr>
            </a:br>
            <a:r>
              <a:rPr lang="en-US" sz="1600" dirty="0">
                <a:latin typeface="Lilita One" panose="02000000000000000000" pitchFamily="2" charset="0"/>
              </a:rPr>
              <a:t>def generate_key(message):</a:t>
            </a:r>
          </a:p>
          <a:p>
            <a:r>
              <a:rPr lang="en-US" sz="1600" dirty="0">
                <a:latin typeface="Lilita One" panose="02000000000000000000" pitchFamily="2" charset="0"/>
              </a:rPr>
              <a:t>    key = ''</a:t>
            </a:r>
          </a:p>
          <a:p>
            <a:r>
              <a:rPr lang="en-US" sz="1600" dirty="0">
                <a:latin typeface="Lilita One" panose="02000000000000000000" pitchFamily="2" charset="0"/>
              </a:rPr>
              <a:t>    for char in message:</a:t>
            </a:r>
          </a:p>
          <a:p>
            <a:r>
              <a:rPr lang="en-US" sz="1600" dirty="0">
                <a:latin typeface="Lilita One" panose="02000000000000000000" pitchFamily="2" charset="0"/>
              </a:rPr>
              <a:t>        key += chr(random.randint(0, 255))</a:t>
            </a:r>
          </a:p>
          <a:p>
            <a:r>
              <a:rPr lang="en-US" sz="1600" dirty="0">
                <a:latin typeface="Lilita One" panose="02000000000000000000" pitchFamily="2" charset="0"/>
              </a:rPr>
              <a:t>    return key</a:t>
            </a:r>
          </a:p>
          <a:p>
            <a:br>
              <a:rPr lang="en-US" sz="1600" dirty="0">
                <a:latin typeface="Lilita One" panose="02000000000000000000" pitchFamily="2" charset="0"/>
              </a:rPr>
            </a:br>
            <a:r>
              <a:rPr lang="en-US" sz="1600" dirty="0">
                <a:latin typeface="Lilita One" panose="02000000000000000000" pitchFamily="2" charset="0"/>
              </a:rPr>
              <a:t>def encrypt(message, key):</a:t>
            </a:r>
          </a:p>
          <a:p>
            <a:r>
              <a:rPr lang="en-US" sz="1600" dirty="0">
                <a:latin typeface="Lilita One" panose="02000000000000000000" pitchFamily="2" charset="0"/>
              </a:rPr>
              <a:t>    encrypted_message = ''</a:t>
            </a:r>
          </a:p>
          <a:p>
            <a:r>
              <a:rPr lang="en-US" sz="1600" dirty="0">
                <a:latin typeface="Lilita One" panose="02000000000000000000" pitchFamily="2" charset="0"/>
              </a:rPr>
              <a:t>    for i in range(len(message)):</a:t>
            </a:r>
          </a:p>
          <a:p>
            <a:r>
              <a:rPr lang="en-US" sz="1600" dirty="0">
                <a:latin typeface="Lilita One" panose="02000000000000000000" pitchFamily="2" charset="0"/>
              </a:rPr>
              <a:t>        encrypted_message += chr(ord(message[i]) ^ ord(key[i]))</a:t>
            </a:r>
          </a:p>
          <a:p>
            <a:r>
              <a:rPr lang="en-US" sz="1600" dirty="0">
                <a:latin typeface="Lilita One" panose="02000000000000000000" pitchFamily="2" charset="0"/>
              </a:rPr>
              <a:t>    return encrypted_message</a:t>
            </a:r>
          </a:p>
          <a:p>
            <a:br>
              <a:rPr lang="en-US" sz="1600" dirty="0">
                <a:latin typeface="Lilita One" panose="02000000000000000000" pitchFamily="2" charset="0"/>
              </a:rPr>
            </a:br>
            <a:r>
              <a:rPr lang="en-US" sz="1600" dirty="0">
                <a:latin typeface="Lilita One" panose="02000000000000000000" pitchFamily="2" charset="0"/>
              </a:rPr>
              <a:t>message = input("enter your message ")</a:t>
            </a:r>
          </a:p>
          <a:p>
            <a:r>
              <a:rPr lang="en-US" sz="1600" dirty="0">
                <a:latin typeface="Lilita One" panose="02000000000000000000" pitchFamily="2" charset="0"/>
              </a:rPr>
              <a:t>key = generate_key(message)</a:t>
            </a:r>
          </a:p>
          <a:p>
            <a:r>
              <a:rPr lang="en-US" sz="1600" dirty="0">
                <a:latin typeface="Lilita One" panose="02000000000000000000" pitchFamily="2" charset="0"/>
              </a:rPr>
              <a:t>encrypted_message=encrypt(message, key)</a:t>
            </a:r>
          </a:p>
          <a:p>
            <a:r>
              <a:rPr lang="en-US" sz="1600" dirty="0">
                <a:latin typeface="Lilita One" panose="02000000000000000000" pitchFamily="2" charset="0"/>
              </a:rPr>
              <a:t>print(f"your encrypted message is {encrypted_message}")</a:t>
            </a:r>
          </a:p>
          <a:p>
            <a:r>
              <a:rPr lang="en-US" sz="1600" dirty="0">
                <a:latin typeface="Lilita One" panose="02000000000000000000" pitchFamily="2" charset="0"/>
              </a:rPr>
              <a:t>print(f"your key is {key}")</a:t>
            </a:r>
          </a:p>
          <a:p>
            <a:br>
              <a:rPr lang="en-US" sz="1600" dirty="0">
                <a:latin typeface="Lilita One" panose="02000000000000000000" pitchFamily="2" charset="0"/>
              </a:rPr>
            </a:br>
            <a:r>
              <a:rPr lang="en-US" sz="1600" dirty="0">
                <a:latin typeface="Lilita One" panose="02000000000000000000" pitchFamily="2" charset="0"/>
              </a:rPr>
              <a:t>def decrypt(encrypted_message, key):</a:t>
            </a:r>
          </a:p>
          <a:p>
            <a:r>
              <a:rPr lang="en-US" sz="1600" dirty="0">
                <a:latin typeface="Lilita One" panose="02000000000000000000" pitchFamily="2" charset="0"/>
              </a:rPr>
              <a:t>    decrypted_message = ''</a:t>
            </a:r>
          </a:p>
          <a:p>
            <a:r>
              <a:rPr lang="en-US" sz="1600" dirty="0">
                <a:latin typeface="Lilita One" panose="02000000000000000000" pitchFamily="2" charset="0"/>
              </a:rPr>
              <a:t>    for i in range(len(encrypted_message)):</a:t>
            </a:r>
          </a:p>
          <a:p>
            <a:r>
              <a:rPr lang="en-US" sz="1600" dirty="0">
                <a:latin typeface="Lilita One" panose="02000000000000000000" pitchFamily="2" charset="0"/>
              </a:rPr>
              <a:t>        decrypted_message += chr(ord(encrypted_message[i]) ^ ord(key[i]))</a:t>
            </a:r>
          </a:p>
          <a:p>
            <a:r>
              <a:rPr lang="en-US" sz="1600" dirty="0">
                <a:latin typeface="Lilita One" panose="02000000000000000000" pitchFamily="2" charset="0"/>
              </a:rPr>
              <a:t>    return decrypted_message</a:t>
            </a:r>
          </a:p>
          <a:p>
            <a:br>
              <a:rPr lang="en-US" sz="1600" dirty="0">
                <a:latin typeface="Lilita One" panose="02000000000000000000" pitchFamily="2" charset="0"/>
              </a:rPr>
            </a:br>
            <a:r>
              <a:rPr lang="en-US" sz="1600" dirty="0">
                <a:latin typeface="Lilita One" panose="02000000000000000000" pitchFamily="2" charset="0"/>
              </a:rPr>
              <a:t>decrypted_message= decrypt(encrypted_message, key)</a:t>
            </a:r>
          </a:p>
          <a:p>
            <a:r>
              <a:rPr lang="en-US" sz="1600" dirty="0">
                <a:latin typeface="Lilita One" panose="02000000000000000000" pitchFamily="2" charset="0"/>
              </a:rPr>
              <a:t>print (f"your decrypted message is {decrypted_message}")</a:t>
            </a:r>
          </a:p>
        </p:txBody>
      </p:sp>
    </p:spTree>
    <p:extLst>
      <p:ext uri="{BB962C8B-B14F-4D97-AF65-F5344CB8AC3E}">
        <p14:creationId xmlns:p14="http://schemas.microsoft.com/office/powerpoint/2010/main" val="100060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3E9A95-BE38-44D7-954B-0860873D3AA4}"/>
              </a:ext>
            </a:extLst>
          </p:cNvPr>
          <p:cNvSpPr txBox="1"/>
          <p:nvPr/>
        </p:nvSpPr>
        <p:spPr>
          <a:xfrm>
            <a:off x="282575" y="0"/>
            <a:ext cx="3730625" cy="1323439"/>
          </a:xfrm>
          <a:prstGeom prst="rect">
            <a:avLst/>
          </a:prstGeom>
          <a:noFill/>
        </p:spPr>
        <p:txBody>
          <a:bodyPr wrap="square" rtlCol="0">
            <a:spAutoFit/>
          </a:bodyPr>
          <a:lstStyle/>
          <a:p>
            <a:r>
              <a:rPr lang="en-US" sz="8000" dirty="0">
                <a:latin typeface="Lilita One" panose="02000000000000000000" pitchFamily="2" charset="0"/>
              </a:rPr>
              <a:t>Output</a:t>
            </a:r>
          </a:p>
        </p:txBody>
      </p:sp>
      <p:pic>
        <p:nvPicPr>
          <p:cNvPr id="2" name="Picture 1">
            <a:extLst>
              <a:ext uri="{FF2B5EF4-FFF2-40B4-BE49-F238E27FC236}">
                <a16:creationId xmlns:a16="http://schemas.microsoft.com/office/drawing/2014/main" id="{2703405A-F4BB-4C73-8D2E-A69602B8000E}"/>
              </a:ext>
            </a:extLst>
          </p:cNvPr>
          <p:cNvPicPr>
            <a:picLocks noChangeAspect="1"/>
          </p:cNvPicPr>
          <p:nvPr/>
        </p:nvPicPr>
        <p:blipFill rotWithShape="1">
          <a:blip r:embed="rId2"/>
          <a:srcRect t="63934"/>
          <a:stretch/>
        </p:blipFill>
        <p:spPr>
          <a:xfrm>
            <a:off x="141287" y="2511961"/>
            <a:ext cx="11909425" cy="3022600"/>
          </a:xfrm>
          <a:prstGeom prst="rect">
            <a:avLst/>
          </a:prstGeom>
        </p:spPr>
      </p:pic>
    </p:spTree>
    <p:extLst>
      <p:ext uri="{BB962C8B-B14F-4D97-AF65-F5344CB8AC3E}">
        <p14:creationId xmlns:p14="http://schemas.microsoft.com/office/powerpoint/2010/main" val="47058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95149-9A13-4020-A87A-2ED44703AEA2}"/>
              </a:ext>
            </a:extLst>
          </p:cNvPr>
          <p:cNvSpPr txBox="1"/>
          <p:nvPr/>
        </p:nvSpPr>
        <p:spPr>
          <a:xfrm>
            <a:off x="1641475" y="330200"/>
            <a:ext cx="8909050" cy="1107996"/>
          </a:xfrm>
          <a:prstGeom prst="rect">
            <a:avLst/>
          </a:prstGeom>
          <a:noFill/>
        </p:spPr>
        <p:txBody>
          <a:bodyPr wrap="square" rtlCol="0">
            <a:spAutoFit/>
          </a:bodyPr>
          <a:lstStyle/>
          <a:p>
            <a:r>
              <a:rPr lang="en-US" sz="6600" dirty="0">
                <a:latin typeface="Lilita One" panose="02000000000000000000" pitchFamily="2" charset="0"/>
                <a:ea typeface="Fira Code Light" pitchFamily="1" charset="0"/>
                <a:cs typeface="Fira Code Light" pitchFamily="1" charset="0"/>
              </a:rPr>
              <a:t>One-Time-Pad Cipher</a:t>
            </a:r>
          </a:p>
        </p:txBody>
      </p:sp>
      <p:sp>
        <p:nvSpPr>
          <p:cNvPr id="11" name="Rectangle 10">
            <a:extLst>
              <a:ext uri="{FF2B5EF4-FFF2-40B4-BE49-F238E27FC236}">
                <a16:creationId xmlns:a16="http://schemas.microsoft.com/office/drawing/2014/main" id="{CFDE5823-5C9F-4BC3-BF3F-BF47A27FBDAB}"/>
              </a:ext>
            </a:extLst>
          </p:cNvPr>
          <p:cNvSpPr/>
          <p:nvPr/>
        </p:nvSpPr>
        <p:spPr>
          <a:xfrm>
            <a:off x="266700" y="2166372"/>
            <a:ext cx="8077200" cy="3170099"/>
          </a:xfrm>
          <a:prstGeom prst="rect">
            <a:avLst/>
          </a:prstGeom>
        </p:spPr>
        <p:txBody>
          <a:bodyPr wrap="square">
            <a:spAutoFit/>
          </a:bodyPr>
          <a:lstStyle/>
          <a:p>
            <a:r>
              <a:rPr lang="en-US" sz="2000" dirty="0">
                <a:latin typeface="Lilita One" panose="02000000000000000000" pitchFamily="2" charset="0"/>
              </a:rPr>
              <a:t>Definition:</a:t>
            </a:r>
          </a:p>
          <a:p>
            <a:r>
              <a:rPr lang="en-US" sz="2000" dirty="0">
                <a:latin typeface="Lilita One" panose="02000000000000000000" pitchFamily="2" charset="0"/>
              </a:rPr>
              <a:t>One-time pad cipher is a type of Vignere cipher which includes the following features:</a:t>
            </a:r>
          </a:p>
          <a:p>
            <a:endParaRPr lang="en-US" sz="2000" dirty="0">
              <a:latin typeface="Lilita One" panose="02000000000000000000" pitchFamily="2" charset="0"/>
            </a:endParaRPr>
          </a:p>
          <a:p>
            <a:pPr>
              <a:buFont typeface="Arial" panose="020B0604020202020204" pitchFamily="34" charset="0"/>
              <a:buChar char="•"/>
            </a:pPr>
            <a:r>
              <a:rPr lang="en-US" sz="2000" dirty="0">
                <a:solidFill>
                  <a:srgbClr val="000000"/>
                </a:solidFill>
                <a:latin typeface="Lilita One" panose="02000000000000000000" pitchFamily="2" charset="0"/>
              </a:rPr>
              <a:t>It is an unbreakable cipher.</a:t>
            </a:r>
          </a:p>
          <a:p>
            <a:pPr>
              <a:buFont typeface="Arial" panose="020B0604020202020204" pitchFamily="34" charset="0"/>
              <a:buChar char="•"/>
            </a:pPr>
            <a:r>
              <a:rPr lang="en-US" sz="2000" dirty="0">
                <a:solidFill>
                  <a:srgbClr val="000000"/>
                </a:solidFill>
                <a:latin typeface="Lilita One" panose="02000000000000000000" pitchFamily="2" charset="0"/>
              </a:rPr>
              <a:t>The key is exactly same as the length of message which is encrypted.</a:t>
            </a:r>
          </a:p>
          <a:p>
            <a:pPr>
              <a:buFont typeface="Arial" panose="020B0604020202020204" pitchFamily="34" charset="0"/>
              <a:buChar char="•"/>
            </a:pPr>
            <a:r>
              <a:rPr lang="en-US" sz="2000" dirty="0">
                <a:solidFill>
                  <a:srgbClr val="000000"/>
                </a:solidFill>
                <a:latin typeface="Lilita One" panose="02000000000000000000" pitchFamily="2" charset="0"/>
              </a:rPr>
              <a:t>The key is made up of random symbols.</a:t>
            </a:r>
          </a:p>
          <a:p>
            <a:pPr>
              <a:buFont typeface="Arial" panose="020B0604020202020204" pitchFamily="34" charset="0"/>
              <a:buChar char="•"/>
            </a:pPr>
            <a:r>
              <a:rPr lang="en-US" sz="2000" dirty="0">
                <a:solidFill>
                  <a:srgbClr val="000000"/>
                </a:solidFill>
                <a:latin typeface="Lilita One" panose="02000000000000000000" pitchFamily="2" charset="0"/>
              </a:rPr>
              <a:t>As the name suggests, key is used one time only and never used again for any other message to be encrypted.</a:t>
            </a:r>
          </a:p>
          <a:p>
            <a:endParaRPr lang="en-US" sz="2000" dirty="0">
              <a:latin typeface="Lilita One" panose="02000000000000000000" pitchFamily="2" charset="0"/>
            </a:endParaRPr>
          </a:p>
        </p:txBody>
      </p:sp>
    </p:spTree>
    <p:extLst>
      <p:ext uri="{BB962C8B-B14F-4D97-AF65-F5344CB8AC3E}">
        <p14:creationId xmlns:p14="http://schemas.microsoft.com/office/powerpoint/2010/main" val="197805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95149-9A13-4020-A87A-2ED44703AEA2}"/>
              </a:ext>
            </a:extLst>
          </p:cNvPr>
          <p:cNvSpPr txBox="1"/>
          <p:nvPr/>
        </p:nvSpPr>
        <p:spPr>
          <a:xfrm>
            <a:off x="0" y="-1021567"/>
            <a:ext cx="8909050" cy="1107996"/>
          </a:xfrm>
          <a:prstGeom prst="rect">
            <a:avLst/>
          </a:prstGeom>
          <a:noFill/>
        </p:spPr>
        <p:txBody>
          <a:bodyPr wrap="square" rtlCol="0">
            <a:spAutoFit/>
          </a:bodyPr>
          <a:lstStyle/>
          <a:p>
            <a:r>
              <a:rPr lang="en-US" sz="6600" dirty="0">
                <a:latin typeface="Lilita One" panose="02000000000000000000" pitchFamily="2" charset="0"/>
                <a:ea typeface="Fira Code Light" pitchFamily="1" charset="0"/>
                <a:cs typeface="Fira Code Light" pitchFamily="1" charset="0"/>
              </a:rPr>
              <a:t>One-Time-Pad Cipher</a:t>
            </a:r>
          </a:p>
        </p:txBody>
      </p:sp>
      <p:sp>
        <p:nvSpPr>
          <p:cNvPr id="11" name="Rectangle 10">
            <a:extLst>
              <a:ext uri="{FF2B5EF4-FFF2-40B4-BE49-F238E27FC236}">
                <a16:creationId xmlns:a16="http://schemas.microsoft.com/office/drawing/2014/main" id="{CFDE5823-5C9F-4BC3-BF3F-BF47A27FBDAB}"/>
              </a:ext>
            </a:extLst>
          </p:cNvPr>
          <p:cNvSpPr/>
          <p:nvPr/>
        </p:nvSpPr>
        <p:spPr>
          <a:xfrm>
            <a:off x="139700" y="6979672"/>
            <a:ext cx="8077200" cy="3170099"/>
          </a:xfrm>
          <a:prstGeom prst="rect">
            <a:avLst/>
          </a:prstGeom>
        </p:spPr>
        <p:txBody>
          <a:bodyPr wrap="square">
            <a:spAutoFit/>
          </a:bodyPr>
          <a:lstStyle/>
          <a:p>
            <a:r>
              <a:rPr lang="en-US" sz="2000" dirty="0">
                <a:latin typeface="Lilita One" panose="02000000000000000000" pitchFamily="2" charset="0"/>
              </a:rPr>
              <a:t>Definition:</a:t>
            </a:r>
          </a:p>
          <a:p>
            <a:r>
              <a:rPr lang="en-US" sz="2000" dirty="0">
                <a:latin typeface="Lilita One" panose="02000000000000000000" pitchFamily="2" charset="0"/>
              </a:rPr>
              <a:t>One-time pad cipher is a type of Vignere cipher which includes the following features:</a:t>
            </a:r>
          </a:p>
          <a:p>
            <a:endParaRPr lang="en-US" sz="2000" dirty="0">
              <a:latin typeface="Lilita One" panose="02000000000000000000" pitchFamily="2" charset="0"/>
            </a:endParaRPr>
          </a:p>
          <a:p>
            <a:pPr>
              <a:buFont typeface="Arial" panose="020B0604020202020204" pitchFamily="34" charset="0"/>
              <a:buChar char="•"/>
            </a:pPr>
            <a:r>
              <a:rPr lang="en-US" sz="2000" dirty="0">
                <a:solidFill>
                  <a:srgbClr val="000000"/>
                </a:solidFill>
                <a:latin typeface="Lilita One" panose="02000000000000000000" pitchFamily="2" charset="0"/>
              </a:rPr>
              <a:t>It is an unbreakable cipher.</a:t>
            </a:r>
          </a:p>
          <a:p>
            <a:pPr>
              <a:buFont typeface="Arial" panose="020B0604020202020204" pitchFamily="34" charset="0"/>
              <a:buChar char="•"/>
            </a:pPr>
            <a:r>
              <a:rPr lang="en-US" sz="2000" dirty="0">
                <a:solidFill>
                  <a:srgbClr val="000000"/>
                </a:solidFill>
                <a:latin typeface="Lilita One" panose="02000000000000000000" pitchFamily="2" charset="0"/>
              </a:rPr>
              <a:t>The key is exactly same as the length of message which is encrypted.</a:t>
            </a:r>
          </a:p>
          <a:p>
            <a:pPr>
              <a:buFont typeface="Arial" panose="020B0604020202020204" pitchFamily="34" charset="0"/>
              <a:buChar char="•"/>
            </a:pPr>
            <a:r>
              <a:rPr lang="en-US" sz="2000" dirty="0">
                <a:solidFill>
                  <a:srgbClr val="000000"/>
                </a:solidFill>
                <a:latin typeface="Lilita One" panose="02000000000000000000" pitchFamily="2" charset="0"/>
              </a:rPr>
              <a:t>The key is made up of random symbols.</a:t>
            </a:r>
          </a:p>
          <a:p>
            <a:pPr>
              <a:buFont typeface="Arial" panose="020B0604020202020204" pitchFamily="34" charset="0"/>
              <a:buChar char="•"/>
            </a:pPr>
            <a:r>
              <a:rPr lang="en-US" sz="2000" dirty="0">
                <a:solidFill>
                  <a:srgbClr val="000000"/>
                </a:solidFill>
                <a:latin typeface="Lilita One" panose="02000000000000000000" pitchFamily="2" charset="0"/>
              </a:rPr>
              <a:t>As the name suggests, key is used one time only and never used again for any other message to be encrypted.</a:t>
            </a:r>
          </a:p>
          <a:p>
            <a:endParaRPr lang="en-US" sz="2000" dirty="0">
              <a:latin typeface="Lilita One" panose="02000000000000000000" pitchFamily="2" charset="0"/>
            </a:endParaRPr>
          </a:p>
        </p:txBody>
      </p:sp>
      <p:sp>
        <p:nvSpPr>
          <p:cNvPr id="5" name="TextBox 4">
            <a:extLst>
              <a:ext uri="{FF2B5EF4-FFF2-40B4-BE49-F238E27FC236}">
                <a16:creationId xmlns:a16="http://schemas.microsoft.com/office/drawing/2014/main" id="{314289A8-C973-40B2-8AF0-CE66D2AA75B6}"/>
              </a:ext>
            </a:extLst>
          </p:cNvPr>
          <p:cNvSpPr txBox="1"/>
          <p:nvPr/>
        </p:nvSpPr>
        <p:spPr>
          <a:xfrm>
            <a:off x="431800" y="876300"/>
            <a:ext cx="8343900" cy="646331"/>
          </a:xfrm>
          <a:prstGeom prst="rect">
            <a:avLst/>
          </a:prstGeom>
          <a:noFill/>
        </p:spPr>
        <p:txBody>
          <a:bodyPr wrap="square" rtlCol="0">
            <a:spAutoFit/>
          </a:bodyPr>
          <a:lstStyle/>
          <a:p>
            <a:r>
              <a:rPr lang="en-US" sz="3600" dirty="0">
                <a:latin typeface="Lilita One" panose="02000000000000000000" pitchFamily="2" charset="0"/>
              </a:rPr>
              <a:t>Why is it Unbreakable?</a:t>
            </a:r>
          </a:p>
        </p:txBody>
      </p:sp>
      <p:sp>
        <p:nvSpPr>
          <p:cNvPr id="6" name="TextBox 5">
            <a:extLst>
              <a:ext uri="{FF2B5EF4-FFF2-40B4-BE49-F238E27FC236}">
                <a16:creationId xmlns:a16="http://schemas.microsoft.com/office/drawing/2014/main" id="{2FF40456-0C53-4FAB-97E7-4FEDEBA14C2A}"/>
              </a:ext>
            </a:extLst>
          </p:cNvPr>
          <p:cNvSpPr txBox="1"/>
          <p:nvPr/>
        </p:nvSpPr>
        <p:spPr>
          <a:xfrm>
            <a:off x="431800" y="1993900"/>
            <a:ext cx="9715500" cy="1938992"/>
          </a:xfrm>
          <a:prstGeom prst="rect">
            <a:avLst/>
          </a:prstGeom>
          <a:noFill/>
        </p:spPr>
        <p:txBody>
          <a:bodyPr wrap="square" rtlCol="0">
            <a:spAutoFit/>
          </a:bodyPr>
          <a:lstStyle/>
          <a:p>
            <a:pPr>
              <a:buFont typeface="Arial" panose="020B0604020202020204" pitchFamily="34" charset="0"/>
              <a:buChar char="•"/>
            </a:pPr>
            <a:r>
              <a:rPr lang="en-US" sz="2400" dirty="0">
                <a:solidFill>
                  <a:srgbClr val="000000"/>
                </a:solidFill>
                <a:latin typeface="Lilita One" panose="02000000000000000000" pitchFamily="2" charset="0"/>
              </a:rPr>
              <a:t>The key is as long as the given message.</a:t>
            </a:r>
          </a:p>
          <a:p>
            <a:pPr>
              <a:buFont typeface="Arial" panose="020B0604020202020204" pitchFamily="34" charset="0"/>
              <a:buChar char="•"/>
            </a:pPr>
            <a:r>
              <a:rPr lang="en-US" sz="2400" dirty="0">
                <a:solidFill>
                  <a:srgbClr val="000000"/>
                </a:solidFill>
                <a:latin typeface="Lilita One" panose="02000000000000000000" pitchFamily="2" charset="0"/>
              </a:rPr>
              <a:t>The key is truly random and specially auto-generated.</a:t>
            </a:r>
          </a:p>
          <a:p>
            <a:pPr>
              <a:buFont typeface="Arial" panose="020B0604020202020204" pitchFamily="34" charset="0"/>
              <a:buChar char="•"/>
            </a:pPr>
            <a:r>
              <a:rPr lang="en-US" sz="2400" dirty="0">
                <a:solidFill>
                  <a:srgbClr val="000000"/>
                </a:solidFill>
                <a:latin typeface="Lilita One" panose="02000000000000000000" pitchFamily="2" charset="0"/>
              </a:rPr>
              <a:t>Each key should be used once and destroyed by both sender and receiver.</a:t>
            </a:r>
          </a:p>
          <a:p>
            <a:pPr>
              <a:buFont typeface="Arial" panose="020B0604020202020204" pitchFamily="34" charset="0"/>
              <a:buChar char="•"/>
            </a:pPr>
            <a:r>
              <a:rPr lang="en-US" sz="2400" dirty="0">
                <a:solidFill>
                  <a:srgbClr val="000000"/>
                </a:solidFill>
                <a:latin typeface="Lilita One" panose="02000000000000000000" pitchFamily="2" charset="0"/>
              </a:rPr>
              <a:t>There should be two copies of key: one with the sender and other with the receiver.</a:t>
            </a:r>
          </a:p>
        </p:txBody>
      </p:sp>
    </p:spTree>
    <p:extLst>
      <p:ext uri="{BB962C8B-B14F-4D97-AF65-F5344CB8AC3E}">
        <p14:creationId xmlns:p14="http://schemas.microsoft.com/office/powerpoint/2010/main" val="3497647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B8DF7E-D3A8-476E-BF7A-2B2D5DB80A66}"/>
              </a:ext>
            </a:extLst>
          </p:cNvPr>
          <p:cNvSpPr txBox="1"/>
          <p:nvPr/>
        </p:nvSpPr>
        <p:spPr>
          <a:xfrm>
            <a:off x="1963736" y="635287"/>
            <a:ext cx="8183563" cy="646331"/>
          </a:xfrm>
          <a:prstGeom prst="rect">
            <a:avLst/>
          </a:prstGeom>
          <a:noFill/>
        </p:spPr>
        <p:txBody>
          <a:bodyPr wrap="square" rtlCol="0">
            <a:spAutoFit/>
          </a:bodyPr>
          <a:lstStyle/>
          <a:p>
            <a:r>
              <a:rPr lang="en-US" sz="3600" b="1" dirty="0">
                <a:solidFill>
                  <a:srgbClr val="000000"/>
                </a:solidFill>
                <a:latin typeface="Lilita One" panose="02000000000000000000" pitchFamily="2" charset="0"/>
              </a:rPr>
              <a:t>Encryption</a:t>
            </a:r>
            <a:r>
              <a:rPr lang="en-US" sz="3600" dirty="0">
                <a:solidFill>
                  <a:srgbClr val="000000"/>
                </a:solidFill>
                <a:latin typeface="Lilita One" panose="02000000000000000000" pitchFamily="2" charset="0"/>
              </a:rPr>
              <a:t> using One-Time-Pad Cipher</a:t>
            </a:r>
          </a:p>
        </p:txBody>
      </p:sp>
      <p:sp>
        <p:nvSpPr>
          <p:cNvPr id="5" name="TextBox 4">
            <a:extLst>
              <a:ext uri="{FF2B5EF4-FFF2-40B4-BE49-F238E27FC236}">
                <a16:creationId xmlns:a16="http://schemas.microsoft.com/office/drawing/2014/main" id="{F50CD108-4819-4FC2-9472-54621F82FE9E}"/>
              </a:ext>
            </a:extLst>
          </p:cNvPr>
          <p:cNvSpPr txBox="1"/>
          <p:nvPr/>
        </p:nvSpPr>
        <p:spPr>
          <a:xfrm>
            <a:off x="2095500" y="2402174"/>
            <a:ext cx="7442200" cy="923330"/>
          </a:xfrm>
          <a:prstGeom prst="rect">
            <a:avLst/>
          </a:prstGeom>
          <a:noFill/>
        </p:spPr>
        <p:txBody>
          <a:bodyPr wrap="square" rtlCol="0">
            <a:spAutoFit/>
          </a:bodyPr>
          <a:lstStyle/>
          <a:p>
            <a:r>
              <a:rPr lang="en-US" dirty="0"/>
              <a:t>To encrypt a letter, a user needs to write a key underneath the plaintext. The plaintext letter is placed on the top and the key letter on the left. The cross section achieved between two letters is the cipher text</a:t>
            </a:r>
            <a:endParaRPr lang="en-US" sz="3200" dirty="0">
              <a:solidFill>
                <a:srgbClr val="000000"/>
              </a:solidFill>
              <a:latin typeface="Lilita One" panose="02000000000000000000" pitchFamily="2" charset="0"/>
            </a:endParaRPr>
          </a:p>
        </p:txBody>
      </p:sp>
      <p:pic>
        <p:nvPicPr>
          <p:cNvPr id="2050" name="Picture 2" descr="OTP">
            <a:extLst>
              <a:ext uri="{FF2B5EF4-FFF2-40B4-BE49-F238E27FC236}">
                <a16:creationId xmlns:a16="http://schemas.microsoft.com/office/drawing/2014/main" id="{7F687CCA-0E7A-4C32-A1ED-F896818B6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3532496"/>
            <a:ext cx="334327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64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D1E85-3605-49FE-9596-3930D6DFD1B5}"/>
              </a:ext>
            </a:extLst>
          </p:cNvPr>
          <p:cNvPicPr>
            <a:picLocks noChangeAspect="1"/>
          </p:cNvPicPr>
          <p:nvPr/>
        </p:nvPicPr>
        <p:blipFill>
          <a:blip r:embed="rId2"/>
          <a:stretch>
            <a:fillRect/>
          </a:stretch>
        </p:blipFill>
        <p:spPr>
          <a:xfrm>
            <a:off x="927100" y="3228835"/>
            <a:ext cx="10083800" cy="2854465"/>
          </a:xfrm>
          <a:prstGeom prst="rect">
            <a:avLst/>
          </a:prstGeom>
        </p:spPr>
      </p:pic>
      <p:sp>
        <p:nvSpPr>
          <p:cNvPr id="5" name="TextBox 4">
            <a:extLst>
              <a:ext uri="{FF2B5EF4-FFF2-40B4-BE49-F238E27FC236}">
                <a16:creationId xmlns:a16="http://schemas.microsoft.com/office/drawing/2014/main" id="{BCD77851-65F7-46D9-BF61-FC20651C1B88}"/>
              </a:ext>
            </a:extLst>
          </p:cNvPr>
          <p:cNvSpPr txBox="1"/>
          <p:nvPr/>
        </p:nvSpPr>
        <p:spPr>
          <a:xfrm>
            <a:off x="927100" y="109835"/>
            <a:ext cx="5168900" cy="2585323"/>
          </a:xfrm>
          <a:prstGeom prst="rect">
            <a:avLst/>
          </a:prstGeom>
          <a:noFill/>
        </p:spPr>
        <p:txBody>
          <a:bodyPr wrap="square" rtlCol="0">
            <a:spAutoFit/>
          </a:bodyPr>
          <a:lstStyle/>
          <a:p>
            <a:r>
              <a:rPr lang="en-US" dirty="0">
                <a:solidFill>
                  <a:srgbClr val="000000"/>
                </a:solidFill>
                <a:latin typeface="Lilita One" panose="02000000000000000000" pitchFamily="2" charset="0"/>
              </a:rPr>
              <a:t>First we need to import random module </a:t>
            </a:r>
          </a:p>
          <a:p>
            <a:endParaRPr lang="en-US" dirty="0">
              <a:solidFill>
                <a:srgbClr val="000000"/>
              </a:solidFill>
              <a:latin typeface="Lilita One" panose="02000000000000000000" pitchFamily="2" charset="0"/>
            </a:endParaRPr>
          </a:p>
          <a:p>
            <a:r>
              <a:rPr lang="en-US" dirty="0">
                <a:latin typeface="Lilita One" panose="02000000000000000000" pitchFamily="2" charset="0"/>
              </a:rPr>
              <a:t>the random module is a standard library module that provides functions for generating pseudo-random numbers</a:t>
            </a:r>
          </a:p>
          <a:p>
            <a:endParaRPr lang="en-US" dirty="0">
              <a:latin typeface="Lilita One" panose="02000000000000000000" pitchFamily="2" charset="0"/>
            </a:endParaRPr>
          </a:p>
          <a:p>
            <a:r>
              <a:rPr lang="en-US" dirty="0">
                <a:latin typeface="Lilita One" panose="02000000000000000000" pitchFamily="2" charset="0"/>
              </a:rPr>
              <a:t>The random module is commonly used for various purposes, such as simulations, games, and cryptographic applications.</a:t>
            </a:r>
          </a:p>
        </p:txBody>
      </p:sp>
      <p:sp>
        <p:nvSpPr>
          <p:cNvPr id="6" name="TextBox 5">
            <a:extLst>
              <a:ext uri="{FF2B5EF4-FFF2-40B4-BE49-F238E27FC236}">
                <a16:creationId xmlns:a16="http://schemas.microsoft.com/office/drawing/2014/main" id="{2D5446CD-9B7B-43E8-921A-9474E7F5F737}"/>
              </a:ext>
            </a:extLst>
          </p:cNvPr>
          <p:cNvSpPr txBox="1"/>
          <p:nvPr/>
        </p:nvSpPr>
        <p:spPr>
          <a:xfrm>
            <a:off x="6096000" y="109835"/>
            <a:ext cx="5168900" cy="3416320"/>
          </a:xfrm>
          <a:prstGeom prst="rect">
            <a:avLst/>
          </a:prstGeom>
          <a:noFill/>
        </p:spPr>
        <p:txBody>
          <a:bodyPr wrap="square" rtlCol="0">
            <a:spAutoFit/>
          </a:bodyPr>
          <a:lstStyle/>
          <a:p>
            <a:r>
              <a:rPr lang="en-US" dirty="0">
                <a:solidFill>
                  <a:srgbClr val="000000"/>
                </a:solidFill>
                <a:latin typeface="Lilita One" panose="02000000000000000000" pitchFamily="2" charset="0"/>
              </a:rPr>
              <a:t>Then we start making a function  to generate the key to be used in encryption </a:t>
            </a:r>
          </a:p>
          <a:p>
            <a:endParaRPr lang="en-US" dirty="0">
              <a:solidFill>
                <a:srgbClr val="000000"/>
              </a:solidFill>
              <a:latin typeface="Lilita One" panose="02000000000000000000" pitchFamily="2" charset="0"/>
            </a:endParaRPr>
          </a:p>
          <a:p>
            <a:r>
              <a:rPr lang="en-US" dirty="0">
                <a:solidFill>
                  <a:srgbClr val="000000"/>
                </a:solidFill>
                <a:latin typeface="Lilita One" panose="02000000000000000000" pitchFamily="2" charset="0"/>
              </a:rPr>
              <a:t>The key is random which means it’s used for only one time and then it’s destroyed </a:t>
            </a:r>
          </a:p>
          <a:p>
            <a:endParaRPr lang="en-US" dirty="0">
              <a:solidFill>
                <a:srgbClr val="000000"/>
              </a:solidFill>
              <a:latin typeface="Lilita One" panose="02000000000000000000" pitchFamily="2" charset="0"/>
            </a:endParaRPr>
          </a:p>
          <a:p>
            <a:r>
              <a:rPr lang="en-US" dirty="0">
                <a:solidFill>
                  <a:srgbClr val="000000"/>
                </a:solidFill>
                <a:latin typeface="Lilita One" panose="02000000000000000000" pitchFamily="2" charset="0"/>
              </a:rPr>
              <a:t>Each time a key is generated is passed to the sender and receiver for one time use only.</a:t>
            </a:r>
          </a:p>
          <a:p>
            <a:endParaRPr lang="en-US" dirty="0">
              <a:solidFill>
                <a:srgbClr val="000000"/>
              </a:solidFill>
              <a:latin typeface="Lilita One" panose="02000000000000000000" pitchFamily="2" charset="0"/>
            </a:endParaRPr>
          </a:p>
          <a:p>
            <a:r>
              <a:rPr lang="en-US" dirty="0">
                <a:solidFill>
                  <a:srgbClr val="000000"/>
                </a:solidFill>
                <a:latin typeface="Lilita One" panose="02000000000000000000" pitchFamily="2" charset="0"/>
              </a:rPr>
              <a:t>The key must be equal the length of the message to be encrypted</a:t>
            </a:r>
          </a:p>
          <a:p>
            <a:endParaRPr lang="en-US" dirty="0">
              <a:latin typeface="Lilita One" panose="02000000000000000000" pitchFamily="2" charset="0"/>
            </a:endParaRPr>
          </a:p>
        </p:txBody>
      </p:sp>
    </p:spTree>
    <p:extLst>
      <p:ext uri="{BB962C8B-B14F-4D97-AF65-F5344CB8AC3E}">
        <p14:creationId xmlns:p14="http://schemas.microsoft.com/office/powerpoint/2010/main" val="1989536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106489-C0FC-4DB7-AF06-E043743EBDD3}"/>
              </a:ext>
            </a:extLst>
          </p:cNvPr>
          <p:cNvPicPr>
            <a:picLocks noChangeAspect="1"/>
          </p:cNvPicPr>
          <p:nvPr/>
        </p:nvPicPr>
        <p:blipFill>
          <a:blip r:embed="rId2"/>
          <a:stretch>
            <a:fillRect/>
          </a:stretch>
        </p:blipFill>
        <p:spPr>
          <a:xfrm>
            <a:off x="463550" y="3636010"/>
            <a:ext cx="10713208" cy="2367043"/>
          </a:xfrm>
          <a:prstGeom prst="rect">
            <a:avLst/>
          </a:prstGeom>
        </p:spPr>
      </p:pic>
      <p:sp>
        <p:nvSpPr>
          <p:cNvPr id="5" name="TextBox 4">
            <a:extLst>
              <a:ext uri="{FF2B5EF4-FFF2-40B4-BE49-F238E27FC236}">
                <a16:creationId xmlns:a16="http://schemas.microsoft.com/office/drawing/2014/main" id="{EEA862E6-5971-475F-8688-B466C9308736}"/>
              </a:ext>
            </a:extLst>
          </p:cNvPr>
          <p:cNvSpPr txBox="1"/>
          <p:nvPr/>
        </p:nvSpPr>
        <p:spPr>
          <a:xfrm>
            <a:off x="927100" y="224135"/>
            <a:ext cx="9786108" cy="3416320"/>
          </a:xfrm>
          <a:prstGeom prst="rect">
            <a:avLst/>
          </a:prstGeom>
          <a:noFill/>
        </p:spPr>
        <p:txBody>
          <a:bodyPr wrap="square" rtlCol="0">
            <a:spAutoFit/>
          </a:bodyPr>
          <a:lstStyle/>
          <a:p>
            <a:r>
              <a:rPr lang="en-US" dirty="0">
                <a:latin typeface="Lilita One" panose="02000000000000000000" pitchFamily="2" charset="0"/>
              </a:rPr>
              <a:t>Encryption function</a:t>
            </a:r>
          </a:p>
          <a:p>
            <a:endParaRPr lang="en-US" dirty="0">
              <a:latin typeface="Lilita One" panose="02000000000000000000" pitchFamily="2" charset="0"/>
            </a:endParaRPr>
          </a:p>
          <a:p>
            <a:r>
              <a:rPr lang="en-US" dirty="0">
                <a:latin typeface="Lilita One" panose="02000000000000000000" pitchFamily="2" charset="0"/>
              </a:rPr>
              <a:t>The encryption function accepts the message and the key </a:t>
            </a:r>
          </a:p>
          <a:p>
            <a:endParaRPr lang="en-US" dirty="0">
              <a:latin typeface="Lilita One" panose="02000000000000000000" pitchFamily="2" charset="0"/>
            </a:endParaRPr>
          </a:p>
          <a:p>
            <a:r>
              <a:rPr lang="en-US" dirty="0">
                <a:latin typeface="Lilita One" panose="02000000000000000000" pitchFamily="2" charset="0"/>
              </a:rPr>
              <a:t>To encrypt the message we take each letter from the message and transform it to its corresponding ascii digit and then we do the same operation on the key variable then we preform a XOR operator between them where the operation takes place on the two operands The XOR operation returns 1 for bits that are different and 0 for bits that are the same.</a:t>
            </a:r>
          </a:p>
          <a:p>
            <a:endParaRPr lang="en-US" dirty="0">
              <a:latin typeface="Lilita One" panose="02000000000000000000" pitchFamily="2" charset="0"/>
            </a:endParaRPr>
          </a:p>
          <a:p>
            <a:r>
              <a:rPr lang="en-US" dirty="0">
                <a:latin typeface="Lilita One" panose="02000000000000000000" pitchFamily="2" charset="0"/>
              </a:rPr>
              <a:t>The returned number is then applied to the chr() function to get the corresponding letter.</a:t>
            </a:r>
          </a:p>
          <a:p>
            <a:endParaRPr lang="en-US" dirty="0">
              <a:latin typeface="Lilita One" panose="02000000000000000000" pitchFamily="2" charset="0"/>
            </a:endParaRPr>
          </a:p>
          <a:p>
            <a:r>
              <a:rPr lang="en-US" dirty="0">
                <a:latin typeface="Lilita One" panose="02000000000000000000" pitchFamily="2" charset="0"/>
              </a:rPr>
              <a:t>This function is repeated until the end of the length of the message.</a:t>
            </a:r>
          </a:p>
        </p:txBody>
      </p:sp>
    </p:spTree>
    <p:extLst>
      <p:ext uri="{BB962C8B-B14F-4D97-AF65-F5344CB8AC3E}">
        <p14:creationId xmlns:p14="http://schemas.microsoft.com/office/powerpoint/2010/main" val="1671225316"/>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A862E6-5971-475F-8688-B466C9308736}"/>
              </a:ext>
            </a:extLst>
          </p:cNvPr>
          <p:cNvSpPr txBox="1"/>
          <p:nvPr/>
        </p:nvSpPr>
        <p:spPr>
          <a:xfrm>
            <a:off x="927100" y="224135"/>
            <a:ext cx="9786108" cy="3416320"/>
          </a:xfrm>
          <a:prstGeom prst="rect">
            <a:avLst/>
          </a:prstGeom>
          <a:noFill/>
        </p:spPr>
        <p:txBody>
          <a:bodyPr wrap="square" rtlCol="0">
            <a:spAutoFit/>
          </a:bodyPr>
          <a:lstStyle/>
          <a:p>
            <a:r>
              <a:rPr lang="en-US" dirty="0">
                <a:latin typeface="Lilita One" panose="02000000000000000000" pitchFamily="2" charset="0"/>
              </a:rPr>
              <a:t>Decryption function</a:t>
            </a:r>
          </a:p>
          <a:p>
            <a:endParaRPr lang="en-US" dirty="0">
              <a:latin typeface="Lilita One" panose="02000000000000000000" pitchFamily="2" charset="0"/>
            </a:endParaRPr>
          </a:p>
          <a:p>
            <a:r>
              <a:rPr lang="en-US" dirty="0">
                <a:latin typeface="Lilita One" panose="02000000000000000000" pitchFamily="2" charset="0"/>
              </a:rPr>
              <a:t>The decryption function accepts the encrypted message and the key </a:t>
            </a:r>
          </a:p>
          <a:p>
            <a:endParaRPr lang="en-US" dirty="0">
              <a:latin typeface="Lilita One" panose="02000000000000000000" pitchFamily="2" charset="0"/>
            </a:endParaRPr>
          </a:p>
          <a:p>
            <a:r>
              <a:rPr lang="en-US" dirty="0">
                <a:latin typeface="Lilita One" panose="02000000000000000000" pitchFamily="2" charset="0"/>
              </a:rPr>
              <a:t>To decrypt the message we take each letter from the message and transform it to its corresponding ascii digit and then we do the same operation on the key variable then we preform an XOR operator between them where the operation takes place on the two operands The XOR operation returns 1 for bits that are different and 0 for bits that are the same.</a:t>
            </a:r>
          </a:p>
          <a:p>
            <a:endParaRPr lang="en-US" dirty="0">
              <a:latin typeface="Lilita One" panose="02000000000000000000" pitchFamily="2" charset="0"/>
            </a:endParaRPr>
          </a:p>
          <a:p>
            <a:r>
              <a:rPr lang="en-US" dirty="0">
                <a:latin typeface="Lilita One" panose="02000000000000000000" pitchFamily="2" charset="0"/>
              </a:rPr>
              <a:t>The returned number is then applied to the chr() function to get the corresponding letter.</a:t>
            </a:r>
          </a:p>
          <a:p>
            <a:endParaRPr lang="en-US" dirty="0">
              <a:latin typeface="Lilita One" panose="02000000000000000000" pitchFamily="2" charset="0"/>
            </a:endParaRPr>
          </a:p>
          <a:p>
            <a:r>
              <a:rPr lang="en-US" dirty="0">
                <a:latin typeface="Lilita One" panose="02000000000000000000" pitchFamily="2" charset="0"/>
              </a:rPr>
              <a:t>This function is repeated until the end of the length of the message.</a:t>
            </a:r>
          </a:p>
        </p:txBody>
      </p:sp>
      <p:pic>
        <p:nvPicPr>
          <p:cNvPr id="2" name="Picture 1">
            <a:extLst>
              <a:ext uri="{FF2B5EF4-FFF2-40B4-BE49-F238E27FC236}">
                <a16:creationId xmlns:a16="http://schemas.microsoft.com/office/drawing/2014/main" id="{706884F6-90A4-4A1F-9E0E-5D9109C6FC98}"/>
              </a:ext>
            </a:extLst>
          </p:cNvPr>
          <p:cNvPicPr>
            <a:picLocks noChangeAspect="1"/>
          </p:cNvPicPr>
          <p:nvPr/>
        </p:nvPicPr>
        <p:blipFill>
          <a:blip r:embed="rId2"/>
          <a:stretch>
            <a:fillRect/>
          </a:stretch>
        </p:blipFill>
        <p:spPr>
          <a:xfrm>
            <a:off x="670755" y="4011530"/>
            <a:ext cx="10850489" cy="2528970"/>
          </a:xfrm>
          <a:prstGeom prst="rect">
            <a:avLst/>
          </a:prstGeom>
        </p:spPr>
      </p:pic>
    </p:spTree>
    <p:extLst>
      <p:ext uri="{BB962C8B-B14F-4D97-AF65-F5344CB8AC3E}">
        <p14:creationId xmlns:p14="http://schemas.microsoft.com/office/powerpoint/2010/main" val="279339401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A862E6-5971-475F-8688-B466C9308736}"/>
              </a:ext>
            </a:extLst>
          </p:cNvPr>
          <p:cNvSpPr txBox="1"/>
          <p:nvPr/>
        </p:nvSpPr>
        <p:spPr>
          <a:xfrm>
            <a:off x="457200" y="723880"/>
            <a:ext cx="9786108" cy="1200329"/>
          </a:xfrm>
          <a:prstGeom prst="rect">
            <a:avLst/>
          </a:prstGeom>
          <a:noFill/>
        </p:spPr>
        <p:txBody>
          <a:bodyPr wrap="square" rtlCol="0">
            <a:spAutoFit/>
          </a:bodyPr>
          <a:lstStyle/>
          <a:p>
            <a:r>
              <a:rPr lang="en-US" dirty="0">
                <a:latin typeface="Lilita One" panose="02000000000000000000" pitchFamily="2" charset="0"/>
              </a:rPr>
              <a:t>Example Usage</a:t>
            </a:r>
          </a:p>
          <a:p>
            <a:endParaRPr lang="en-US" dirty="0">
              <a:latin typeface="Lilita One" panose="02000000000000000000" pitchFamily="2" charset="0"/>
            </a:endParaRPr>
          </a:p>
          <a:p>
            <a:r>
              <a:rPr lang="en-US" dirty="0">
                <a:latin typeface="Lilita One" panose="02000000000000000000" pitchFamily="2" charset="0"/>
              </a:rPr>
              <a:t>the user enters the desired message to be encrypted then the program generates a key of the same length as the message and then we call the encrypt function and then the decrypt function</a:t>
            </a:r>
          </a:p>
        </p:txBody>
      </p:sp>
      <p:pic>
        <p:nvPicPr>
          <p:cNvPr id="6" name="Picture 5">
            <a:extLst>
              <a:ext uri="{FF2B5EF4-FFF2-40B4-BE49-F238E27FC236}">
                <a16:creationId xmlns:a16="http://schemas.microsoft.com/office/drawing/2014/main" id="{6EB0B433-ECC0-4D02-8D28-C2221E64224D}"/>
              </a:ext>
            </a:extLst>
          </p:cNvPr>
          <p:cNvPicPr>
            <a:picLocks noChangeAspect="1"/>
          </p:cNvPicPr>
          <p:nvPr/>
        </p:nvPicPr>
        <p:blipFill>
          <a:blip r:embed="rId2"/>
          <a:stretch>
            <a:fillRect/>
          </a:stretch>
        </p:blipFill>
        <p:spPr>
          <a:xfrm>
            <a:off x="0" y="2286000"/>
            <a:ext cx="12192000" cy="4572000"/>
          </a:xfrm>
          <a:prstGeom prst="rect">
            <a:avLst/>
          </a:prstGeom>
        </p:spPr>
      </p:pic>
    </p:spTree>
    <p:extLst>
      <p:ext uri="{BB962C8B-B14F-4D97-AF65-F5344CB8AC3E}">
        <p14:creationId xmlns:p14="http://schemas.microsoft.com/office/powerpoint/2010/main" val="2815702406"/>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952B6E-4603-453C-AAFD-23E111CAF1C5}"/>
              </a:ext>
            </a:extLst>
          </p:cNvPr>
          <p:cNvSpPr txBox="1"/>
          <p:nvPr/>
        </p:nvSpPr>
        <p:spPr>
          <a:xfrm>
            <a:off x="3698875" y="2767280"/>
            <a:ext cx="4794250" cy="1323439"/>
          </a:xfrm>
          <a:prstGeom prst="rect">
            <a:avLst/>
          </a:prstGeom>
          <a:noFill/>
        </p:spPr>
        <p:txBody>
          <a:bodyPr wrap="square" rtlCol="0">
            <a:spAutoFit/>
          </a:bodyPr>
          <a:lstStyle/>
          <a:p>
            <a:r>
              <a:rPr lang="en-US" sz="8000" dirty="0">
                <a:latin typeface="Lilita One" panose="02000000000000000000" pitchFamily="2" charset="0"/>
              </a:rPr>
              <a:t>The Code </a:t>
            </a:r>
          </a:p>
        </p:txBody>
      </p:sp>
    </p:spTree>
    <p:extLst>
      <p:ext uri="{BB962C8B-B14F-4D97-AF65-F5344CB8AC3E}">
        <p14:creationId xmlns:p14="http://schemas.microsoft.com/office/powerpoint/2010/main" val="1549220466"/>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888</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Fira Code Light</vt:lpstr>
      <vt:lpstr>Lilita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Hady Ayman</dc:creator>
  <cp:lastModifiedBy>Hady Ayman</cp:lastModifiedBy>
  <cp:revision>15</cp:revision>
  <dcterms:created xsi:type="dcterms:W3CDTF">2023-12-25T16:59:48Z</dcterms:created>
  <dcterms:modified xsi:type="dcterms:W3CDTF">2024-01-02T05:48:07Z</dcterms:modified>
</cp:coreProperties>
</file>