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6" r:id="rId5"/>
    <p:sldId id="267" r:id="rId6"/>
    <p:sldId id="260" r:id="rId7"/>
    <p:sldId id="268" r:id="rId8"/>
    <p:sldId id="259" r:id="rId9"/>
    <p:sldId id="270" r:id="rId10"/>
    <p:sldId id="261" r:id="rId11"/>
    <p:sldId id="262" r:id="rId12"/>
    <p:sldId id="263" r:id="rId13"/>
    <p:sldId id="264" r:id="rId14"/>
    <p:sldId id="265" r:id="rId15"/>
    <p:sldId id="274" r:id="rId16"/>
    <p:sldId id="269" r:id="rId17"/>
    <p:sldId id="271" r:id="rId18"/>
    <p:sldId id="272" r:id="rId19"/>
    <p:sldId id="273" r:id="rId20"/>
    <p:sldId id="278" r:id="rId21"/>
    <p:sldId id="275" r:id="rId22"/>
    <p:sldId id="279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62" autoAdjust="0"/>
    <p:restoredTop sz="94660"/>
  </p:normalViewPr>
  <p:slideViewPr>
    <p:cSldViewPr snapToGrid="0">
      <p:cViewPr varScale="1">
        <p:scale>
          <a:sx n="78" d="100"/>
          <a:sy n="78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7010-AE8E-4B7B-B2EC-50060182552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C472-4C2B-4F7D-87AF-9E3BDB111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98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7010-AE8E-4B7B-B2EC-50060182552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C472-4C2B-4F7D-87AF-9E3BDB111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31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7010-AE8E-4B7B-B2EC-50060182552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C472-4C2B-4F7D-87AF-9E3BDB111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88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7010-AE8E-4B7B-B2EC-50060182552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C472-4C2B-4F7D-87AF-9E3BDB111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35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7010-AE8E-4B7B-B2EC-50060182552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C472-4C2B-4F7D-87AF-9E3BDB111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39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7010-AE8E-4B7B-B2EC-50060182552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C472-4C2B-4F7D-87AF-9E3BDB111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53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7010-AE8E-4B7B-B2EC-50060182552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C472-4C2B-4F7D-87AF-9E3BDB111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34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7010-AE8E-4B7B-B2EC-50060182552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C472-4C2B-4F7D-87AF-9E3BDB111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8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7010-AE8E-4B7B-B2EC-50060182552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C472-4C2B-4F7D-87AF-9E3BDB111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77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7010-AE8E-4B7B-B2EC-50060182552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C472-4C2B-4F7D-87AF-9E3BDB111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7010-AE8E-4B7B-B2EC-50060182552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C472-4C2B-4F7D-87AF-9E3BDB111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11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B7010-AE8E-4B7B-B2EC-50060182552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DC472-4C2B-4F7D-87AF-9E3BDB111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/>
              <a:t>Ain shams University</a:t>
            </a:r>
            <a:br>
              <a:rPr lang="en-US" sz="3200" dirty="0" smtClean="0"/>
            </a:br>
            <a:r>
              <a:rPr lang="en-US" sz="3200" dirty="0" smtClean="0"/>
              <a:t>computer science</a:t>
            </a:r>
            <a:br>
              <a:rPr lang="en-US" sz="3200" dirty="0" smtClean="0"/>
            </a:br>
            <a:r>
              <a:rPr lang="en-US" sz="3200" dirty="0" err="1" smtClean="0"/>
              <a:t>Department:Information</a:t>
            </a:r>
            <a:r>
              <a:rPr lang="en-US" sz="3200" dirty="0" smtClean="0"/>
              <a:t> System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Mohamed Ismail Mahmoud (sec:2)</a:t>
            </a:r>
          </a:p>
          <a:p>
            <a:pPr marL="0" indent="0">
              <a:buNone/>
            </a:pPr>
            <a:r>
              <a:rPr lang="en-US" sz="2000" dirty="0" smtClean="0"/>
              <a:t>Mina </a:t>
            </a:r>
            <a:r>
              <a:rPr lang="en-US" sz="2000" dirty="0" err="1" smtClean="0"/>
              <a:t>maher</a:t>
            </a:r>
            <a:r>
              <a:rPr lang="en-US" sz="2000" dirty="0" smtClean="0"/>
              <a:t> </a:t>
            </a:r>
            <a:r>
              <a:rPr lang="en-US" sz="2000" dirty="0" err="1" smtClean="0"/>
              <a:t>talaat</a:t>
            </a:r>
            <a:r>
              <a:rPr lang="en-US" sz="2000" dirty="0" smtClean="0"/>
              <a:t> (sec:5)</a:t>
            </a:r>
          </a:p>
          <a:p>
            <a:pPr marL="0" indent="0">
              <a:buNone/>
            </a:pPr>
            <a:r>
              <a:rPr lang="en-US" sz="2000" dirty="0" smtClean="0"/>
              <a:t>Andrew Amin </a:t>
            </a:r>
            <a:r>
              <a:rPr lang="en-US" sz="2000" dirty="0" err="1" smtClean="0"/>
              <a:t>raghb</a:t>
            </a:r>
            <a:r>
              <a:rPr lang="en-US" sz="2000" dirty="0" smtClean="0"/>
              <a:t>  (sec:2)</a:t>
            </a:r>
          </a:p>
          <a:p>
            <a:pPr marL="0" indent="0">
              <a:buNone/>
            </a:pPr>
            <a:r>
              <a:rPr lang="en-US" sz="2000" dirty="0" smtClean="0"/>
              <a:t>Andrew </a:t>
            </a:r>
            <a:r>
              <a:rPr lang="en-US" sz="2000" dirty="0" err="1" smtClean="0"/>
              <a:t>Emad</a:t>
            </a:r>
            <a:r>
              <a:rPr lang="en-US" sz="2000" dirty="0" smtClean="0"/>
              <a:t> </a:t>
            </a:r>
            <a:r>
              <a:rPr lang="en-US" sz="2000" dirty="0" err="1" smtClean="0"/>
              <a:t>shafeek</a:t>
            </a:r>
            <a:r>
              <a:rPr lang="en-US" sz="2000" dirty="0" smtClean="0"/>
              <a:t> (sec:2)</a:t>
            </a:r>
          </a:p>
          <a:p>
            <a:pPr marL="0" indent="0">
              <a:buNone/>
            </a:pPr>
            <a:r>
              <a:rPr lang="en-US" sz="2000" dirty="0" err="1" smtClean="0"/>
              <a:t>Alaa</a:t>
            </a:r>
            <a:r>
              <a:rPr lang="en-US" sz="2000" dirty="0" smtClean="0"/>
              <a:t> </a:t>
            </a:r>
            <a:r>
              <a:rPr lang="en-US" sz="2000" dirty="0" err="1" smtClean="0"/>
              <a:t>eldin</a:t>
            </a:r>
            <a:r>
              <a:rPr lang="en-US" sz="2000" dirty="0" smtClean="0"/>
              <a:t> Mohamed </a:t>
            </a:r>
            <a:r>
              <a:rPr lang="en-US" sz="2000" dirty="0" err="1" smtClean="0"/>
              <a:t>mahrous</a:t>
            </a:r>
            <a:r>
              <a:rPr lang="en-US" sz="2000" dirty="0" smtClean="0"/>
              <a:t> (sec:3)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smtClean="0"/>
              <a:t>Supervised by </a:t>
            </a:r>
            <a:r>
              <a:rPr lang="en-US" sz="2000" dirty="0" err="1" smtClean="0"/>
              <a:t>Dr.Sherin</a:t>
            </a:r>
            <a:r>
              <a:rPr lang="en-US" sz="2000" dirty="0" smtClean="0"/>
              <a:t> </a:t>
            </a:r>
            <a:r>
              <a:rPr lang="en-US" sz="2000" dirty="0" err="1" smtClean="0"/>
              <a:t>Rady</a:t>
            </a:r>
            <a:r>
              <a:rPr lang="en-US" sz="2000" dirty="0" smtClean="0"/>
              <a:t> &amp; </a:t>
            </a:r>
            <a:r>
              <a:rPr lang="en-US" sz="2000" dirty="0" err="1" smtClean="0"/>
              <a:t>TA.Mariam</a:t>
            </a:r>
            <a:r>
              <a:rPr lang="en-US" sz="2000" dirty="0" smtClean="0"/>
              <a:t> Mohammed </a:t>
            </a:r>
            <a:r>
              <a:rPr lang="en-US" sz="2000" dirty="0" err="1" smtClean="0"/>
              <a:t>Hassanein</a:t>
            </a:r>
            <a:endParaRPr lang="en-US" dirty="0"/>
          </a:p>
          <a:p>
            <a:pPr marL="0" indent="0">
              <a:buNone/>
            </a:pPr>
            <a:r>
              <a:rPr lang="en-US" sz="2000" dirty="0"/>
              <a:t/>
            </a:r>
            <a:br>
              <a:rPr lang="en-US" sz="2000" dirty="0"/>
            </a:b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8390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333" y="326571"/>
            <a:ext cx="10515600" cy="1250988"/>
          </a:xfrm>
        </p:spPr>
        <p:txBody>
          <a:bodyPr>
            <a:normAutofit/>
          </a:bodyPr>
          <a:lstStyle/>
          <a:p>
            <a:r>
              <a:rPr lang="en-US" sz="2000" dirty="0"/>
              <a:t>&gt;</a:t>
            </a:r>
            <a:r>
              <a:rPr lang="en-US" sz="2000" dirty="0" err="1" smtClean="0"/>
              <a:t>earthquakesincity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now city “van” in turkey had  largest number of earthquakes 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33" y="1577559"/>
            <a:ext cx="9901811" cy="5209065"/>
          </a:xfrm>
        </p:spPr>
      </p:pic>
    </p:spTree>
    <p:extLst>
      <p:ext uri="{BB962C8B-B14F-4D97-AF65-F5344CB8AC3E}">
        <p14:creationId xmlns:p14="http://schemas.microsoft.com/office/powerpoint/2010/main" val="590863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17" y="44350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but which city has dangerous </a:t>
            </a:r>
            <a:r>
              <a:rPr lang="en-US" sz="2000" dirty="0" err="1" smtClean="0"/>
              <a:t>earhquakes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&gt;</a:t>
            </a:r>
            <a:r>
              <a:rPr lang="en-US" sz="2000" dirty="0" err="1" smtClean="0"/>
              <a:t>dangerous.city.earthquake</a:t>
            </a:r>
            <a:r>
              <a:rPr lang="en-US" sz="2000" dirty="0" smtClean="0"/>
              <a:t>&lt;-table(sort(</a:t>
            </a:r>
            <a:r>
              <a:rPr lang="en-US" sz="2000" dirty="0" err="1" smtClean="0"/>
              <a:t>earthquake$city</a:t>
            </a:r>
            <a:r>
              <a:rPr lang="en-US" sz="2000" dirty="0" smtClean="0"/>
              <a:t>[</a:t>
            </a:r>
            <a:r>
              <a:rPr lang="en-US" sz="2000" dirty="0" err="1" smtClean="0"/>
              <a:t>earthquake$richter</a:t>
            </a:r>
            <a:r>
              <a:rPr lang="en-US" sz="2000" dirty="0" smtClean="0"/>
              <a:t>&gt;=5.5]))</a:t>
            </a:r>
            <a:br>
              <a:rPr lang="en-US" sz="2000" dirty="0" smtClean="0"/>
            </a:br>
            <a:r>
              <a:rPr lang="en-US" sz="2000" dirty="0" smtClean="0"/>
              <a:t>&gt;plot(</a:t>
            </a:r>
            <a:r>
              <a:rPr lang="en-US" sz="2000" dirty="0" err="1" smtClean="0"/>
              <a:t>dangerous.city.earthquake,xlim</a:t>
            </a:r>
            <a:r>
              <a:rPr lang="en-US" sz="2000" dirty="0" smtClean="0"/>
              <a:t>=c(1,12),main="dangerous earthquakes in city ",</a:t>
            </a:r>
            <a:r>
              <a:rPr lang="en-US" sz="2000" dirty="0" err="1" smtClean="0"/>
              <a:t>ylab</a:t>
            </a:r>
            <a:r>
              <a:rPr lang="en-US" sz="2000" dirty="0" smtClean="0"/>
              <a:t>="</a:t>
            </a:r>
            <a:r>
              <a:rPr lang="en-US" sz="2000" dirty="0" err="1" smtClean="0"/>
              <a:t>earthuake</a:t>
            </a:r>
            <a:r>
              <a:rPr lang="en-US" sz="2000" dirty="0" smtClean="0"/>
              <a:t> number",</a:t>
            </a:r>
            <a:r>
              <a:rPr lang="en-US" sz="2000" dirty="0" err="1" smtClean="0"/>
              <a:t>xlab</a:t>
            </a:r>
            <a:r>
              <a:rPr lang="en-US" sz="2000" dirty="0" smtClean="0"/>
              <a:t>="cities")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4" y="1769066"/>
            <a:ext cx="10907486" cy="4474980"/>
          </a:xfrm>
        </p:spPr>
      </p:pic>
    </p:spTree>
    <p:extLst>
      <p:ext uri="{BB962C8B-B14F-4D97-AF65-F5344CB8AC3E}">
        <p14:creationId xmlns:p14="http://schemas.microsoft.com/office/powerpoint/2010/main" val="1250286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&gt;</a:t>
            </a:r>
            <a:r>
              <a:rPr lang="en-US" sz="2000" dirty="0" err="1" smtClean="0"/>
              <a:t>dangerouscityearthquake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all these cities are most affected by dangerous earthquakes</a:t>
            </a:r>
            <a:br>
              <a:rPr lang="en-US" sz="2000" dirty="0" smtClean="0"/>
            </a:br>
            <a:r>
              <a:rPr lang="en-US" sz="2000" dirty="0" smtClean="0"/>
              <a:t> “</a:t>
            </a:r>
            <a:r>
              <a:rPr lang="en-US" sz="2000" dirty="0" err="1" smtClean="0"/>
              <a:t>mugla</a:t>
            </a:r>
            <a:r>
              <a:rPr lang="en-US" sz="2000" dirty="0" smtClean="0"/>
              <a:t>” , ”</a:t>
            </a:r>
            <a:r>
              <a:rPr lang="en-US" sz="2000" dirty="0" err="1" smtClean="0"/>
              <a:t>Kutahya</a:t>
            </a:r>
            <a:r>
              <a:rPr lang="en-US" sz="2000" dirty="0" smtClean="0"/>
              <a:t>” ,”Izmir” are cities that are most affected with severe earthquakes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530" y="1690688"/>
            <a:ext cx="10071464" cy="4527232"/>
          </a:xfrm>
        </p:spPr>
      </p:pic>
    </p:spTree>
    <p:extLst>
      <p:ext uri="{BB962C8B-B14F-4D97-AF65-F5344CB8AC3E}">
        <p14:creationId xmlns:p14="http://schemas.microsoft.com/office/powerpoint/2010/main" val="3735952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/>
              <a:t>hist</a:t>
            </a:r>
            <a:r>
              <a:rPr lang="en-US" sz="3200" dirty="0" smtClean="0"/>
              <a:t>(earthquake2$richter[!earthquake2$richter==0],col="</a:t>
            </a:r>
            <a:r>
              <a:rPr lang="en-US" sz="3200" dirty="0" err="1" smtClean="0"/>
              <a:t>lightblue</a:t>
            </a:r>
            <a:r>
              <a:rPr lang="en-US" sz="3200" dirty="0" smtClean="0"/>
              <a:t>",</a:t>
            </a:r>
            <a:r>
              <a:rPr lang="en-US" sz="3200" dirty="0" err="1" smtClean="0"/>
              <a:t>xlab</a:t>
            </a:r>
            <a:r>
              <a:rPr lang="en-US" sz="3200" dirty="0" smtClean="0"/>
              <a:t>="</a:t>
            </a:r>
            <a:r>
              <a:rPr lang="en-US" sz="3200" dirty="0" err="1" smtClean="0"/>
              <a:t>richter</a:t>
            </a:r>
            <a:r>
              <a:rPr lang="en-US" sz="3200" dirty="0" smtClean="0"/>
              <a:t>",main="</a:t>
            </a:r>
            <a:r>
              <a:rPr lang="en-US" sz="3200" dirty="0" err="1" smtClean="0"/>
              <a:t>richter</a:t>
            </a:r>
            <a:r>
              <a:rPr lang="en-US" sz="3200" dirty="0" smtClean="0"/>
              <a:t> frequency")</a:t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615646" cy="4435792"/>
          </a:xfrm>
        </p:spPr>
      </p:pic>
    </p:spTree>
    <p:extLst>
      <p:ext uri="{BB962C8B-B14F-4D97-AF65-F5344CB8AC3E}">
        <p14:creationId xmlns:p14="http://schemas.microsoft.com/office/powerpoint/2010/main" val="2610252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richter</a:t>
            </a:r>
            <a:r>
              <a:rPr lang="en-US" sz="2800" dirty="0"/>
              <a:t>&lt;-density(earthquake2$richter[!earthquake2$richter==0])</a:t>
            </a:r>
            <a:br>
              <a:rPr lang="en-US" sz="2800" dirty="0"/>
            </a:br>
            <a:r>
              <a:rPr lang="en-US" sz="2800" dirty="0"/>
              <a:t>plot(</a:t>
            </a:r>
            <a:r>
              <a:rPr lang="en-US" sz="2800" dirty="0" err="1"/>
              <a:t>richter</a:t>
            </a:r>
            <a:r>
              <a:rPr lang="en-US" sz="2800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097" y="1754483"/>
            <a:ext cx="8739052" cy="4361656"/>
          </a:xfrm>
        </p:spPr>
      </p:pic>
    </p:spTree>
    <p:extLst>
      <p:ext uri="{BB962C8B-B14F-4D97-AF65-F5344CB8AC3E}">
        <p14:creationId xmlns:p14="http://schemas.microsoft.com/office/powerpoint/2010/main" val="3381119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err="1"/>
              <a:t>hist</a:t>
            </a:r>
            <a:r>
              <a:rPr lang="en-US" sz="2400" dirty="0"/>
              <a:t>(earthquake2$richter[!earthquake2$richter==0],col="</a:t>
            </a:r>
            <a:r>
              <a:rPr lang="en-US" sz="2400" dirty="0" err="1"/>
              <a:t>lightblue</a:t>
            </a:r>
            <a:r>
              <a:rPr lang="en-US" sz="2400" dirty="0"/>
              <a:t>",</a:t>
            </a:r>
            <a:r>
              <a:rPr lang="en-US" sz="2400" dirty="0" err="1"/>
              <a:t>xlab</a:t>
            </a:r>
            <a:r>
              <a:rPr lang="en-US" sz="2400" dirty="0"/>
              <a:t>="</a:t>
            </a:r>
            <a:r>
              <a:rPr lang="en-US" sz="2400" dirty="0" err="1"/>
              <a:t>richter</a:t>
            </a:r>
            <a:r>
              <a:rPr lang="en-US" sz="2400" dirty="0"/>
              <a:t>",main="</a:t>
            </a:r>
            <a:r>
              <a:rPr lang="en-US" sz="2400" dirty="0" err="1"/>
              <a:t>richter</a:t>
            </a:r>
            <a:r>
              <a:rPr lang="en-US" sz="2400" dirty="0"/>
              <a:t> frequency",</a:t>
            </a:r>
            <a:r>
              <a:rPr lang="en-US" sz="2400" dirty="0" err="1"/>
              <a:t>freq</a:t>
            </a:r>
            <a:r>
              <a:rPr lang="en-US" sz="2400" dirty="0"/>
              <a:t> = F)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lines(</a:t>
            </a:r>
            <a:r>
              <a:rPr lang="en-US" sz="2400" dirty="0" err="1"/>
              <a:t>richter</a:t>
            </a:r>
            <a:r>
              <a:rPr lang="en-US" sz="2400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0" y="1825625"/>
            <a:ext cx="7929154" cy="4467780"/>
          </a:xfrm>
        </p:spPr>
      </p:pic>
    </p:spTree>
    <p:extLst>
      <p:ext uri="{BB962C8B-B14F-4D97-AF65-F5344CB8AC3E}">
        <p14:creationId xmlns:p14="http://schemas.microsoft.com/office/powerpoint/2010/main" val="1458719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317480" cy="58118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&gt;earthquake2$scale[earthquake2$richter </a:t>
            </a:r>
            <a:r>
              <a:rPr lang="en-US" sz="2000" dirty="0"/>
              <a:t>&gt;= 8] &lt;- "Great </a:t>
            </a:r>
            <a:r>
              <a:rPr lang="en-US" sz="2000" dirty="0" smtClean="0"/>
              <a:t>Damage“</a:t>
            </a:r>
          </a:p>
          <a:p>
            <a:pPr marL="0" indent="0">
              <a:buNone/>
            </a:pPr>
            <a:r>
              <a:rPr lang="en-US" sz="2000" dirty="0"/>
              <a:t>&gt;</a:t>
            </a:r>
            <a:r>
              <a:rPr lang="en-US" sz="2000" dirty="0" smtClean="0"/>
              <a:t>earthquake2$scale[earthquake2$richter </a:t>
            </a:r>
            <a:r>
              <a:rPr lang="en-US" sz="2000" dirty="0"/>
              <a:t>&gt;= 7 &amp; earthquake2$richter&lt;= 7.9]&lt;-"Serious Damage</a:t>
            </a:r>
            <a:r>
              <a:rPr lang="en-US" sz="2000" dirty="0" smtClean="0"/>
              <a:t>"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&gt;earthquake2$scale[earthquake2$richter </a:t>
            </a:r>
            <a:r>
              <a:rPr lang="en-US" sz="2000" dirty="0"/>
              <a:t>&gt;=6.1 &amp; earthquake2$richter&lt;=6.9]&lt;-"Severe </a:t>
            </a:r>
            <a:r>
              <a:rPr lang="en-US" sz="2000" dirty="0" smtClean="0"/>
              <a:t>Damage“</a:t>
            </a:r>
          </a:p>
          <a:p>
            <a:pPr marL="0" indent="0">
              <a:buNone/>
            </a:pPr>
            <a:r>
              <a:rPr lang="en-US" sz="2000" dirty="0"/>
              <a:t>&gt;</a:t>
            </a:r>
            <a:r>
              <a:rPr lang="en-US" sz="2000" dirty="0" smtClean="0"/>
              <a:t>earthquake2$scale[earthquake2$richter </a:t>
            </a:r>
            <a:r>
              <a:rPr lang="en-US" sz="2000" dirty="0"/>
              <a:t>&gt;=5.5 &amp; earthquake2$richter&lt;=6]&lt;-"Slight Damage"</a:t>
            </a:r>
          </a:p>
          <a:p>
            <a:pPr marL="0" indent="0">
              <a:buNone/>
            </a:pPr>
            <a:r>
              <a:rPr lang="en-US" sz="2000" dirty="0" smtClean="0"/>
              <a:t>&gt;earthquake2$scale[earthquake2$richter </a:t>
            </a:r>
            <a:r>
              <a:rPr lang="en-US" sz="2000" dirty="0"/>
              <a:t>&gt;=2.5 &amp; earthquake2$richter&lt;=5.4]&lt;-"Minor Damage"</a:t>
            </a:r>
          </a:p>
          <a:p>
            <a:pPr marL="0" indent="0">
              <a:buNone/>
            </a:pPr>
            <a:r>
              <a:rPr lang="en-US" sz="2000" dirty="0" smtClean="0"/>
              <a:t>&gt;earthquake2$scale[earthquake2$richter </a:t>
            </a:r>
            <a:r>
              <a:rPr lang="en-US" sz="2000" dirty="0"/>
              <a:t>&lt;= 2.5] &lt;- "Limited Damage"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dirty="0" smtClean="0"/>
              <a:t>&gt;</a:t>
            </a:r>
            <a:r>
              <a:rPr lang="en-US" sz="2200" dirty="0" err="1" smtClean="0"/>
              <a:t>ggplot</a:t>
            </a:r>
            <a:r>
              <a:rPr lang="en-US" sz="2200" dirty="0" smtClean="0"/>
              <a:t>(data=</a:t>
            </a:r>
            <a:r>
              <a:rPr lang="en-US" sz="2200" dirty="0" err="1" smtClean="0"/>
              <a:t>earthquake_scale</a:t>
            </a:r>
            <a:r>
              <a:rPr lang="en-US" sz="2200" dirty="0"/>
              <a:t>, </a:t>
            </a:r>
            <a:r>
              <a:rPr lang="en-US" sz="2200" dirty="0" err="1"/>
              <a:t>aes</a:t>
            </a:r>
            <a:r>
              <a:rPr lang="en-US" sz="2200" dirty="0"/>
              <a:t>(x = scale, y = n, fill = scale)) </a:t>
            </a:r>
          </a:p>
          <a:p>
            <a:pPr marL="0" indent="0">
              <a:buNone/>
            </a:pPr>
            <a:r>
              <a:rPr lang="en-US" sz="2200" dirty="0"/>
              <a:t>     </a:t>
            </a:r>
            <a:r>
              <a:rPr lang="en-US" sz="2200" dirty="0" err="1"/>
              <a:t>geom_bar</a:t>
            </a:r>
            <a:r>
              <a:rPr lang="en-US" sz="2200" dirty="0"/>
              <a:t>(stat = "identity") +</a:t>
            </a:r>
          </a:p>
          <a:p>
            <a:pPr marL="0" indent="0">
              <a:buNone/>
            </a:pPr>
            <a:r>
              <a:rPr lang="en-US" sz="2200" dirty="0"/>
              <a:t>     </a:t>
            </a:r>
            <a:r>
              <a:rPr lang="en-US" sz="2200" dirty="0" err="1"/>
              <a:t>xlab</a:t>
            </a:r>
            <a:r>
              <a:rPr lang="en-US" sz="2200" dirty="0"/>
              <a:t>("Earthquake Magnitude by Scale") +</a:t>
            </a:r>
          </a:p>
          <a:p>
            <a:pPr marL="0" indent="0">
              <a:buNone/>
            </a:pPr>
            <a:r>
              <a:rPr lang="en-US" sz="2200" dirty="0"/>
              <a:t>     </a:t>
            </a:r>
            <a:r>
              <a:rPr lang="en-US" sz="2200" dirty="0" err="1"/>
              <a:t>ylab</a:t>
            </a:r>
            <a:r>
              <a:rPr lang="en-US" sz="2200" dirty="0"/>
              <a:t>("Total Earthquakes") +</a:t>
            </a:r>
          </a:p>
          <a:p>
            <a:pPr marL="0" indent="0">
              <a:buNone/>
            </a:pPr>
            <a:r>
              <a:rPr lang="en-US" sz="2200" dirty="0" smtClean="0"/>
              <a:t>    </a:t>
            </a:r>
            <a:r>
              <a:rPr lang="en-US" sz="2200" dirty="0" err="1"/>
              <a:t>ggtitle</a:t>
            </a:r>
            <a:r>
              <a:rPr lang="en-US" sz="2200" dirty="0"/>
              <a:t>("Global Earthquake Magnitude Scale") +</a:t>
            </a:r>
          </a:p>
          <a:p>
            <a:pPr marL="0" indent="0">
              <a:buNone/>
            </a:pPr>
            <a:r>
              <a:rPr lang="en-US" sz="2200" dirty="0" smtClean="0"/>
              <a:t>   </a:t>
            </a:r>
            <a:r>
              <a:rPr lang="en-US" sz="2200" dirty="0"/>
              <a:t>theme(</a:t>
            </a:r>
            <a:r>
              <a:rPr lang="en-US" sz="2200" dirty="0" err="1"/>
              <a:t>axis.text.x</a:t>
            </a:r>
            <a:r>
              <a:rPr lang="en-US" sz="2200" dirty="0"/>
              <a:t> = </a:t>
            </a:r>
            <a:r>
              <a:rPr lang="en-US" sz="2200" dirty="0" err="1"/>
              <a:t>element_text</a:t>
            </a:r>
            <a:r>
              <a:rPr lang="en-US" sz="2200" dirty="0"/>
              <a:t>(angle = 45, </a:t>
            </a:r>
            <a:r>
              <a:rPr lang="en-US" sz="2200" dirty="0" err="1"/>
              <a:t>hjust</a:t>
            </a:r>
            <a:r>
              <a:rPr lang="en-US" sz="2200" dirty="0"/>
              <a:t> = 1)) + </a:t>
            </a:r>
          </a:p>
          <a:p>
            <a:pPr marL="0" indent="0">
              <a:buNone/>
            </a:pPr>
            <a:r>
              <a:rPr lang="en-US" sz="2200" dirty="0"/>
              <a:t>     theme(</a:t>
            </a:r>
            <a:r>
              <a:rPr lang="en-US" sz="2200" dirty="0" err="1"/>
              <a:t>plot.title</a:t>
            </a:r>
            <a:r>
              <a:rPr lang="en-US" sz="2200" dirty="0"/>
              <a:t> = </a:t>
            </a:r>
            <a:r>
              <a:rPr lang="en-US" sz="2200" dirty="0" err="1"/>
              <a:t>element_text</a:t>
            </a:r>
            <a:r>
              <a:rPr lang="en-US" sz="2200" dirty="0"/>
              <a:t>(</a:t>
            </a:r>
            <a:r>
              <a:rPr lang="en-US" sz="2200" dirty="0" err="1"/>
              <a:t>hjust</a:t>
            </a:r>
            <a:r>
              <a:rPr lang="en-US" sz="2200" dirty="0"/>
              <a:t> = 0.5))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45476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38" y="1028791"/>
            <a:ext cx="10421982" cy="4666615"/>
          </a:xfrm>
        </p:spPr>
      </p:pic>
    </p:spTree>
    <p:extLst>
      <p:ext uri="{BB962C8B-B14F-4D97-AF65-F5344CB8AC3E}">
        <p14:creationId xmlns:p14="http://schemas.microsoft.com/office/powerpoint/2010/main" val="2340755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04417" cy="1325563"/>
          </a:xfrm>
        </p:spPr>
        <p:txBody>
          <a:bodyPr>
            <a:noAutofit/>
          </a:bodyPr>
          <a:lstStyle/>
          <a:p>
            <a:r>
              <a:rPr lang="en-US" sz="1800" dirty="0"/>
              <a:t>library(</a:t>
            </a:r>
            <a:r>
              <a:rPr lang="en-US" sz="1800" dirty="0" err="1"/>
              <a:t>rworldmap</a:t>
            </a:r>
            <a:r>
              <a:rPr lang="en-US" sz="1800" dirty="0"/>
              <a:t>)</a:t>
            </a:r>
            <a:br>
              <a:rPr lang="en-US" sz="1800" dirty="0"/>
            </a:br>
            <a:r>
              <a:rPr lang="en-US" sz="1800" dirty="0" err="1"/>
              <a:t>newmap</a:t>
            </a:r>
            <a:r>
              <a:rPr lang="en-US" sz="1800" dirty="0"/>
              <a:t> &lt;- </a:t>
            </a:r>
            <a:r>
              <a:rPr lang="en-US" sz="1800" dirty="0" err="1"/>
              <a:t>getMap</a:t>
            </a:r>
            <a:r>
              <a:rPr lang="en-US" sz="1800" dirty="0"/>
              <a:t>(resolution = "low")</a:t>
            </a:r>
            <a:br>
              <a:rPr lang="en-US" sz="1800" dirty="0"/>
            </a:br>
            <a:r>
              <a:rPr lang="en-US" sz="1800" dirty="0"/>
              <a:t>plot(</a:t>
            </a:r>
            <a:r>
              <a:rPr lang="en-US" sz="1800" dirty="0" err="1"/>
              <a:t>newmap</a:t>
            </a:r>
            <a:r>
              <a:rPr lang="en-US" sz="1800" dirty="0"/>
              <a:t>, </a:t>
            </a:r>
            <a:r>
              <a:rPr lang="en-US" sz="1800" dirty="0" err="1"/>
              <a:t>xlim</a:t>
            </a:r>
            <a:r>
              <a:rPr lang="en-US" sz="1800" dirty="0"/>
              <a:t> = c(-20, 59), </a:t>
            </a:r>
            <a:r>
              <a:rPr lang="en-US" sz="1800" dirty="0" err="1"/>
              <a:t>ylim</a:t>
            </a:r>
            <a:r>
              <a:rPr lang="en-US" sz="1800" dirty="0"/>
              <a:t> = c(35, 71), asp = 1)</a:t>
            </a:r>
            <a:br>
              <a:rPr lang="en-US" sz="1800" dirty="0"/>
            </a:br>
            <a:r>
              <a:rPr lang="en-US" sz="1800" dirty="0"/>
              <a:t>points(earthquake2$long[earthquake2$richter&gt;6], earthquake2$lat[earthquake2$richter&gt;6], col = "red", </a:t>
            </a:r>
            <a:r>
              <a:rPr lang="en-US" sz="1800" dirty="0" err="1"/>
              <a:t>cex</a:t>
            </a:r>
            <a:r>
              <a:rPr lang="en-US" sz="1800" dirty="0"/>
              <a:t> = .6)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10304417" cy="4553358"/>
          </a:xfrm>
        </p:spPr>
      </p:pic>
    </p:spTree>
    <p:extLst>
      <p:ext uri="{BB962C8B-B14F-4D97-AF65-F5344CB8AC3E}">
        <p14:creationId xmlns:p14="http://schemas.microsoft.com/office/powerpoint/2010/main" val="3811042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Here is a time series for the data from 1910 to 2017 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6"/>
          <a:stretch/>
        </p:blipFill>
        <p:spPr>
          <a:xfrm>
            <a:off x="838200" y="1223319"/>
            <a:ext cx="10119192" cy="5399903"/>
          </a:xfrm>
        </p:spPr>
      </p:pic>
    </p:spTree>
    <p:extLst>
      <p:ext uri="{BB962C8B-B14F-4D97-AF65-F5344CB8AC3E}">
        <p14:creationId xmlns:p14="http://schemas.microsoft.com/office/powerpoint/2010/main" val="409039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5177" y="400595"/>
            <a:ext cx="9144000" cy="320144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Data visualization</a:t>
            </a:r>
            <a:br>
              <a:rPr lang="en-US" sz="4000" dirty="0" smtClean="0"/>
            </a:br>
            <a:r>
              <a:rPr lang="en-US" sz="4000" dirty="0" smtClean="0"/>
              <a:t>analytics </a:t>
            </a:r>
            <a:br>
              <a:rPr lang="en-US" sz="4000" dirty="0" smtClean="0"/>
            </a:br>
            <a:r>
              <a:rPr lang="en-US" sz="4000" dirty="0" smtClean="0"/>
              <a:t>conclusion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5177" y="3876358"/>
            <a:ext cx="9144000" cy="1655762"/>
          </a:xfrm>
        </p:spPr>
        <p:txBody>
          <a:bodyPr/>
          <a:lstStyle/>
          <a:p>
            <a:r>
              <a:rPr lang="en-US" dirty="0" smtClean="0"/>
              <a:t>Earthquakes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772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ACF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" t="3490" r="798" b="290"/>
          <a:stretch/>
        </p:blipFill>
        <p:spPr>
          <a:xfrm>
            <a:off x="1383956" y="1532237"/>
            <a:ext cx="8810367" cy="4728653"/>
          </a:xfrm>
        </p:spPr>
      </p:pic>
    </p:spTree>
    <p:extLst>
      <p:ext uri="{BB962C8B-B14F-4D97-AF65-F5344CB8AC3E}">
        <p14:creationId xmlns:p14="http://schemas.microsoft.com/office/powerpoint/2010/main" val="3405817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PACF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" t="4178"/>
          <a:stretch/>
        </p:blipFill>
        <p:spPr>
          <a:xfrm>
            <a:off x="961768" y="1421027"/>
            <a:ext cx="9998676" cy="5101926"/>
          </a:xfrm>
        </p:spPr>
      </p:pic>
    </p:spTree>
    <p:extLst>
      <p:ext uri="{BB962C8B-B14F-4D97-AF65-F5344CB8AC3E}">
        <p14:creationId xmlns:p14="http://schemas.microsoft.com/office/powerpoint/2010/main" val="858712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the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43" r="43827" b="49948"/>
          <a:stretch/>
        </p:blipFill>
        <p:spPr>
          <a:xfrm>
            <a:off x="644591" y="2113006"/>
            <a:ext cx="10242503" cy="3435178"/>
          </a:xfrm>
        </p:spPr>
      </p:pic>
    </p:spTree>
    <p:extLst>
      <p:ext uri="{BB962C8B-B14F-4D97-AF65-F5344CB8AC3E}">
        <p14:creationId xmlns:p14="http://schemas.microsoft.com/office/powerpoint/2010/main" val="36634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" t="3196"/>
          <a:stretch/>
        </p:blipFill>
        <p:spPr>
          <a:xfrm>
            <a:off x="838200" y="1235674"/>
            <a:ext cx="9892614" cy="5399904"/>
          </a:xfrm>
        </p:spPr>
      </p:pic>
    </p:spTree>
    <p:extLst>
      <p:ext uri="{BB962C8B-B14F-4D97-AF65-F5344CB8AC3E}">
        <p14:creationId xmlns:p14="http://schemas.microsoft.com/office/powerpoint/2010/main" val="313279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894" y="365125"/>
            <a:ext cx="10944906" cy="13255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View(earthquake)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94" y="1434426"/>
            <a:ext cx="10944906" cy="3052842"/>
          </a:xfrm>
        </p:spPr>
      </p:pic>
    </p:spTree>
    <p:extLst>
      <p:ext uri="{BB962C8B-B14F-4D97-AF65-F5344CB8AC3E}">
        <p14:creationId xmlns:p14="http://schemas.microsoft.com/office/powerpoint/2010/main" val="1929537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15" y="417376"/>
            <a:ext cx="10515600" cy="103260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Preprocessing: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3179" y="1763485"/>
            <a:ext cx="10907485" cy="43612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&gt;</a:t>
            </a:r>
            <a:r>
              <a:rPr lang="en-US" sz="2400" dirty="0" err="1" smtClean="0"/>
              <a:t>earthquake$dist</a:t>
            </a:r>
            <a:r>
              <a:rPr lang="en-US" sz="2400" dirty="0" smtClean="0"/>
              <a:t>=</a:t>
            </a:r>
            <a:r>
              <a:rPr lang="en-US" sz="2400" dirty="0" err="1" smtClean="0"/>
              <a:t>ifelse</a:t>
            </a:r>
            <a:r>
              <a:rPr lang="en-US" sz="2400" dirty="0" smtClean="0"/>
              <a:t>(is.na(</a:t>
            </a:r>
            <a:r>
              <a:rPr lang="en-US" sz="2400" dirty="0" err="1" smtClean="0"/>
              <a:t>earthquake$dist</a:t>
            </a:r>
            <a:r>
              <a:rPr lang="en-US" sz="2400" dirty="0" smtClean="0"/>
              <a:t>),</a:t>
            </a:r>
            <a:r>
              <a:rPr lang="en-US" sz="2400" dirty="0" err="1" smtClean="0"/>
              <a:t>ave</a:t>
            </a:r>
            <a:r>
              <a:rPr lang="en-US" sz="2400" dirty="0" smtClean="0"/>
              <a:t>(</a:t>
            </a:r>
            <a:r>
              <a:rPr lang="en-US" sz="2400" dirty="0" err="1" smtClean="0"/>
              <a:t>earthquake$dist,FUN</a:t>
            </a:r>
            <a:r>
              <a:rPr lang="en-US" sz="2400" dirty="0" smtClean="0"/>
              <a:t> =function(x)mean(x,na.rm = TRUE)),</a:t>
            </a:r>
            <a:r>
              <a:rPr lang="en-US" sz="2400" dirty="0" err="1" smtClean="0"/>
              <a:t>earthquake$dist</a:t>
            </a:r>
            <a:r>
              <a:rPr lang="en-US" sz="2400" dirty="0" smtClean="0"/>
              <a:t>)</a:t>
            </a:r>
          </a:p>
          <a:p>
            <a:endParaRPr lang="en-US" sz="2400" dirty="0" smtClean="0"/>
          </a:p>
          <a:p>
            <a:r>
              <a:rPr lang="en-US" sz="2400" dirty="0" smtClean="0"/>
              <a:t>Now we don’t have missing values in numerical columns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77" y="2199434"/>
            <a:ext cx="4404212" cy="73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366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89" y="365125"/>
            <a:ext cx="10857411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Removing missing values from categorical columns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389" y="1825625"/>
            <a:ext cx="1085741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&gt;earthquake&lt;-</a:t>
            </a:r>
            <a:r>
              <a:rPr lang="en-US" dirty="0" err="1" smtClean="0"/>
              <a:t>na.omit</a:t>
            </a:r>
            <a:r>
              <a:rPr lang="en-US" dirty="0" smtClean="0"/>
              <a:t>(earthquake)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425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Data set contains earthquakes about countries but after removing  null values from categorical data, country is turkey</a:t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length(which(earthquake2$country</a:t>
            </a:r>
            <a:r>
              <a:rPr lang="en-US" dirty="0"/>
              <a:t>=="turkey</a:t>
            </a:r>
            <a:r>
              <a:rPr lang="en-US" dirty="0" smtClean="0"/>
              <a:t>"))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95108"/>
            <a:ext cx="7858637" cy="7241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66582"/>
            <a:ext cx="3025381" cy="57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210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                         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          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200" dirty="0" smtClean="0"/>
              <a:t>                                                Visualization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18692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446" y="0"/>
            <a:ext cx="11053354" cy="211618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We want to know which city in turkey had longest number of earthquakes.</a:t>
            </a:r>
            <a:br>
              <a:rPr lang="en-US" sz="2000" dirty="0" smtClean="0"/>
            </a:br>
            <a:r>
              <a:rPr lang="en-US" sz="2000" dirty="0" smtClean="0"/>
              <a:t>&gt;</a:t>
            </a:r>
            <a:r>
              <a:rPr lang="en-US" sz="2000" dirty="0" err="1" smtClean="0"/>
              <a:t>earthquakesincity</a:t>
            </a:r>
            <a:r>
              <a:rPr lang="en-US" sz="2000" dirty="0" smtClean="0"/>
              <a:t>&lt;-table(sort(</a:t>
            </a:r>
            <a:r>
              <a:rPr lang="en-US" sz="2000" dirty="0" err="1" smtClean="0"/>
              <a:t>earthquake$city</a:t>
            </a:r>
            <a:r>
              <a:rPr lang="en-US" sz="2000" dirty="0" smtClean="0"/>
              <a:t>[</a:t>
            </a:r>
            <a:r>
              <a:rPr lang="en-US" sz="2000" dirty="0" err="1" smtClean="0"/>
              <a:t>earthquake$richter</a:t>
            </a:r>
            <a:r>
              <a:rPr lang="en-US" sz="2000" dirty="0" smtClean="0"/>
              <a:t>&gt;0]))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&gt;plot(</a:t>
            </a:r>
            <a:r>
              <a:rPr lang="en-US" sz="2000" dirty="0" err="1" smtClean="0"/>
              <a:t>earthquakesincity,xlim</a:t>
            </a:r>
            <a:r>
              <a:rPr lang="en-US" sz="2000" dirty="0" smtClean="0"/>
              <a:t>=c(1,12),main="earthquakes in cities",</a:t>
            </a:r>
            <a:r>
              <a:rPr lang="en-US" sz="2000" dirty="0" err="1" smtClean="0"/>
              <a:t>ylab</a:t>
            </a:r>
            <a:r>
              <a:rPr lang="en-US" sz="2000" dirty="0" smtClean="0"/>
              <a:t>="</a:t>
            </a:r>
            <a:r>
              <a:rPr lang="en-US" sz="2000" dirty="0" err="1" smtClean="0"/>
              <a:t>earthuake</a:t>
            </a:r>
            <a:r>
              <a:rPr lang="en-US" sz="2000" dirty="0" smtClean="0"/>
              <a:t> number",</a:t>
            </a:r>
            <a:r>
              <a:rPr lang="en-US" sz="2000" dirty="0" err="1" smtClean="0"/>
              <a:t>xlab</a:t>
            </a:r>
            <a:r>
              <a:rPr lang="en-US" sz="2000" dirty="0" smtClean="0"/>
              <a:t>="cities")</a:t>
            </a:r>
            <a:br>
              <a:rPr lang="en-US" sz="2000" dirty="0" smtClean="0"/>
            </a:br>
            <a:endParaRPr lang="en-US" sz="20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5" y="1684155"/>
            <a:ext cx="11625943" cy="4628192"/>
          </a:xfrm>
        </p:spPr>
      </p:pic>
    </p:spTree>
    <p:extLst>
      <p:ext uri="{BB962C8B-B14F-4D97-AF65-F5344CB8AC3E}">
        <p14:creationId xmlns:p14="http://schemas.microsoft.com/office/powerpoint/2010/main" val="4245405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75" y="1854927"/>
            <a:ext cx="11229272" cy="4402182"/>
          </a:xfrm>
        </p:spPr>
      </p:pic>
    </p:spTree>
    <p:extLst>
      <p:ext uri="{BB962C8B-B14F-4D97-AF65-F5344CB8AC3E}">
        <p14:creationId xmlns:p14="http://schemas.microsoft.com/office/powerpoint/2010/main" val="1165590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1847</TotalTime>
  <Words>328</Words>
  <Application>Microsoft Office PowerPoint</Application>
  <PresentationFormat>Widescreen</PresentationFormat>
  <Paragraphs>55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Ain shams University computer science Department:Information System</vt:lpstr>
      <vt:lpstr>Data visualization analytics  conclusion</vt:lpstr>
      <vt:lpstr>View(earthquake)</vt:lpstr>
      <vt:lpstr>Preprocessing:</vt:lpstr>
      <vt:lpstr>Removing missing values from categorical columns</vt:lpstr>
      <vt:lpstr>Data set contains earthquakes about countries but after removing  null values from categorical data, country is turkey </vt:lpstr>
      <vt:lpstr>PowerPoint Presentation</vt:lpstr>
      <vt:lpstr>We want to know which city in turkey had longest number of earthquakes. &gt;earthquakesincity&lt;-table(sort(earthquake$city[earthquake$richter&gt;0]))  &gt;plot(earthquakesincity,xlim=c(1,12),main="earthquakes in cities",ylab="earthuake number",xlab="cities") </vt:lpstr>
      <vt:lpstr>PowerPoint Presentation</vt:lpstr>
      <vt:lpstr>&gt;earthquakesincity  now city “van” in turkey had  largest number of earthquakes </vt:lpstr>
      <vt:lpstr> but which city has dangerous earhquakes &gt;dangerous.city.earthquake&lt;-table(sort(earthquake$city[earthquake$richter&gt;=5.5])) &gt;plot(dangerous.city.earthquake,xlim=c(1,12),main="dangerous earthquakes in city ",ylab="earthuake number",xlab="cities")  </vt:lpstr>
      <vt:lpstr>&gt;dangerouscityearthquake all these cities are most affected by dangerous earthquakes  “mugla” , ”Kutahya” ,”Izmir” are cities that are most affected with severe earthquakes</vt:lpstr>
      <vt:lpstr>hist(earthquake2$richter[!earthquake2$richter==0],col="lightblue",xlab="richter",main="richter frequency") </vt:lpstr>
      <vt:lpstr>richter&lt;-density(earthquake2$richter[!earthquake2$richter==0]) plot(richter)</vt:lpstr>
      <vt:lpstr>hist(earthquake2$richter[!earthquake2$richter==0],col="lightblue",xlab="richter",main="richter frequency",freq = F)  lines(richter)</vt:lpstr>
      <vt:lpstr>PowerPoint Presentation</vt:lpstr>
      <vt:lpstr>PowerPoint Presentation</vt:lpstr>
      <vt:lpstr>library(rworldmap) newmap &lt;- getMap(resolution = "low") plot(newmap, xlim = c(-20, 59), ylim = c(35, 71), asp = 1) points(earthquake2$long[earthquake2$richter&gt;6], earthquake2$lat[earthquake2$richter&gt;6], col = "red", cex = .6)</vt:lpstr>
      <vt:lpstr>Here is a time series for the data from 1910 to 2017 </vt:lpstr>
      <vt:lpstr>ACF</vt:lpstr>
      <vt:lpstr>PACF</vt:lpstr>
      <vt:lpstr>Build the Model</vt:lpstr>
      <vt:lpstr>Prediction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mina</dc:creator>
  <cp:lastModifiedBy>Andrew Emad</cp:lastModifiedBy>
  <cp:revision>32</cp:revision>
  <dcterms:created xsi:type="dcterms:W3CDTF">2019-05-06T14:39:55Z</dcterms:created>
  <dcterms:modified xsi:type="dcterms:W3CDTF">2019-05-08T21:18:50Z</dcterms:modified>
</cp:coreProperties>
</file>