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na%20maher\Desktop\Sql%20project\diagram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na%20maher\Desktop\Sql%20project\diagram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na%20maher\Desktop\Sql%20project\diagram%20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na%20maher\Desktop\Sql%20project\diagram%20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number of tracks per Album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'diagram 1'!$B$1</c:f>
              <c:strCache>
                <c:ptCount val="1"/>
                <c:pt idx="0">
                  <c:v>num_of_tracks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'diagram 1'!$A$2:$A$11</c:f>
              <c:strCache>
                <c:ptCount val="10"/>
                <c:pt idx="0">
                  <c:v>Greatest Hits</c:v>
                </c:pt>
                <c:pt idx="1">
                  <c:v>Minha Historia</c:v>
                </c:pt>
                <c:pt idx="2">
                  <c:v>Unplugged</c:v>
                </c:pt>
                <c:pt idx="3">
                  <c:v>Lost, Season 3</c:v>
                </c:pt>
                <c:pt idx="4">
                  <c:v>Lost, Season 1</c:v>
                </c:pt>
                <c:pt idx="5">
                  <c:v>The Office, Season 3</c:v>
                </c:pt>
                <c:pt idx="6">
                  <c:v>My Way: The Best Of Frank Sinatra [Disc 1]</c:v>
                </c:pt>
                <c:pt idx="7">
                  <c:v>Lost, Season 2</c:v>
                </c:pt>
                <c:pt idx="8">
                  <c:v>Battlestar Galactica (Classic), Season 1</c:v>
                </c:pt>
                <c:pt idx="9">
                  <c:v>Afrociberdelia</c:v>
                </c:pt>
              </c:strCache>
            </c:strRef>
          </c:cat>
          <c:val>
            <c:numRef>
              <c:f>'diagram 1'!$B$2:$B$11</c:f>
              <c:numCache>
                <c:formatCode>General</c:formatCode>
                <c:ptCount val="10"/>
                <c:pt idx="0">
                  <c:v>57</c:v>
                </c:pt>
                <c:pt idx="1">
                  <c:v>34</c:v>
                </c:pt>
                <c:pt idx="2">
                  <c:v>30</c:v>
                </c:pt>
                <c:pt idx="3">
                  <c:v>26</c:v>
                </c:pt>
                <c:pt idx="4">
                  <c:v>25</c:v>
                </c:pt>
                <c:pt idx="5">
                  <c:v>25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33-4D2E-AD3B-F23299404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0255199"/>
        <c:axId val="950269343"/>
      </c:barChart>
      <c:catAx>
        <c:axId val="950255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Album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269343"/>
        <c:crosses val="autoZero"/>
        <c:auto val="1"/>
        <c:lblAlgn val="ctr"/>
        <c:lblOffset val="100"/>
        <c:noMultiLvlLbl val="0"/>
      </c:catAx>
      <c:valAx>
        <c:axId val="95026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# of tracks</a:t>
                </a:r>
              </a:p>
            </c:rich>
          </c:tx>
          <c:layout>
            <c:manualLayout>
              <c:xMode val="edge"/>
              <c:yMode val="edge"/>
              <c:x val="1.6744680322737231E-2"/>
              <c:y val="0.211386553563068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255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Tracks</a:t>
            </a:r>
            <a:r>
              <a:rPr lang="en-US" baseline="0" dirty="0" smtClean="0"/>
              <a:t> </a:t>
            </a:r>
            <a:r>
              <a:rPr lang="en-US" dirty="0" smtClean="0"/>
              <a:t>sold</a:t>
            </a:r>
            <a:r>
              <a:rPr lang="en-US" baseline="0" dirty="0" smtClean="0"/>
              <a:t> </a:t>
            </a:r>
            <a:r>
              <a:rPr lang="en-US" dirty="0" smtClean="0"/>
              <a:t>per</a:t>
            </a:r>
            <a:r>
              <a:rPr lang="en-US" baseline="0" dirty="0" smtClean="0"/>
              <a:t> </a:t>
            </a:r>
            <a:r>
              <a:rPr lang="en-US" dirty="0" smtClean="0"/>
              <a:t>media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'diagram 2'!$B$1</c:f>
              <c:strCache>
                <c:ptCount val="1"/>
                <c:pt idx="0">
                  <c:v>tracks_sold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8D-49ED-80D1-E0558A5EF0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8D-49ED-80D1-E0558A5EF0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8D-49ED-80D1-E0558A5EF0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8D-49ED-80D1-E0558A5EF0A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C8D-49ED-80D1-E0558A5EF0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'diagram 2'!$A$2:$A$6</c:f>
              <c:strCache>
                <c:ptCount val="5"/>
                <c:pt idx="0">
                  <c:v>AAC audio file</c:v>
                </c:pt>
                <c:pt idx="1">
                  <c:v>Purchased AAC audio file</c:v>
                </c:pt>
                <c:pt idx="2">
                  <c:v>Protected MPEG-4 video file</c:v>
                </c:pt>
                <c:pt idx="3">
                  <c:v>Protected AAC audio file</c:v>
                </c:pt>
                <c:pt idx="4">
                  <c:v>MPEG audio file</c:v>
                </c:pt>
              </c:strCache>
            </c:strRef>
          </c:cat>
          <c:val>
            <c:numRef>
              <c:f>'diagram 2'!$B$2:$B$6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111</c:v>
                </c:pt>
                <c:pt idx="3">
                  <c:v>146</c:v>
                </c:pt>
                <c:pt idx="4">
                  <c:v>1976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C8D-49ED-80D1-E0558A5EF0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Playlists</a:t>
            </a:r>
            <a:r>
              <a:rPr lang="en-US" baseline="0" dirty="0" smtClean="0"/>
              <a:t>’s length in Minutes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'diagram 3'!$B$1</c:f>
              <c:strCache>
                <c:ptCount val="1"/>
                <c:pt idx="0">
                  <c:v>Minutes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'diagram 3'!$A$2:$A$13</c:f>
              <c:strCache>
                <c:ptCount val="12"/>
                <c:pt idx="0">
                  <c:v>Music</c:v>
                </c:pt>
                <c:pt idx="1">
                  <c:v>TV Shows</c:v>
                </c:pt>
                <c:pt idx="2">
                  <c:v>90's Music</c:v>
                </c:pt>
                <c:pt idx="3">
                  <c:v>Classical</c:v>
                </c:pt>
                <c:pt idx="4">
                  <c:v>Brazilian Music</c:v>
                </c:pt>
                <c:pt idx="5">
                  <c:v>Heavy Metal Classic</c:v>
                </c:pt>
                <c:pt idx="6">
                  <c:v>Classical 101 - Next Steps</c:v>
                </c:pt>
                <c:pt idx="7">
                  <c:v>Classical 101 - The Basics</c:v>
                </c:pt>
                <c:pt idx="8">
                  <c:v>Classical 101 - Deep Cuts</c:v>
                </c:pt>
                <c:pt idx="9">
                  <c:v>Grunge</c:v>
                </c:pt>
                <c:pt idx="10">
                  <c:v>Music Videos</c:v>
                </c:pt>
                <c:pt idx="11">
                  <c:v>On-The-Go 1</c:v>
                </c:pt>
              </c:strCache>
            </c:strRef>
          </c:cat>
          <c:val>
            <c:numRef>
              <c:f>'diagram 3'!$B$2:$B$13</c:f>
              <c:numCache>
                <c:formatCode>General</c:formatCode>
                <c:ptCount val="12"/>
                <c:pt idx="0">
                  <c:v>29256</c:v>
                </c:pt>
                <c:pt idx="1">
                  <c:v>16703</c:v>
                </c:pt>
                <c:pt idx="2">
                  <c:v>6645</c:v>
                </c:pt>
                <c:pt idx="3">
                  <c:v>362</c:v>
                </c:pt>
                <c:pt idx="4">
                  <c:v>158</c:v>
                </c:pt>
                <c:pt idx="5">
                  <c:v>136</c:v>
                </c:pt>
                <c:pt idx="6">
                  <c:v>126</c:v>
                </c:pt>
                <c:pt idx="7">
                  <c:v>123</c:v>
                </c:pt>
                <c:pt idx="8">
                  <c:v>112</c:v>
                </c:pt>
                <c:pt idx="9">
                  <c:v>68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0-4DB0-865D-DCF2BADADA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6182511"/>
        <c:axId val="1116204975"/>
      </c:barChart>
      <c:catAx>
        <c:axId val="1116182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Playlist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51309192411554616"/>
              <c:y val="0.888861538461538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04975"/>
        <c:crosses val="autoZero"/>
        <c:auto val="1"/>
        <c:lblAlgn val="ctr"/>
        <c:lblOffset val="100"/>
        <c:noMultiLvlLbl val="0"/>
      </c:catAx>
      <c:valAx>
        <c:axId val="11162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Minutes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3468013468013467E-2"/>
              <c:y val="0.24951827175449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182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# of tracks per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'diagram 2'!$B$1</c:f>
              <c:strCache>
                <c:ptCount val="1"/>
                <c:pt idx="0">
                  <c:v>Tracks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'diagram 2'!$A$2:$A$26</c:f>
              <c:strCache>
                <c:ptCount val="25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TV Shows</c:v>
                </c:pt>
                <c:pt idx="6">
                  <c:v>Blues</c:v>
                </c:pt>
                <c:pt idx="7">
                  <c:v>Classical</c:v>
                </c:pt>
                <c:pt idx="8">
                  <c:v>Drama</c:v>
                </c:pt>
                <c:pt idx="9">
                  <c:v>R&amp;B/Soul</c:v>
                </c:pt>
                <c:pt idx="10">
                  <c:v>Reggae</c:v>
                </c:pt>
                <c:pt idx="11">
                  <c:v>Pop</c:v>
                </c:pt>
                <c:pt idx="12">
                  <c:v>Soundtrack</c:v>
                </c:pt>
                <c:pt idx="13">
                  <c:v>Alternative</c:v>
                </c:pt>
                <c:pt idx="14">
                  <c:v>Hip Hop/Rap</c:v>
                </c:pt>
                <c:pt idx="15">
                  <c:v>Electronica/Dance</c:v>
                </c:pt>
                <c:pt idx="16">
                  <c:v>World</c:v>
                </c:pt>
                <c:pt idx="17">
                  <c:v>Heavy Metal</c:v>
                </c:pt>
                <c:pt idx="18">
                  <c:v>Sci Fi &amp; Fantasy</c:v>
                </c:pt>
                <c:pt idx="19">
                  <c:v>Easy Listening</c:v>
                </c:pt>
                <c:pt idx="20">
                  <c:v>Comedy</c:v>
                </c:pt>
                <c:pt idx="21">
                  <c:v>Bossa Nova</c:v>
                </c:pt>
                <c:pt idx="22">
                  <c:v>Science Fiction</c:v>
                </c:pt>
                <c:pt idx="23">
                  <c:v>Rock And Roll</c:v>
                </c:pt>
                <c:pt idx="24">
                  <c:v>Opera</c:v>
                </c:pt>
              </c:strCache>
            </c:strRef>
          </c:cat>
          <c:val>
            <c:numRef>
              <c:f>'diagram 2'!$B$2:$B$26</c:f>
              <c:numCache>
                <c:formatCode>General</c:formatCode>
                <c:ptCount val="25"/>
                <c:pt idx="0">
                  <c:v>1297</c:v>
                </c:pt>
                <c:pt idx="1">
                  <c:v>579</c:v>
                </c:pt>
                <c:pt idx="2">
                  <c:v>374</c:v>
                </c:pt>
                <c:pt idx="3">
                  <c:v>332</c:v>
                </c:pt>
                <c:pt idx="4">
                  <c:v>130</c:v>
                </c:pt>
                <c:pt idx="5">
                  <c:v>93</c:v>
                </c:pt>
                <c:pt idx="6">
                  <c:v>81</c:v>
                </c:pt>
                <c:pt idx="7">
                  <c:v>74</c:v>
                </c:pt>
                <c:pt idx="8">
                  <c:v>64</c:v>
                </c:pt>
                <c:pt idx="9">
                  <c:v>61</c:v>
                </c:pt>
                <c:pt idx="10">
                  <c:v>58</c:v>
                </c:pt>
                <c:pt idx="11">
                  <c:v>48</c:v>
                </c:pt>
                <c:pt idx="12">
                  <c:v>43</c:v>
                </c:pt>
                <c:pt idx="13">
                  <c:v>40</c:v>
                </c:pt>
                <c:pt idx="14">
                  <c:v>35</c:v>
                </c:pt>
                <c:pt idx="15">
                  <c:v>30</c:v>
                </c:pt>
                <c:pt idx="16">
                  <c:v>28</c:v>
                </c:pt>
                <c:pt idx="17">
                  <c:v>28</c:v>
                </c:pt>
                <c:pt idx="18">
                  <c:v>26</c:v>
                </c:pt>
                <c:pt idx="19">
                  <c:v>24</c:v>
                </c:pt>
                <c:pt idx="20">
                  <c:v>17</c:v>
                </c:pt>
                <c:pt idx="21">
                  <c:v>15</c:v>
                </c:pt>
                <c:pt idx="22">
                  <c:v>13</c:v>
                </c:pt>
                <c:pt idx="23">
                  <c:v>12</c:v>
                </c:pt>
                <c:pt idx="2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7-4838-9ADF-D1920B372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00027439"/>
        <c:axId val="1000014127"/>
      </c:barChart>
      <c:catAx>
        <c:axId val="10000274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14127"/>
        <c:crosses val="autoZero"/>
        <c:auto val="1"/>
        <c:lblAlgn val="ctr"/>
        <c:lblOffset val="100"/>
        <c:noMultiLvlLbl val="0"/>
      </c:catAx>
      <c:valAx>
        <c:axId val="1000014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# of tracks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2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There are 57 tracks in Greatest Hits Album, and 34 in Minha Historia..., that is very big comparing it to the average tracks in Albums in general which is 12.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albums have the biggest number of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tracks?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867032"/>
              </p:ext>
            </p:extLst>
          </p:nvPr>
        </p:nvGraphicFramePr>
        <p:xfrm>
          <a:off x="81371" y="1418450"/>
          <a:ext cx="4550699" cy="3015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Here we can see that more than 75% of Media type sold was an MPEG audio file, followed by protected AAC audio file and protected MPEG-4 video file.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media type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BEST selling?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461479"/>
              </p:ext>
            </p:extLst>
          </p:nvPr>
        </p:nvGraphicFramePr>
        <p:xfrm>
          <a:off x="383782" y="1500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We can see the Music playlist is too long which is 487 hours, the tv shows and 90’s Music are less long but still too long.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Music Videos and on-The-Go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are too short, we should consider adding more tracks to them.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hat is the length of each playlist?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745032"/>
              </p:ext>
            </p:extLst>
          </p:nvPr>
        </p:nvGraphicFramePr>
        <p:xfrm>
          <a:off x="1" y="1350483"/>
          <a:ext cx="5158200" cy="3140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Most of the tracks are of genre : Rock,Latin,Metal,Punk and jazz,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which indicate they are so popular and they of course make a lot of profit out of them.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tracks per each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623774"/>
              </p:ext>
            </p:extLst>
          </p:nvPr>
        </p:nvGraphicFramePr>
        <p:xfrm>
          <a:off x="-1" y="795600"/>
          <a:ext cx="5158201" cy="4347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203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Which albums have the biggest number of tracks?</vt:lpstr>
      <vt:lpstr>Which media type is BEST selling?</vt:lpstr>
      <vt:lpstr>What is the length of each playlist?</vt:lpstr>
      <vt:lpstr>How many tracks per each Genre?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mina maher</cp:lastModifiedBy>
  <cp:revision>13</cp:revision>
  <dcterms:modified xsi:type="dcterms:W3CDTF">2022-09-12T11:37:08Z</dcterms:modified>
</cp:coreProperties>
</file>