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11" r:id="rId7"/>
    <p:sldId id="412" r:id="rId8"/>
    <p:sldId id="413" r:id="rId9"/>
    <p:sldId id="414" r:id="rId10"/>
    <p:sldId id="415" r:id="rId11"/>
    <p:sldId id="417" r:id="rId12"/>
    <p:sldId id="418" r:id="rId13"/>
    <p:sldId id="419" r:id="rId14"/>
    <p:sldId id="420" r:id="rId15"/>
    <p:sldId id="421" r:id="rId16"/>
    <p:sldId id="423" r:id="rId17"/>
    <p:sldId id="422" r:id="rId18"/>
    <p:sldId id="416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6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DD5212D-636B-CD50-092B-CEA16438CC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055845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25" imgH="426" progId="TCLayout.ActiveDocument.1">
                  <p:embed/>
                </p:oleObj>
              </mc:Choice>
              <mc:Fallback>
                <p:oleObj name="think-cell Slide" r:id="rId1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6" Type="http://schemas.openxmlformats.org/officeDocument/2006/relationships/image" Target="../media/image16.emf"/><Relationship Id="rId5" Type="http://schemas.openxmlformats.org/officeDocument/2006/relationships/oleObject" Target="file:///D:\A-Marian\DEPI\Project\Project%20Steps\Sameh\Version%202\Finalll\Delivered\Final%20Supermarket%20chain%20..V4.pptx" TargetMode="Externa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6DA3766-09B7-2750-6166-640745D72C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20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vert="horz"/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F52D570-3788-D59A-4BC3-A03C621A90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9671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C557-CBD6-10C7-0FB3-92A3FD4484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0C021-5844-30B6-9AC7-CD499E79E6A4}"/>
              </a:ext>
            </a:extLst>
          </p:cNvPr>
          <p:cNvSpPr txBox="1">
            <a:spLocks/>
          </p:cNvSpPr>
          <p:nvPr/>
        </p:nvSpPr>
        <p:spPr>
          <a:xfrm>
            <a:off x="746760" y="255275"/>
            <a:ext cx="10873740" cy="15188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2086B-1648-1F9B-71A7-A9690B9F7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8" t="18511" r="25947" b="12783"/>
          <a:stretch/>
        </p:blipFill>
        <p:spPr>
          <a:xfrm>
            <a:off x="3110143" y="1774134"/>
            <a:ext cx="8599503" cy="4715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1F25C-4464-B778-45E4-C26E6B5170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592" t="12783" r="27403" b="34887"/>
          <a:stretch/>
        </p:blipFill>
        <p:spPr>
          <a:xfrm>
            <a:off x="5477522" y="2062544"/>
            <a:ext cx="4634144" cy="278359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E2E285-3F43-4180-F9CD-10F6BDA6AA33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014755" y="967548"/>
            <a:ext cx="1432430" cy="6421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66951C-D52A-8E3B-73C7-1D6112B2DF70}"/>
              </a:ext>
            </a:extLst>
          </p:cNvPr>
          <p:cNvSpPr txBox="1"/>
          <p:nvPr/>
        </p:nvSpPr>
        <p:spPr>
          <a:xfrm>
            <a:off x="6842728" y="233855"/>
            <a:ext cx="1134332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ToolTip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331C1-D1AC-7C17-3E46-012576E8489A}"/>
              </a:ext>
            </a:extLst>
          </p:cNvPr>
          <p:cNvSpPr txBox="1"/>
          <p:nvPr/>
        </p:nvSpPr>
        <p:spPr>
          <a:xfrm>
            <a:off x="7457242" y="593829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Elaborating Store Info Total , Average , MOM% of sales , profit Revenue , Cost …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A7C88-39F5-3E18-824D-FF752C282E22}"/>
              </a:ext>
            </a:extLst>
          </p:cNvPr>
          <p:cNvSpPr txBox="1"/>
          <p:nvPr/>
        </p:nvSpPr>
        <p:spPr>
          <a:xfrm>
            <a:off x="1209779" y="2216787"/>
            <a:ext cx="143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293083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F6F69E6-768A-D2B9-4BEF-F657A8BA72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4780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BC83-DC04-7BA2-8B4A-DC9F8FA2D8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A9600F-7E22-4DA5-F925-C4C5951BE408}"/>
              </a:ext>
            </a:extLst>
          </p:cNvPr>
          <p:cNvSpPr txBox="1">
            <a:spLocks/>
          </p:cNvSpPr>
          <p:nvPr/>
        </p:nvSpPr>
        <p:spPr>
          <a:xfrm>
            <a:off x="746760" y="255275"/>
            <a:ext cx="10873740" cy="15188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406D7-84B4-B08A-0CE3-EF1021FDF8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83" t="18253" r="21723" b="11716"/>
          <a:stretch/>
        </p:blipFill>
        <p:spPr>
          <a:xfrm>
            <a:off x="2787590" y="2055180"/>
            <a:ext cx="8460419" cy="480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452215-A119-5050-1D88-B48E592C0386}"/>
              </a:ext>
            </a:extLst>
          </p:cNvPr>
          <p:cNvSpPr txBox="1"/>
          <p:nvPr/>
        </p:nvSpPr>
        <p:spPr>
          <a:xfrm>
            <a:off x="527253" y="2533563"/>
            <a:ext cx="190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High Level Insights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CF52C-6A9C-290D-1515-70AE0C8BB30B}"/>
              </a:ext>
            </a:extLst>
          </p:cNvPr>
          <p:cNvSpPr txBox="1"/>
          <p:nvPr/>
        </p:nvSpPr>
        <p:spPr>
          <a:xfrm>
            <a:off x="564126" y="2199032"/>
            <a:ext cx="262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At a glance View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3BBBC2-4C24-8B29-1038-71AA236B3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855" y="1774134"/>
            <a:ext cx="3324320" cy="151885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C55FB37-1980-95E9-06F0-85BB483FFE07}"/>
              </a:ext>
            </a:extLst>
          </p:cNvPr>
          <p:cNvSpPr/>
          <p:nvPr/>
        </p:nvSpPr>
        <p:spPr>
          <a:xfrm>
            <a:off x="9184502" y="2583353"/>
            <a:ext cx="813233" cy="77041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2E07FE-B75F-A7E8-7BD7-6EF442FA18C1}"/>
              </a:ext>
            </a:extLst>
          </p:cNvPr>
          <p:cNvSpPr/>
          <p:nvPr/>
        </p:nvSpPr>
        <p:spPr>
          <a:xfrm>
            <a:off x="11378767" y="2583353"/>
            <a:ext cx="813233" cy="77041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5E31612-960B-C8BE-1449-C4DB2E262050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8468287" y="1587011"/>
            <a:ext cx="1432430" cy="642152"/>
          </a:xfrm>
          <a:prstGeom prst="bentConnector3">
            <a:avLst>
              <a:gd name="adj1" fmla="val 561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19B27-48B9-12C5-BF51-02D1D811126D}"/>
              </a:ext>
            </a:extLst>
          </p:cNvPr>
          <p:cNvSpPr txBox="1"/>
          <p:nvPr/>
        </p:nvSpPr>
        <p:spPr>
          <a:xfrm>
            <a:off x="8296260" y="853318"/>
            <a:ext cx="1134332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MOM %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AE459B-3CB2-5A4B-B980-70A28321E544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0801045" y="1605828"/>
            <a:ext cx="1463198" cy="475146"/>
          </a:xfrm>
          <a:prstGeom prst="bentConnector3">
            <a:avLst>
              <a:gd name="adj1" fmla="val 342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2EB2F5-4DF1-9EDE-2F93-16FAFFF171F7}"/>
              </a:ext>
            </a:extLst>
          </p:cNvPr>
          <p:cNvSpPr txBox="1"/>
          <p:nvPr/>
        </p:nvSpPr>
        <p:spPr>
          <a:xfrm>
            <a:off x="10560899" y="804025"/>
            <a:ext cx="1468344" cy="3077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Last Month total</a:t>
            </a:r>
          </a:p>
        </p:txBody>
      </p:sp>
    </p:spTree>
    <p:extLst>
      <p:ext uri="{BB962C8B-B14F-4D97-AF65-F5344CB8AC3E}">
        <p14:creationId xmlns:p14="http://schemas.microsoft.com/office/powerpoint/2010/main" val="415036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328BDC1-EB90-BB82-B04B-2AF305A553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9103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BD08DB9-85BA-0795-7345-9BFF1960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6534D-78B4-73F3-4DC0-26DA424E0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39" t="18874" r="22160" b="12621"/>
          <a:stretch/>
        </p:blipFill>
        <p:spPr>
          <a:xfrm>
            <a:off x="5349634" y="1873189"/>
            <a:ext cx="6633902" cy="3699328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64C99-8B00-A17B-C229-E27B3928DF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75" t="18641" r="22014" b="12783"/>
          <a:stretch/>
        </p:blipFill>
        <p:spPr>
          <a:xfrm>
            <a:off x="2255044" y="2823098"/>
            <a:ext cx="6675891" cy="369932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7AE504-8DC6-D766-49E1-ED56934D6B4C}"/>
              </a:ext>
            </a:extLst>
          </p:cNvPr>
          <p:cNvSpPr txBox="1"/>
          <p:nvPr/>
        </p:nvSpPr>
        <p:spPr>
          <a:xfrm>
            <a:off x="564126" y="2199032"/>
            <a:ext cx="262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Drill Through Pages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A3535-8C15-1A75-4DFD-38D8ACF8C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445" y="507214"/>
            <a:ext cx="2261276" cy="1005012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D4B391C-C5B6-B1A7-58EE-FA4233CCE96C}"/>
              </a:ext>
            </a:extLst>
          </p:cNvPr>
          <p:cNvCxnSpPr>
            <a:cxnSpLocks/>
          </p:cNvCxnSpPr>
          <p:nvPr/>
        </p:nvCxnSpPr>
        <p:spPr>
          <a:xfrm rot="5400000">
            <a:off x="3283357" y="1386642"/>
            <a:ext cx="2200995" cy="837931"/>
          </a:xfrm>
          <a:prstGeom prst="bentConnector3">
            <a:avLst>
              <a:gd name="adj1" fmla="val 6842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18588E-B8E2-D7B9-57B4-B1FBD46C82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7453" y="1471371"/>
            <a:ext cx="786451" cy="6584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C9FD3A-8576-CDFB-D5E0-4FB1F4F863C5}"/>
              </a:ext>
            </a:extLst>
          </p:cNvPr>
          <p:cNvSpPr txBox="1"/>
          <p:nvPr/>
        </p:nvSpPr>
        <p:spPr>
          <a:xfrm>
            <a:off x="603315" y="2523162"/>
            <a:ext cx="275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In-Depth details regarding Country &amp; product</a:t>
            </a:r>
          </a:p>
        </p:txBody>
      </p:sp>
    </p:spTree>
    <p:extLst>
      <p:ext uri="{BB962C8B-B14F-4D97-AF65-F5344CB8AC3E}">
        <p14:creationId xmlns:p14="http://schemas.microsoft.com/office/powerpoint/2010/main" val="367288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328BDC1-EB90-BB82-B04B-2AF305A553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2706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28BDC1-EB90-BB82-B04B-2AF305A55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29B9E-A799-36AD-FA55-BA567F90D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933" y="2950361"/>
            <a:ext cx="8791575" cy="340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08DB9-85BA-0795-7345-9BFF1960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AE504-8DC6-D766-49E1-ED56934D6B4C}"/>
              </a:ext>
            </a:extLst>
          </p:cNvPr>
          <p:cNvSpPr txBox="1"/>
          <p:nvPr/>
        </p:nvSpPr>
        <p:spPr>
          <a:xfrm>
            <a:off x="564126" y="2199032"/>
            <a:ext cx="262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Drill Through Pages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D4B391C-C5B6-B1A7-58EE-FA4233CCE96C}"/>
              </a:ext>
            </a:extLst>
          </p:cNvPr>
          <p:cNvCxnSpPr>
            <a:cxnSpLocks/>
          </p:cNvCxnSpPr>
          <p:nvPr/>
        </p:nvCxnSpPr>
        <p:spPr>
          <a:xfrm rot="5400000">
            <a:off x="6068356" y="3434528"/>
            <a:ext cx="2637604" cy="81487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18588E-B8E2-D7B9-57B4-B1FBD46C82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79568" y="2800824"/>
            <a:ext cx="786451" cy="6584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C9FD3A-8576-CDFB-D5E0-4FB1F4F863C5}"/>
              </a:ext>
            </a:extLst>
          </p:cNvPr>
          <p:cNvSpPr txBox="1"/>
          <p:nvPr/>
        </p:nvSpPr>
        <p:spPr>
          <a:xfrm>
            <a:off x="603315" y="2523162"/>
            <a:ext cx="275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In-Depth details regarding Country &amp; product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2E88-884A-2714-DBA9-AB1D8BCAD351}"/>
              </a:ext>
            </a:extLst>
          </p:cNvPr>
          <p:cNvSpPr txBox="1"/>
          <p:nvPr/>
        </p:nvSpPr>
        <p:spPr>
          <a:xfrm>
            <a:off x="6641610" y="2236143"/>
            <a:ext cx="275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Selecting Country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5DF9A-246E-4393-EA85-CCA0061FD7E5}"/>
              </a:ext>
            </a:extLst>
          </p:cNvPr>
          <p:cNvSpPr txBox="1"/>
          <p:nvPr/>
        </p:nvSpPr>
        <p:spPr>
          <a:xfrm>
            <a:off x="9013428" y="2282310"/>
            <a:ext cx="275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Button color change , then click it to be directed to Country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85034-0697-9799-A572-93E6637E9DF0}"/>
              </a:ext>
            </a:extLst>
          </p:cNvPr>
          <p:cNvSpPr txBox="1"/>
          <p:nvPr/>
        </p:nvSpPr>
        <p:spPr>
          <a:xfrm>
            <a:off x="248574" y="3308446"/>
            <a:ext cx="24654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Same for Product by selecting Product Button color change , then click it to be directed to Product page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776379C-D71A-265D-AC59-97FF3A470E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19879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6D5024-7F9C-3D89-EB0F-3AEEE53D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37CEC-1BC1-BD52-5D2C-4993AEBF5A11}"/>
              </a:ext>
            </a:extLst>
          </p:cNvPr>
          <p:cNvSpPr txBox="1"/>
          <p:nvPr/>
        </p:nvSpPr>
        <p:spPr>
          <a:xfrm>
            <a:off x="441663" y="2270009"/>
            <a:ext cx="2692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Profit decomposition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9E774-C745-D33F-5BEE-AA8213E8AA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96" t="18511" r="26675" b="14175"/>
          <a:stretch/>
        </p:blipFill>
        <p:spPr>
          <a:xfrm>
            <a:off x="3334306" y="2015230"/>
            <a:ext cx="8416031" cy="4616389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37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0952F55-47F5-BFE1-7105-52682082E8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18479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952F55-47F5-BFE1-7105-52682082E8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E9616-F972-116B-2276-28295F9726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9730" y="2282008"/>
            <a:ext cx="10668370" cy="603235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Part elaborated explicitly on the main presentation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F059A9-7A63-70D6-C755-F97B915BFA98}"/>
              </a:ext>
            </a:extLst>
          </p:cNvPr>
          <p:cNvSpPr txBox="1">
            <a:spLocks/>
          </p:cNvSpPr>
          <p:nvPr/>
        </p:nvSpPr>
        <p:spPr>
          <a:xfrm>
            <a:off x="652879" y="740337"/>
            <a:ext cx="10515600" cy="13255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 &amp; Visualization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7499488-2D25-67F6-B822-B09452176A19}"/>
              </a:ext>
            </a:extLst>
          </p:cNvPr>
          <p:cNvSpPr/>
          <p:nvPr/>
        </p:nvSpPr>
        <p:spPr>
          <a:xfrm rot="5400000">
            <a:off x="6109759" y="3517481"/>
            <a:ext cx="883924" cy="9942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D6571DF-2DF5-DABD-4F75-E78971022F85}"/>
              </a:ext>
            </a:extLst>
          </p:cNvPr>
          <p:cNvSpPr txBox="1">
            <a:spLocks/>
          </p:cNvSpPr>
          <p:nvPr/>
        </p:nvSpPr>
        <p:spPr>
          <a:xfrm>
            <a:off x="3871774" y="2950366"/>
            <a:ext cx="5359893" cy="603235"/>
          </a:xfrm>
          <a:prstGeom prst="rect">
            <a:avLst/>
          </a:prstGeom>
        </p:spPr>
        <p:txBody>
          <a:bodyPr vert="horz" lIns="0" tIns="228600" rIns="0" bIns="0" rtlCol="0">
            <a:normAutofit fontScale="85000" lnSpcReduction="10000"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Level Analysis &amp; insights (using Excel &amp;Power point) </a:t>
            </a:r>
            <a:endParaRPr lang="en-US" dirty="0"/>
          </a:p>
        </p:txBody>
      </p:sp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9064027C-FFA1-E225-906E-F33FF7280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349845"/>
              </p:ext>
            </p:extLst>
          </p:nvPr>
        </p:nvGraphicFramePr>
        <p:xfrm>
          <a:off x="5282213" y="4652473"/>
          <a:ext cx="2934070" cy="165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5" imgW="4572042" imgH="2572643" progId="PowerPoint.Show.12">
                  <p:link updateAutomatic="1"/>
                </p:oleObj>
              </mc:Choice>
              <mc:Fallback>
                <p:oleObj name="Presentation" r:id="rId5" imgW="4572042" imgH="2572643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2213" y="4652473"/>
                        <a:ext cx="2934070" cy="1651433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4EC8B45-37F1-C12B-B349-8566850EA110}"/>
              </a:ext>
            </a:extLst>
          </p:cNvPr>
          <p:cNvSpPr txBox="1">
            <a:spLocks/>
          </p:cNvSpPr>
          <p:nvPr/>
        </p:nvSpPr>
        <p:spPr>
          <a:xfrm>
            <a:off x="5824490" y="4513373"/>
            <a:ext cx="1849515" cy="529144"/>
          </a:xfrm>
          <a:prstGeom prst="rect">
            <a:avLst/>
          </a:prstGeom>
        </p:spPr>
        <p:txBody>
          <a:bodyPr vert="horz" lIns="0" tIns="228600" rIns="0" bIns="0" rtlCol="0"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*Double click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C5380E4-FFA1-5771-B048-35DC70178D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3281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vert="horz"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Ask Question</a:t>
            </a:r>
          </a:p>
          <a:p>
            <a:r>
              <a:rPr lang="en-US" dirty="0"/>
              <a:t>Collection &amp; Exploring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hink-cell data - do not delete" hidden="1">
            <a:extLst>
              <a:ext uri="{FF2B5EF4-FFF2-40B4-BE49-F238E27FC236}">
                <a16:creationId xmlns:a16="http://schemas.microsoft.com/office/drawing/2014/main" id="{F67AF544-04BA-12C8-4615-DB4428212F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0898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2270;p54">
            <a:extLst>
              <a:ext uri="{FF2B5EF4-FFF2-40B4-BE49-F238E27FC236}">
                <a16:creationId xmlns:a16="http://schemas.microsoft.com/office/drawing/2014/main" id="{F2F0403A-36D3-BDF9-0F01-C575966403D7}"/>
              </a:ext>
            </a:extLst>
          </p:cNvPr>
          <p:cNvSpPr txBox="1">
            <a:spLocks/>
          </p:cNvSpPr>
          <p:nvPr/>
        </p:nvSpPr>
        <p:spPr>
          <a:xfrm>
            <a:off x="458575" y="1305459"/>
            <a:ext cx="6000615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Analysis Procedure</a:t>
            </a:r>
          </a:p>
        </p:txBody>
      </p:sp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D27CF0DE-E261-16BC-91C5-D170FB21E3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5" y="2554217"/>
            <a:ext cx="10054130" cy="41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E054CA8-E315-5783-ADF5-67871D60F0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3784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054CA8-E315-5783-ADF5-67871D60F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vert="horz"/>
          <a:lstStyle/>
          <a:p>
            <a:r>
              <a:rPr lang="en-US" dirty="0"/>
              <a:t>Ask Question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7464" y="2281238"/>
            <a:ext cx="10340636" cy="3700462"/>
          </a:xfrm>
        </p:spPr>
        <p:txBody>
          <a:bodyPr>
            <a:normAutofit/>
          </a:bodyPr>
          <a:lstStyle/>
          <a:p>
            <a:r>
              <a:rPr lang="en-US" b="1" dirty="0"/>
              <a:t>Targeted Audience :  </a:t>
            </a:r>
            <a:r>
              <a:rPr lang="en-US" dirty="0"/>
              <a:t>Middle management </a:t>
            </a:r>
          </a:p>
          <a:p>
            <a:r>
              <a:rPr lang="en-US" b="1" dirty="0"/>
              <a:t>Stakeholder Needs : </a:t>
            </a:r>
          </a:p>
          <a:p>
            <a:pPr>
              <a:buFontTx/>
              <a:buChar char="-"/>
            </a:pPr>
            <a:r>
              <a:rPr lang="en-US" dirty="0"/>
              <a:t>Sales , Profit and Cost across all chain’s Store , Products , Category .</a:t>
            </a:r>
          </a:p>
          <a:p>
            <a:r>
              <a:rPr lang="en-US" b="1" dirty="0"/>
              <a:t>Business Nature</a:t>
            </a:r>
            <a:r>
              <a:rPr lang="en-US" dirty="0"/>
              <a:t>: Super Market chain with 100 Stores overall 10 Country.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49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E054CA8-E315-5783-ADF5-67871D60F0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6265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054CA8-E315-5783-ADF5-67871D60F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vert="horz"/>
          <a:lstStyle/>
          <a:p>
            <a:r>
              <a:rPr lang="en-US" dirty="0"/>
              <a:t>Collection &amp; Exploring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354" y="2281237"/>
            <a:ext cx="10499746" cy="360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By Exploring Data we found the following : </a:t>
            </a:r>
          </a:p>
          <a:p>
            <a:pPr marL="0" indent="0">
              <a:buNone/>
            </a:pPr>
            <a:r>
              <a:rPr lang="en-US" sz="2000" b="1" dirty="0"/>
              <a:t>Missing Data :  </a:t>
            </a:r>
            <a:r>
              <a:rPr lang="en-US" sz="2000" dirty="0"/>
              <a:t>Only had record for one day of May </a:t>
            </a:r>
          </a:p>
          <a:p>
            <a:pPr marL="0" indent="0">
              <a:buNone/>
            </a:pPr>
            <a:r>
              <a:rPr lang="en-US" sz="2000" b="1" dirty="0"/>
              <a:t>Blank Data : </a:t>
            </a:r>
            <a:r>
              <a:rPr lang="en-US" sz="2000" dirty="0"/>
              <a:t>Blank Cells  Excel : =Count Blank cells </a:t>
            </a:r>
          </a:p>
          <a:p>
            <a:pPr marL="0" indent="0">
              <a:buNone/>
            </a:pPr>
            <a:r>
              <a:rPr lang="en-US" sz="2000" b="1" dirty="0"/>
              <a:t>Illogical data : </a:t>
            </a:r>
          </a:p>
          <a:p>
            <a:pPr marL="0" indent="0">
              <a:buNone/>
            </a:pPr>
            <a:r>
              <a:rPr lang="en-US" sz="1800" dirty="0"/>
              <a:t>:Profit was illogical High compared with revenue As profit was 2.8 Million ,while </a:t>
            </a:r>
            <a:r>
              <a:rPr lang="en-US" sz="1800" dirty="0" err="1"/>
              <a:t>Reveune</a:t>
            </a:r>
            <a:r>
              <a:rPr lang="en-US" sz="1800" dirty="0"/>
              <a:t> 5.3 Million  , while Cost was represent ( 0.15 Million ) 3 % out of Revenue which it’s illogical , we found that there was cost element that weren’t added  ( Power [include cost of electricity – gas – water ] also the infrastructure cost [include Machines – Tools – water ] and other factors of cost.. The cost which has been calculated focused on material consumption 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EF284F-1226-E388-564B-E945DDF6D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895"/>
              </p:ext>
            </p:extLst>
          </p:nvPr>
        </p:nvGraphicFramePr>
        <p:xfrm>
          <a:off x="6982631" y="2743341"/>
          <a:ext cx="4646644" cy="916683"/>
        </p:xfrm>
        <a:graphic>
          <a:graphicData uri="http://schemas.openxmlformats.org/drawingml/2006/table">
            <a:tbl>
              <a:tblPr firstRow="1" firstCol="1" bandRow="1"/>
              <a:tblGrid>
                <a:gridCol w="1119673">
                  <a:extLst>
                    <a:ext uri="{9D8B030D-6E8A-4147-A177-3AD203B41FA5}">
                      <a16:colId xmlns:a16="http://schemas.microsoft.com/office/drawing/2014/main" val="1727871617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788731823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1939225546"/>
                    </a:ext>
                  </a:extLst>
                </a:gridCol>
                <a:gridCol w="1464906">
                  <a:extLst>
                    <a:ext uri="{9D8B030D-6E8A-4147-A177-3AD203B41FA5}">
                      <a16:colId xmlns:a16="http://schemas.microsoft.com/office/drawing/2014/main" val="2315470361"/>
                    </a:ext>
                  </a:extLst>
                </a:gridCol>
              </a:tblGrid>
              <a:tr h="6157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Product_Name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Inventory_Level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Unit_Sold_per_transaction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509863"/>
                  </a:ext>
                </a:extLst>
              </a:tr>
              <a:tr h="300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4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42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0952F55-47F5-BFE1-7105-52682082E8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8412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0FD942-3F7C-4F0F-BE7C-9BA550B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Cleaning &amp; Preparing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CD73-876C-AE2A-E727-EA9585B15C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19864"/>
            <a:ext cx="9152877" cy="3699328"/>
          </a:xfrm>
        </p:spPr>
        <p:txBody>
          <a:bodyPr>
            <a:normAutofit/>
          </a:bodyPr>
          <a:lstStyle/>
          <a:p>
            <a:r>
              <a:rPr lang="en-US" sz="1800" b="1" dirty="0"/>
              <a:t>Missing Data :  </a:t>
            </a:r>
            <a:r>
              <a:rPr lang="en-US" sz="1800" dirty="0"/>
              <a:t>removed Record of 1 May as the month isn’t completed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/>
              <a:t>Blank Data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Fill has many cell empty especially in Country name &amp; Category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Excel :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Country name were missing in some records, we used Store ID via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VlookUp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formula”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 were missing in some records, we used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via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VlookUp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formula”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Python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cell empty unit sold per transaction &amp; 1 cell inventory level , since these  count of cells has minor impact compared with the other records count we decided to drop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B49E21-744F-1712-B29A-D9429B8C9C65}"/>
              </a:ext>
            </a:extLst>
          </p:cNvPr>
          <p:cNvSpPr txBox="1">
            <a:spLocks/>
          </p:cNvSpPr>
          <p:nvPr/>
        </p:nvSpPr>
        <p:spPr>
          <a:xfrm>
            <a:off x="5859261" y="4960504"/>
            <a:ext cx="5533009" cy="20698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pandas 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ts val="1425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'/content/Uncleaned Data.csv'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ts val="1425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df.isnull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ts val="1425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df.dropna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inplace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ts val="1425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df.info()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ts val="1425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df.describe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329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0952F55-47F5-BFE1-7105-52682082E8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952F55-47F5-BFE1-7105-52682082E8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0FD942-3F7C-4F0F-BE7C-9BA550B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Cleaning &amp; Preparing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E9616-F972-116B-2276-28295F9726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9730" y="2282008"/>
            <a:ext cx="10668370" cy="3699328"/>
          </a:xfrm>
        </p:spPr>
        <p:txBody>
          <a:bodyPr/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Normalization 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had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one table we’ve decided to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separate this fact table into 3 tables main – Product info – Store Info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info including (Product Code / </a:t>
            </a:r>
            <a:r>
              <a:rPr lang="en-US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Name /Category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 Info (Store ID / </a:t>
            </a:r>
            <a:r>
              <a:rPr lang="en-US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Country/City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 (</a:t>
            </a:r>
            <a:r>
              <a:rPr lang="en-US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 URL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Country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9ECA6F2-B18E-BDBC-9E13-B7BF484EEBF4}"/>
              </a:ext>
            </a:extLst>
          </p:cNvPr>
          <p:cNvSpPr txBox="1">
            <a:spLocks/>
          </p:cNvSpPr>
          <p:nvPr/>
        </p:nvSpPr>
        <p:spPr>
          <a:xfrm>
            <a:off x="1635711" y="4795868"/>
            <a:ext cx="8360546" cy="468590"/>
          </a:xfrm>
          <a:prstGeom prst="rect">
            <a:avLst/>
          </a:prstGeom>
        </p:spPr>
        <p:txBody>
          <a:bodyPr vert="horz" lIns="0" tIns="228600" rIns="0" bIns="0" rtlCol="0">
            <a:normAutofit fontScale="92500" lnSpcReduction="10000"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*Columns names that shall be removed from fact table to subsidiary tables</a:t>
            </a:r>
          </a:p>
        </p:txBody>
      </p:sp>
    </p:spTree>
    <p:extLst>
      <p:ext uri="{BB962C8B-B14F-4D97-AF65-F5344CB8AC3E}">
        <p14:creationId xmlns:p14="http://schemas.microsoft.com/office/powerpoint/2010/main" val="221567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9D3111C-82D0-D93D-78A8-57A07F2FF0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98862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55873B-021D-72EB-8E4D-0672C7C9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Modeling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E969B-9C41-0CA6-58CC-431095C37A9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1DFDD"/>
              </a:clrFrom>
              <a:clrTo>
                <a:srgbClr val="E1DF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1157" y="329589"/>
            <a:ext cx="8705063" cy="6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BD65CD6-CE7A-D80E-BB58-1529FD9741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7577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72FBDC82-ED0D-4651-26B1-430035BE6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935" y="1351792"/>
            <a:ext cx="5341838" cy="420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C0EAA-9898-567A-DFC3-B2521276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4759-09E2-D88B-3D8D-FABE794660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C8B4C-1D39-D411-E44F-444741EAEC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8" t="18511" r="25947" b="12783"/>
          <a:stretch/>
        </p:blipFill>
        <p:spPr>
          <a:xfrm>
            <a:off x="3598416" y="1775757"/>
            <a:ext cx="8593584" cy="4711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2353B8-AE5F-8604-A6F3-2E83C3FB9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7345" y="1824919"/>
            <a:ext cx="1738139" cy="914177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E311061-654C-84C2-CB2B-24A98AD312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63581" y="1134691"/>
            <a:ext cx="777354" cy="6907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4C696-E8FD-57CF-6825-D06E5D166BE8}"/>
              </a:ext>
            </a:extLst>
          </p:cNvPr>
          <p:cNvSpPr txBox="1"/>
          <p:nvPr/>
        </p:nvSpPr>
        <p:spPr>
          <a:xfrm>
            <a:off x="10266810" y="714062"/>
            <a:ext cx="1376039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Bookmarks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975612-DB18-74F2-4DA2-E635BE4F0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079" y="2117094"/>
            <a:ext cx="1386731" cy="616325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861528-EC35-E82A-C00F-549ADB343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23784" y="1310419"/>
            <a:ext cx="906950" cy="6907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929DCF-8A9F-3E4A-43D4-79E4FCC496C6}"/>
              </a:ext>
            </a:extLst>
          </p:cNvPr>
          <p:cNvSpPr txBox="1"/>
          <p:nvPr/>
        </p:nvSpPr>
        <p:spPr>
          <a:xfrm>
            <a:off x="8305583" y="832994"/>
            <a:ext cx="1497691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Drill- Through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50C695-CB4D-CBED-C4A4-D2B4DCE28B79}"/>
              </a:ext>
            </a:extLst>
          </p:cNvPr>
          <p:cNvCxnSpPr>
            <a:cxnSpLocks/>
          </p:cNvCxnSpPr>
          <p:nvPr/>
        </p:nvCxnSpPr>
        <p:spPr>
          <a:xfrm>
            <a:off x="2716567" y="2654423"/>
            <a:ext cx="925766" cy="313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3A6DC2-7D1B-0001-9EA1-7D3B921B4784}"/>
              </a:ext>
            </a:extLst>
          </p:cNvPr>
          <p:cNvSpPr txBox="1"/>
          <p:nvPr/>
        </p:nvSpPr>
        <p:spPr>
          <a:xfrm>
            <a:off x="932155" y="2469757"/>
            <a:ext cx="1809357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Page - Navigator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C474CEB-C1B1-9110-B805-7F8C598688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3531" y="663797"/>
            <a:ext cx="777354" cy="6907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A4741B-2569-AB8E-D89E-F6C30539B436}"/>
              </a:ext>
            </a:extLst>
          </p:cNvPr>
          <p:cNvSpPr txBox="1"/>
          <p:nvPr/>
        </p:nvSpPr>
        <p:spPr>
          <a:xfrm>
            <a:off x="4580878" y="401372"/>
            <a:ext cx="1783350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Dynamic Title with Filtered item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54C440-78F9-6194-8555-2C3D7BE27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300" y="3233742"/>
            <a:ext cx="1036176" cy="3318307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52E6599-F9CB-041A-B331-85AD1B3F1475}"/>
              </a:ext>
            </a:extLst>
          </p:cNvPr>
          <p:cNvCxnSpPr>
            <a:cxnSpLocks/>
          </p:cNvCxnSpPr>
          <p:nvPr/>
        </p:nvCxnSpPr>
        <p:spPr>
          <a:xfrm>
            <a:off x="1836833" y="3582842"/>
            <a:ext cx="925766" cy="313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8BDBBE-E554-B9DD-1129-6FE34160F738}"/>
              </a:ext>
            </a:extLst>
          </p:cNvPr>
          <p:cNvCxnSpPr>
            <a:cxnSpLocks/>
          </p:cNvCxnSpPr>
          <p:nvPr/>
        </p:nvCxnSpPr>
        <p:spPr>
          <a:xfrm>
            <a:off x="3506680" y="2048808"/>
            <a:ext cx="816255" cy="799594"/>
          </a:xfrm>
          <a:prstGeom prst="bentConnector3">
            <a:avLst>
              <a:gd name="adj1" fmla="val 815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E9BC51-FA01-2608-4500-666720ED0CF4}"/>
              </a:ext>
            </a:extLst>
          </p:cNvPr>
          <p:cNvSpPr txBox="1"/>
          <p:nvPr/>
        </p:nvSpPr>
        <p:spPr>
          <a:xfrm>
            <a:off x="988008" y="3341100"/>
            <a:ext cx="925766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AB25B-5D7E-B6C8-32FC-73CF74F2567B}"/>
              </a:ext>
            </a:extLst>
          </p:cNvPr>
          <p:cNvSpPr txBox="1"/>
          <p:nvPr/>
        </p:nvSpPr>
        <p:spPr>
          <a:xfrm>
            <a:off x="2130641" y="1806464"/>
            <a:ext cx="1421907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Clear -Filters</a:t>
            </a:r>
          </a:p>
        </p:txBody>
      </p:sp>
    </p:spTree>
    <p:extLst>
      <p:ext uri="{BB962C8B-B14F-4D97-AF65-F5344CB8AC3E}">
        <p14:creationId xmlns:p14="http://schemas.microsoft.com/office/powerpoint/2010/main" val="2276518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{A4BCB5F5-984E-43BD-B825-F550170196AF}tf78853419_win32</Template>
  <TotalTime>136</TotalTime>
  <Words>554</Words>
  <Application>Microsoft Office PowerPoint</Application>
  <PresentationFormat>Widescreen</PresentationFormat>
  <Paragraphs>86</Paragraphs>
  <Slides>16</Slides>
  <Notes>5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Franklin Gothic Book</vt:lpstr>
      <vt:lpstr>Franklin Gothic Demi</vt:lpstr>
      <vt:lpstr>Custom</vt:lpstr>
      <vt:lpstr>D:\A-Marian\DEPI\Project\Project Steps\Sameh\Version 2\Finalll\Delivered\Final Supermarket chain ..V4.pptx</vt:lpstr>
      <vt:lpstr>think-cell Slide</vt:lpstr>
      <vt:lpstr>Project  Documentation </vt:lpstr>
      <vt:lpstr>Content</vt:lpstr>
      <vt:lpstr>PowerPoint Presentation</vt:lpstr>
      <vt:lpstr>Ask Question</vt:lpstr>
      <vt:lpstr>Collection &amp; Exploring</vt:lpstr>
      <vt:lpstr>Cleaning &amp; Preparing</vt:lpstr>
      <vt:lpstr>Cleaning &amp; Preparing</vt:lpstr>
      <vt:lpstr>Data Modeling </vt:lpstr>
      <vt:lpstr>Dashboard</vt:lpstr>
      <vt:lpstr>PowerPoint Presentation</vt:lpstr>
      <vt:lpstr>PowerPoint Presentation</vt:lpstr>
      <vt:lpstr>Dashboard</vt:lpstr>
      <vt:lpstr>Dashboard</vt:lpstr>
      <vt:lpstr>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Marian Amread</dc:creator>
  <cp:lastModifiedBy>Marian Amread</cp:lastModifiedBy>
  <cp:revision>41</cp:revision>
  <dcterms:created xsi:type="dcterms:W3CDTF">2024-10-21T19:25:46Z</dcterms:created>
  <dcterms:modified xsi:type="dcterms:W3CDTF">2024-10-22T07:37:49Z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