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86" r:id="rId6"/>
    <p:sldId id="261" r:id="rId7"/>
    <p:sldId id="264" r:id="rId8"/>
    <p:sldId id="266" r:id="rId9"/>
    <p:sldId id="267" r:id="rId10"/>
    <p:sldId id="268" r:id="rId11"/>
    <p:sldId id="269" r:id="rId12"/>
    <p:sldId id="272" r:id="rId13"/>
    <p:sldId id="273" r:id="rId14"/>
    <p:sldId id="270" r:id="rId15"/>
    <p:sldId id="274" r:id="rId16"/>
    <p:sldId id="275" r:id="rId17"/>
    <p:sldId id="271" r:id="rId18"/>
    <p:sldId id="260" r:id="rId19"/>
    <p:sldId id="262" r:id="rId20"/>
    <p:sldId id="277" r:id="rId21"/>
    <p:sldId id="280" r:id="rId22"/>
    <p:sldId id="281" r:id="rId23"/>
    <p:sldId id="278" r:id="rId24"/>
    <p:sldId id="276" r:id="rId25"/>
    <p:sldId id="279" r:id="rId26"/>
    <p:sldId id="263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769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1CAC8-6FE8-5F4A-8F6C-C8644E9FD15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2C87-F030-7F42-A0A1-0057672A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2C87-F030-7F42-A0A1-0057672A9D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3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る</a:t>
            </a:r>
            <a:r>
              <a:rPr lang="en-US" dirty="0"/>
              <a:t>-verbs (potential)</a:t>
            </a:r>
          </a:p>
          <a:p>
            <a:r>
              <a:rPr lang="en-US" dirty="0"/>
              <a:t>How can you fix the sentences?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2C87-F030-7F42-A0A1-0057672A9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2C87-F030-7F42-A0A1-0057672A9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prestige is arbitrary and political.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2C87-F030-7F42-A0A1-0057672A9D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2BA6-5C8C-BD67-FB20-5EF571CF3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4963-3B17-1553-2B42-B173BC3A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8FED-98A6-3361-E231-9242DFCF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CEC-FDD2-374A-A2CB-FDAED917E369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85D1-CD3F-2CA7-0C37-CA46CCC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434F-634A-6BF1-C853-083158B8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DB01-1582-30FF-7D2C-53529F89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1565-FAD0-A1A1-BBD1-9920ED45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87FB-EA72-8B6D-5D5A-DAB9EE97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72B3-7226-6B41-B9A2-AE88CD3DAF73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041C-528C-6583-8EE4-CF42900E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AB67-D769-D992-8CD9-BB50B2B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E4636-CDB1-27E5-422C-4F06B700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5A11-D78D-5F53-2F34-D7790A2C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2CC7-1D04-066D-AC7E-971AE180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1B-D43C-8444-8E26-3F232088023B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5F11-1645-7409-D133-5C4EC1C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645D-6400-06B1-6E0A-D3504B79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CFA0-7050-72F7-18B1-8752535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5C97-262A-FA00-D5F9-A982D9FC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5BD0-E644-B111-7803-6615CB18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9F1A-DB7B-B043-B8B7-173819EB441C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7835-D122-3EAF-A49A-7654DA19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B759-7EB1-96DD-663A-B308510B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390-FFA8-8443-2813-262B05A2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4277-BF95-8F54-6D39-EC1E7506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7870-E96A-ED41-8840-27485E48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1CFC-52A0-C44A-8B5B-D057BCFD8C73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F566-8041-A522-E9C1-91E3B0F9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EA65-6B7D-3763-37E8-94C10487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BE8D-F750-E77A-A43E-55893215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3114-9C8A-5095-3A2B-32350999B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D092-0152-29FB-82F9-EF3BC6E3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DCAC-3A16-2167-EB94-D1FE3EB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BEFA-526A-3C46-8FB7-9A2E8724F295}" type="datetime1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0DC8A-BAA1-2BBF-AA4B-0C446900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A2BC-0C70-DEAB-9D18-07305919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0F2-AA7C-2DD2-3276-CA587996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7C94-59A6-CBFD-A585-9BBC9BED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B325-65A6-0933-31A6-94726B6E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BD022-B4D6-6608-BBE6-DC84B85D5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7E3D6-EB4C-0A78-D825-000E6167D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D08A5-B768-D77D-9828-F2919ABA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D09F-AB25-774F-AE41-3FEFA0668021}" type="datetime1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03A98-1709-223D-C2D0-7F5A44A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5DA5C-D5DF-E8EE-E31A-EA621B9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35CE-2067-B8B2-C0B1-66629419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6676D-623C-DA24-D88E-3FFEBF6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D55-2597-5D4B-952A-4C5C395A1AB8}" type="datetime1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EECFB-1D19-1424-2339-6DF183AC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8269F-C3A9-444E-0475-AEA96024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CC0A6-7A2F-54B0-0023-94AF9FB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86B-9FC3-F542-831B-D83E6B8D3784}" type="datetime1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3113-A249-1FB0-0AC5-B1D74ADA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C73BA-0FE0-1588-7543-9FCD6F7E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3F23-5E80-789A-C35E-0ADA186D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620C-DD1A-B408-8644-2CC3A769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FEC39-F405-0774-DD71-64A5ECAE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5503-3BA9-D1D9-BA3C-50219C24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216B-4B0E-2240-9838-A551D13D7CA6}" type="datetime1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92661-7315-9A5F-E06B-F13A4DBC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D9CC-F776-A3DC-A51D-87503F14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97DE-D2D6-C344-5A51-A4B06D6E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39707-FF5E-C750-49F2-E744C3A7F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ED13F-4AD9-663B-F89E-0D60CB73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52F1-8A22-F115-CE3F-9D22538A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E2E9-5925-B041-A842-CE174E59DD06}" type="datetime1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4DBC-BE2F-279E-547A-5E937BAB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FFBF-8ED9-5C47-8BFD-9FDCC382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82126-1B87-379F-8296-B17CCC0D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27878-3097-0256-5DFF-ED17E7FD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EF99-3AE8-D5EF-18C3-8C22BB794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67E7-AAEB-C140-86CD-6F26AD4E57EF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0C31-4DEA-0D64-27AE-AD513788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A6296-25C9-B7AA-EAEF-C85D4C69D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665A-6B9F-6646-8716-46DB7685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pokemon.com/us/pokede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to.nagasaki-tabinet.com/pamphle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us/pokedex" TargetMode="External"/><Relationship Id="rId2" Type="http://schemas.openxmlformats.org/officeDocument/2006/relationships/hyperlink" Target="https://www.nhk.or.jp/archives/bangumi/special/asadora/drama/d_10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to.nagasaki-tabinet.com/pamphl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2AAD-509E-3D45-7CE3-4BD770B70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W1-1: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F51BB-50D6-0D56-4310-A8F47985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JAPN398D: The Sounds and Dialects of Japanese</a:t>
            </a:r>
          </a:p>
          <a:p>
            <a:r>
              <a:rPr lang="en-US" dirty="0"/>
              <a:t>8/28/2023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3DF3B-A670-D74D-F80C-CFEEC6F6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B16F-AF55-C175-F243-F4F1D512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BEC9-884D-0838-1E9A-18748667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dirty="0"/>
              <a:t>How would you pronounce the plural </a:t>
            </a:r>
            <a:r>
              <a:rPr lang="en-US" i="1" dirty="0"/>
              <a:t>-(e)s</a:t>
            </a:r>
            <a:r>
              <a:rPr lang="en-US" dirty="0"/>
              <a:t> below?</a:t>
            </a:r>
          </a:p>
          <a:p>
            <a:endParaRPr lang="en-US" dirty="0"/>
          </a:p>
          <a:p>
            <a:r>
              <a:rPr lang="en-US" dirty="0"/>
              <a:t>2 Pikachu</a:t>
            </a:r>
            <a:r>
              <a:rPr lang="en-US" dirty="0">
                <a:solidFill>
                  <a:srgbClr val="FF0000"/>
                </a:solidFill>
              </a:rPr>
              <a:t>-s</a:t>
            </a:r>
            <a:r>
              <a:rPr lang="en-US" dirty="0"/>
              <a:t> (</a:t>
            </a:r>
            <a:r>
              <a:rPr lang="en-US" dirty="0" err="1"/>
              <a:t>ピカチュウ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Psyduck</a:t>
            </a:r>
            <a:r>
              <a:rPr lang="en-US" dirty="0">
                <a:solidFill>
                  <a:srgbClr val="FF0000"/>
                </a:solidFill>
              </a:rPr>
              <a:t>-s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en-US" dirty="0" err="1"/>
              <a:t>コダック</a:t>
            </a:r>
            <a:r>
              <a:rPr lang="en-US" altLang="ja-JP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Lapras</a:t>
            </a:r>
            <a:r>
              <a:rPr lang="en-US" dirty="0">
                <a:solidFill>
                  <a:srgbClr val="FF0000"/>
                </a:solidFill>
              </a:rPr>
              <a:t>-es</a:t>
            </a:r>
            <a:r>
              <a:rPr lang="en-US" dirty="0"/>
              <a:t> (</a:t>
            </a:r>
            <a:r>
              <a:rPr lang="en-US" dirty="0" err="1"/>
              <a:t>ラプラス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6A5BB-36A6-0DD3-663C-2357DE7C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Lapras">
            <a:extLst>
              <a:ext uri="{FF2B5EF4-FFF2-40B4-BE49-F238E27FC236}">
                <a16:creationId xmlns:a16="http://schemas.microsoft.com/office/drawing/2014/main" id="{62B672E5-6FA0-7C1C-DAC2-CE327EF5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79" y="539511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apras">
            <a:extLst>
              <a:ext uri="{FF2B5EF4-FFF2-40B4-BE49-F238E27FC236}">
                <a16:creationId xmlns:a16="http://schemas.microsoft.com/office/drawing/2014/main" id="{1F083968-B56F-3D77-4B38-70A2349F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7" y="539511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kachu">
            <a:extLst>
              <a:ext uri="{FF2B5EF4-FFF2-40B4-BE49-F238E27FC236}">
                <a16:creationId xmlns:a16="http://schemas.microsoft.com/office/drawing/2014/main" id="{3BC8AB3A-8A7C-A400-234E-66D5F6A8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3637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ikachu">
            <a:extLst>
              <a:ext uri="{FF2B5EF4-FFF2-40B4-BE49-F238E27FC236}">
                <a16:creationId xmlns:a16="http://schemas.microsoft.com/office/drawing/2014/main" id="{57823083-23BB-7FCD-7F0B-EB927C32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56" y="2433637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1F30DB-47EF-E4F6-360C-2819BC83E229}"/>
              </a:ext>
            </a:extLst>
          </p:cNvPr>
          <p:cNvSpPr txBox="1"/>
          <p:nvPr/>
        </p:nvSpPr>
        <p:spPr>
          <a:xfrm>
            <a:off x="8002587" y="282752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https://www.pokemon.com/us/pokedex</a:t>
            </a:r>
            <a:endParaRPr lang="en-US" dirty="0"/>
          </a:p>
        </p:txBody>
      </p:sp>
      <p:pic>
        <p:nvPicPr>
          <p:cNvPr id="9" name="Picture 2" descr="Psyduck">
            <a:extLst>
              <a:ext uri="{FF2B5EF4-FFF2-40B4-BE49-F238E27FC236}">
                <a16:creationId xmlns:a16="http://schemas.microsoft.com/office/drawing/2014/main" id="{3530B279-52EE-3710-0BAB-359A373B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8" y="3859211"/>
            <a:ext cx="1326356" cy="13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syduck">
            <a:extLst>
              <a:ext uri="{FF2B5EF4-FFF2-40B4-BE49-F238E27FC236}">
                <a16:creationId xmlns:a16="http://schemas.microsoft.com/office/drawing/2014/main" id="{D11F0F29-F207-0FC2-C401-294686E2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90" y="3886201"/>
            <a:ext cx="1326356" cy="13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65B1-59D4-2A2B-142B-54C87CBB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7213-475F-FC7F-43A4-822E3263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dirty="0"/>
              <a:t>Linguistic rules also include </a:t>
            </a:r>
            <a:r>
              <a:rPr lang="en-US" dirty="0">
                <a:solidFill>
                  <a:srgbClr val="FF0000"/>
                </a:solidFill>
              </a:rPr>
              <a:t>sound (= phonological) rules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plural </a:t>
            </a:r>
            <a:r>
              <a:rPr lang="en-US" i="1" dirty="0"/>
              <a:t>-(e)s</a:t>
            </a:r>
            <a:r>
              <a:rPr lang="en-US" dirty="0"/>
              <a:t> is pronounced in three different ways depending on the environment.</a:t>
            </a:r>
          </a:p>
          <a:p>
            <a:pPr lvl="1"/>
            <a:r>
              <a:rPr lang="en-US" dirty="0"/>
              <a:t>[s] after /t/, /k/, /p/, /</a:t>
            </a:r>
            <a:r>
              <a:rPr lang="el-GR" dirty="0"/>
              <a:t>θ</a:t>
            </a:r>
            <a:r>
              <a:rPr lang="en-US" dirty="0"/>
              <a:t>/, (/f/)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əz</a:t>
            </a:r>
            <a:r>
              <a:rPr lang="en-US" dirty="0"/>
              <a:t>] after /s/, /z/, /∫/, /t∫/, /</a:t>
            </a:r>
            <a:r>
              <a:rPr lang="en-US" dirty="0" err="1"/>
              <a:t>dʒ</a:t>
            </a:r>
            <a:r>
              <a:rPr lang="en-US" dirty="0"/>
              <a:t>/, /</a:t>
            </a:r>
            <a:r>
              <a:rPr lang="en-US" dirty="0" err="1"/>
              <a:t>ʒ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[z] elsewhere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FF086-11B6-5BF9-B01E-A194060F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6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D298-5EF2-606A-471E-168B2AE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D0B2-24BE-B17C-6E48-AF3F46E9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Non-native speakers of English have to learn the three phonological patterns, but native speakers of English do not.</a:t>
            </a:r>
          </a:p>
          <a:p>
            <a:endParaRPr lang="en-US" dirty="0"/>
          </a:p>
          <a:p>
            <a:r>
              <a:rPr lang="en-US" dirty="0"/>
              <a:t>Pikachu</a:t>
            </a:r>
            <a:r>
              <a:rPr lang="en-US" dirty="0">
                <a:solidFill>
                  <a:srgbClr val="FF0000"/>
                </a:solidFill>
              </a:rPr>
              <a:t>-s</a:t>
            </a:r>
            <a:r>
              <a:rPr lang="en-US" dirty="0"/>
              <a:t> [z], </a:t>
            </a:r>
            <a:r>
              <a:rPr lang="en-US" dirty="0" err="1"/>
              <a:t>Psyduck</a:t>
            </a:r>
            <a:r>
              <a:rPr lang="en-US" dirty="0">
                <a:solidFill>
                  <a:srgbClr val="FF0000"/>
                </a:solidFill>
              </a:rPr>
              <a:t>-s</a:t>
            </a:r>
            <a:r>
              <a:rPr lang="ja-JP" altLang="en-US"/>
              <a:t> </a:t>
            </a:r>
            <a:r>
              <a:rPr lang="en-US" altLang="ja-JP" dirty="0"/>
              <a:t>[s], and </a:t>
            </a:r>
            <a:r>
              <a:rPr lang="en-US" dirty="0" err="1"/>
              <a:t>Lapras</a:t>
            </a:r>
            <a:r>
              <a:rPr lang="en-US" dirty="0">
                <a:solidFill>
                  <a:srgbClr val="FF0000"/>
                </a:solidFill>
              </a:rPr>
              <a:t>-es</a:t>
            </a:r>
            <a:r>
              <a:rPr lang="en-US" dirty="0"/>
              <a:t> [</a:t>
            </a:r>
            <a:r>
              <a:rPr lang="en-US" dirty="0" err="1"/>
              <a:t>əz</a:t>
            </a:r>
            <a:r>
              <a:rPr lang="en-US" dirty="0"/>
              <a:t>] also tell us that speech is not always the same as writing.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BC8E-7158-D998-0645-2DC1A244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6752-1216-2072-8FE2-5003AB7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AA81-F9C2-0F17-DA48-CBE22494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about the Japanese sentences below?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私は肉が好きなので、たくさん食べれます</a:t>
            </a:r>
            <a:r>
              <a:rPr 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ワシントンDCで、ホワイトハウスが見れます</a:t>
            </a:r>
            <a:r>
              <a:rPr 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朝は自分で起きれます</a:t>
            </a:r>
            <a:r>
              <a:rPr 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DC735-6BEE-2412-3B10-779512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565-4872-0D68-7EA9-2C902A39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112E-70CA-6AF2-C632-FC6280B2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dirty="0"/>
              <a:t>These sentences are supposed to be bad, according to the </a:t>
            </a:r>
            <a:r>
              <a:rPr lang="en-US" dirty="0">
                <a:solidFill>
                  <a:srgbClr val="FF0000"/>
                </a:solidFill>
              </a:rPr>
              <a:t>prescriptive grammar </a:t>
            </a:r>
            <a:r>
              <a:rPr lang="en-US" dirty="0"/>
              <a:t>of Japanese (</a:t>
            </a:r>
            <a:r>
              <a:rPr lang="en-US" dirty="0" err="1"/>
              <a:t>ら抜き言葉</a:t>
            </a:r>
            <a:r>
              <a:rPr lang="en-US" dirty="0"/>
              <a:t>).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私は肉が好きなので、たくさん</a:t>
            </a:r>
            <a:r>
              <a:rPr lang="en-US" dirty="0" err="1">
                <a:solidFill>
                  <a:srgbClr val="FF0000"/>
                </a:solidFill>
              </a:rPr>
              <a:t>食べれます</a:t>
            </a:r>
            <a:r>
              <a:rPr lang="en-US" dirty="0"/>
              <a:t>。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私は肉が好きなので、たくさん</a:t>
            </a:r>
            <a:r>
              <a:rPr lang="en-US" dirty="0" err="1">
                <a:solidFill>
                  <a:srgbClr val="FF0000"/>
                </a:solidFill>
              </a:rPr>
              <a:t>食べられます</a:t>
            </a:r>
            <a:r>
              <a:rPr 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ワシントンDCで、ホワイトハウスが</a:t>
            </a:r>
            <a:r>
              <a:rPr lang="en-US" dirty="0" err="1">
                <a:solidFill>
                  <a:srgbClr val="FF0000"/>
                </a:solidFill>
              </a:rPr>
              <a:t>見れます</a:t>
            </a:r>
            <a:r>
              <a:rPr lang="en-US" dirty="0"/>
              <a:t>。</a:t>
            </a:r>
          </a:p>
          <a:p>
            <a:pPr marL="971550" lvl="1" indent="-514350">
              <a:buFont typeface="+mj-lt"/>
              <a:buAutoNum type="alphaLcPeriod" startAt="2"/>
            </a:pPr>
            <a:r>
              <a:rPr lang="en-US" dirty="0" err="1"/>
              <a:t>ワシントンDCで、ホワイトハウスが</a:t>
            </a:r>
            <a:r>
              <a:rPr lang="en-US" dirty="0" err="1">
                <a:solidFill>
                  <a:srgbClr val="FF0000"/>
                </a:solidFill>
              </a:rPr>
              <a:t>見られます</a:t>
            </a:r>
            <a:r>
              <a:rPr 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朝は自分で</a:t>
            </a:r>
            <a:r>
              <a:rPr lang="en-US" dirty="0" err="1">
                <a:solidFill>
                  <a:srgbClr val="FF0000"/>
                </a:solidFill>
              </a:rPr>
              <a:t>起きれます</a:t>
            </a:r>
            <a:r>
              <a:rPr lang="en-US" dirty="0"/>
              <a:t>。</a:t>
            </a:r>
          </a:p>
          <a:p>
            <a:pPr marL="971550" lvl="1" indent="-514350">
              <a:buFont typeface="+mj-lt"/>
              <a:buAutoNum type="alphaLcPeriod" startAt="3"/>
            </a:pPr>
            <a:r>
              <a:rPr lang="en-US" dirty="0" err="1"/>
              <a:t>朝は自分で</a:t>
            </a:r>
            <a:r>
              <a:rPr lang="en-US" dirty="0" err="1">
                <a:solidFill>
                  <a:srgbClr val="FF0000"/>
                </a:solidFill>
              </a:rPr>
              <a:t>起きられます</a:t>
            </a:r>
            <a:r>
              <a:rPr lang="en-US" dirty="0"/>
              <a:t>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7BB5-3693-ED20-E365-2D6A2044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6E69-F8D0-FE72-051F-2D78A84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FB05-B43C-972E-A0FA-CC29AE50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Prescriptive grammar</a:t>
            </a:r>
          </a:p>
          <a:p>
            <a:pPr lvl="1"/>
            <a:r>
              <a:rPr lang="en-US" dirty="0"/>
              <a:t>A set of rules designed to give instructions regarding the socially embedded notion of the “correct” or “proper” way or speak or write (</a:t>
            </a:r>
            <a:r>
              <a:rPr lang="en-US" i="1" dirty="0"/>
              <a:t>Language Files </a:t>
            </a:r>
            <a:r>
              <a:rPr lang="en-US" dirty="0"/>
              <a:t>p. 707).</a:t>
            </a:r>
          </a:p>
          <a:p>
            <a:pPr lvl="1"/>
            <a:r>
              <a:rPr lang="en-US" dirty="0"/>
              <a:t>= </a:t>
            </a:r>
            <a:r>
              <a:rPr lang="en-US" dirty="0" err="1"/>
              <a:t>ら抜き言葉</a:t>
            </a:r>
            <a:r>
              <a:rPr lang="en-US" dirty="0"/>
              <a:t> is BAD because it is not “correct”!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Descriptive grammar</a:t>
            </a:r>
          </a:p>
          <a:p>
            <a:pPr lvl="1"/>
            <a:r>
              <a:rPr lang="en-US" dirty="0"/>
              <a:t>Objective description of a speaker’s or a group of speakers’ knowledge of a language based on their use of the language. (</a:t>
            </a:r>
            <a:r>
              <a:rPr lang="en-US" i="1" dirty="0"/>
              <a:t>Language Files</a:t>
            </a:r>
            <a:r>
              <a:rPr lang="en-US" dirty="0"/>
              <a:t> p. 695)</a:t>
            </a:r>
          </a:p>
          <a:p>
            <a:pPr lvl="1"/>
            <a:r>
              <a:rPr lang="en-US" dirty="0"/>
              <a:t>= </a:t>
            </a:r>
            <a:r>
              <a:rPr lang="en-US" dirty="0" err="1"/>
              <a:t>ら抜き言葉</a:t>
            </a:r>
            <a:r>
              <a:rPr lang="en-US" dirty="0"/>
              <a:t> is fine because native speakers of Japanese actually use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4715A-99DC-02FA-80FD-1FA0E47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CB1F-D9F7-03B8-6068-D63C98B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8777-79DB-ADDC-F12D-41C83AB8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linguistics, descriptive grammar is more valued than prescriptive grammar.</a:t>
            </a:r>
          </a:p>
          <a:p>
            <a:endParaRPr lang="en-US" dirty="0"/>
          </a:p>
          <a:p>
            <a:r>
              <a:rPr lang="en-US" dirty="0"/>
              <a:t>Prescriptive vs. Descriptive </a:t>
            </a:r>
          </a:p>
          <a:p>
            <a:pPr lvl="1"/>
            <a:r>
              <a:rPr lang="en-US" dirty="0"/>
              <a:t>Prescriptive grammar includes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dirty="0"/>
              <a:t> knowledge of language.</a:t>
            </a:r>
          </a:p>
          <a:p>
            <a:pPr lvl="1"/>
            <a:r>
              <a:rPr lang="en-US" dirty="0"/>
              <a:t>Descriptive grammar includes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  <a:r>
              <a:rPr lang="en-US" dirty="0"/>
              <a:t> knowledge of language.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54A36-1D65-03F1-B6A4-F303963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89F5-1F5F-C8B3-1AEA-3BECB53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560E-0034-4D3D-B314-51B36FF3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Linguists are interested in </a:t>
            </a:r>
            <a:r>
              <a:rPr lang="en-US" dirty="0">
                <a:solidFill>
                  <a:srgbClr val="FF0000"/>
                </a:solidFill>
              </a:rPr>
              <a:t>implicit knowledge</a:t>
            </a:r>
            <a:r>
              <a:rPr lang="en-US" dirty="0"/>
              <a:t> of language.</a:t>
            </a:r>
          </a:p>
          <a:p>
            <a:r>
              <a:rPr lang="en-US" dirty="0"/>
              <a:t>Therefore, linguists look at </a:t>
            </a:r>
            <a:r>
              <a:rPr lang="en-US" dirty="0">
                <a:solidFill>
                  <a:srgbClr val="FF0000"/>
                </a:solidFill>
              </a:rPr>
              <a:t>descriptive grammar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this class, we study </a:t>
            </a:r>
            <a:r>
              <a:rPr lang="en-US" dirty="0">
                <a:solidFill>
                  <a:srgbClr val="FF0000"/>
                </a:solidFill>
              </a:rPr>
              <a:t>phonetics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phonology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Phonetics: The study of the sounds of spoken language.</a:t>
            </a:r>
          </a:p>
          <a:p>
            <a:pPr lvl="1"/>
            <a:r>
              <a:rPr lang="en-US" dirty="0"/>
              <a:t>Phonology: The study of the sound system of a language.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A10C0-620E-F162-57B3-A3078229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5FD3-C168-78B2-C69C-C927D4E6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C2A4-5717-16E5-255F-D0F66EB8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they differ?</a:t>
            </a:r>
          </a:p>
          <a:p>
            <a:endParaRPr lang="en-US" dirty="0"/>
          </a:p>
          <a:p>
            <a:r>
              <a:rPr lang="en-US" dirty="0"/>
              <a:t>Is “Standard X” a dialect of the language?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381DE-DB90-F613-90F0-161FCF5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FEC-AB08-AD9B-0B2E-D4F49A66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B35F-0B8D-FEAD-1876-2DD8095B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Mutual intelligibility</a:t>
            </a:r>
          </a:p>
          <a:p>
            <a:pPr lvl="1"/>
            <a:r>
              <a:rPr lang="en-US" dirty="0"/>
              <a:t>A and B are mutually </a:t>
            </a:r>
            <a:r>
              <a:rPr lang="en-US" dirty="0">
                <a:solidFill>
                  <a:srgbClr val="FF0000"/>
                </a:solidFill>
              </a:rPr>
              <a:t>unintelligible</a:t>
            </a:r>
            <a:r>
              <a:rPr lang="en-US" dirty="0"/>
              <a:t>. </a:t>
            </a:r>
            <a:r>
              <a:rPr lang="en-US" dirty="0">
                <a:sym typeface="Wingdings" pitchFamily="2" charset="2"/>
              </a:rPr>
              <a:t> A and B are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languages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A and B are mutually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intelligible</a:t>
            </a:r>
            <a:r>
              <a:rPr lang="en-US" dirty="0">
                <a:sym typeface="Wingdings" pitchFamily="2" charset="2"/>
              </a:rPr>
              <a:t>.  A and B are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dialects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English and Japanese are two different languages.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American English and British English are dialects of the same language.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74882-A39B-2EC2-4075-C73D83A5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DF78-A27A-DB68-41EA-2E11953B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00AF-CDBF-60A4-E837-F0BC42E0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Dr. Minamida Hitomi (</a:t>
            </a:r>
            <a:r>
              <a:rPr lang="en-US" dirty="0" err="1"/>
              <a:t>南田</a:t>
            </a:r>
            <a:r>
              <a:rPr lang="en-US" dirty="0"/>
              <a:t> </a:t>
            </a:r>
            <a:r>
              <a:rPr lang="en-US" dirty="0" err="1"/>
              <a:t>仁美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1BF57-48DE-A03C-2D16-972CA7C3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C944-637F-D2E9-618F-C07CB0AC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1331-6973-E7F2-9C8A-E55BB5DE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distinction is not clear-cut!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Mandarin vs. Cantonese </a:t>
            </a:r>
            <a:r>
              <a:rPr lang="en-US" dirty="0">
                <a:sym typeface="Wingdings" pitchFamily="2" charset="2"/>
              </a:rPr>
              <a:t> Are they dialects?</a:t>
            </a:r>
          </a:p>
          <a:p>
            <a:pPr lvl="1"/>
            <a:r>
              <a:rPr lang="en-US" dirty="0">
                <a:sym typeface="Wingdings" pitchFamily="2" charset="2"/>
              </a:rPr>
              <a:t>Thai vs. Lao  Are they languages?</a:t>
            </a:r>
          </a:p>
          <a:p>
            <a:pPr lvl="1"/>
            <a:r>
              <a:rPr lang="en-US" dirty="0">
                <a:sym typeface="Wingdings" pitchFamily="2" charset="2"/>
              </a:rPr>
              <a:t>Various dialects of English  Are they all mutually intelligible?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25B11-2B89-EE91-43F8-279F0330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9251-97BA-9A92-A328-5FA64170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17DF-EE30-B3B1-72FE-0CC940D4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Maiagare</a:t>
            </a:r>
            <a:r>
              <a:rPr lang="en-US" i="1" dirty="0"/>
              <a:t>!</a:t>
            </a:r>
            <a:r>
              <a:rPr lang="en-US" dirty="0"/>
              <a:t> (</a:t>
            </a:r>
            <a:r>
              <a:rPr lang="en-US" dirty="0" err="1"/>
              <a:t>舞いあがれ</a:t>
            </a:r>
            <a:r>
              <a:rPr lang="en-US" dirty="0"/>
              <a:t>！)</a:t>
            </a:r>
          </a:p>
          <a:p>
            <a:pPr lvl="1"/>
            <a:r>
              <a:rPr lang="en-US" dirty="0"/>
              <a:t>NHK </a:t>
            </a:r>
            <a:r>
              <a:rPr lang="en-US" dirty="0" err="1"/>
              <a:t>朝ドラ</a:t>
            </a:r>
            <a:r>
              <a:rPr lang="en-US" dirty="0"/>
              <a:t> (morning drama) broadcast in 2022-2023</a:t>
            </a:r>
          </a:p>
          <a:p>
            <a:pPr lvl="1"/>
            <a:r>
              <a:rPr lang="en-US" dirty="0"/>
              <a:t>The drama’s protagonist </a:t>
            </a:r>
            <a:r>
              <a:rPr lang="en-US" dirty="0" err="1"/>
              <a:t>Iwakura</a:t>
            </a:r>
            <a:r>
              <a:rPr lang="en-US" dirty="0"/>
              <a:t> Mai (</a:t>
            </a:r>
            <a:r>
              <a:rPr lang="en-US" dirty="0" err="1"/>
              <a:t>岩倉舞</a:t>
            </a:r>
            <a:r>
              <a:rPr lang="en-US" dirty="0"/>
              <a:t>) from Osaka transfers to an elementary school in the </a:t>
            </a:r>
            <a:r>
              <a:rPr lang="en-US" dirty="0" err="1"/>
              <a:t>Goto</a:t>
            </a:r>
            <a:r>
              <a:rPr lang="en-US" dirty="0"/>
              <a:t> Islands (</a:t>
            </a:r>
            <a:r>
              <a:rPr lang="en-US" dirty="0" err="1"/>
              <a:t>五島列島</a:t>
            </a:r>
            <a:r>
              <a:rPr lang="en-US" dirty="0"/>
              <a:t>), Nagasaki Prefecture, in her childhood.</a:t>
            </a:r>
          </a:p>
          <a:p>
            <a:pPr lvl="1"/>
            <a:r>
              <a:rPr lang="en-US" dirty="0"/>
              <a:t>In the video clip, Mai plays </a:t>
            </a:r>
            <a:r>
              <a:rPr lang="en-US" i="1" dirty="0" err="1"/>
              <a:t>karuta</a:t>
            </a:r>
            <a:r>
              <a:rPr lang="en-US" dirty="0"/>
              <a:t> (</a:t>
            </a:r>
            <a:r>
              <a:rPr lang="en-US" dirty="0" err="1"/>
              <a:t>かるた</a:t>
            </a:r>
            <a:r>
              <a:rPr lang="en-US" dirty="0"/>
              <a:t>) with her classmates in the </a:t>
            </a:r>
            <a:r>
              <a:rPr lang="en-US" dirty="0" err="1"/>
              <a:t>Goto</a:t>
            </a:r>
            <a:r>
              <a:rPr lang="en-US" dirty="0"/>
              <a:t> dialect.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E759B-2942-2305-F216-EADCD94F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 descr="かるたをしている人達のイラスト">
            <a:extLst>
              <a:ext uri="{FF2B5EF4-FFF2-40B4-BE49-F238E27FC236}">
                <a16:creationId xmlns:a16="http://schemas.microsoft.com/office/drawing/2014/main" id="{01B33A00-F0A0-CB18-4EE2-62328C8D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78" y="4442481"/>
            <a:ext cx="2534444" cy="21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hild with short hair looking up&#10;&#10;Description automatically generated">
            <a:extLst>
              <a:ext uri="{FF2B5EF4-FFF2-40B4-BE49-F238E27FC236}">
                <a16:creationId xmlns:a16="http://schemas.microsoft.com/office/drawing/2014/main" id="{DEDB42A0-7DB3-69F0-2ABC-3A2D11BC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82" y="4442481"/>
            <a:ext cx="1924716" cy="20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906-4705-C215-F73C-5B25B935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pic>
        <p:nvPicPr>
          <p:cNvPr id="6" name="Content Placeholder 5" descr="A map of the world with different directions&#10;&#10;Description automatically generated">
            <a:extLst>
              <a:ext uri="{FF2B5EF4-FFF2-40B4-BE49-F238E27FC236}">
                <a16:creationId xmlns:a16="http://schemas.microsoft.com/office/drawing/2014/main" id="{4AF4457B-8F2E-404C-BBC5-24870D5E2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C5-CF26-AE2D-36E7-628E34C7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2448C-1292-AE85-8C31-83061B55783C}"/>
              </a:ext>
            </a:extLst>
          </p:cNvPr>
          <p:cNvSpPr txBox="1"/>
          <p:nvPr/>
        </p:nvSpPr>
        <p:spPr>
          <a:xfrm>
            <a:off x="7542993" y="365125"/>
            <a:ext cx="43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https://goto.nagasaki-tabinet.com/pamphlet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40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B344F0-1401-B548-3CE6-92BA077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191F-8CDE-03AB-ABFC-C428E261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23</a:t>
            </a:fld>
            <a:endParaRPr lang="en-US"/>
          </a:p>
        </p:txBody>
      </p:sp>
      <p:pic>
        <p:nvPicPr>
          <p:cNvPr id="11" name="min.mp4">
            <a:hlinkClick r:id="" action="ppaction://media"/>
            <a:extLst>
              <a:ext uri="{FF2B5EF4-FFF2-40B4-BE49-F238E27FC236}">
                <a16:creationId xmlns:a16="http://schemas.microsoft.com/office/drawing/2014/main" id="{964D8EAA-19C4-5A83-D64E-6E90D314F3C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4088" y="1825625"/>
            <a:ext cx="7742237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3C8DD3-4F8B-CA6F-6A7B-D1D114E1F07E}"/>
              </a:ext>
            </a:extLst>
          </p:cNvPr>
          <p:cNvSpPr txBox="1"/>
          <p:nvPr/>
        </p:nvSpPr>
        <p:spPr>
          <a:xfrm>
            <a:off x="4955175" y="6308209"/>
            <a:ext cx="22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NHK (2022) </a:t>
            </a:r>
            <a:r>
              <a:rPr lang="en-US" i="1" dirty="0" err="1"/>
              <a:t>Maiagare</a:t>
            </a:r>
            <a:r>
              <a:rPr lang="en-US" i="1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98263110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C70CE6-1933-1A7B-6618-2217B0E2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DAB4-D6E9-2846-20E5-2C3AC9D1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みん</a:t>
            </a:r>
            <a:r>
              <a:rPr lang="en-US" dirty="0" err="1"/>
              <a:t>の</a:t>
            </a:r>
            <a:r>
              <a:rPr lang="en-US" u="sng" dirty="0" err="1"/>
              <a:t>みん</a:t>
            </a:r>
            <a:r>
              <a:rPr lang="en-US" dirty="0" err="1"/>
              <a:t>に</a:t>
            </a:r>
            <a:r>
              <a:rPr lang="ja-JP" altLang="en-US"/>
              <a:t>　</a:t>
            </a:r>
            <a:r>
              <a:rPr lang="en-US" u="sng" dirty="0" err="1"/>
              <a:t>みん</a:t>
            </a:r>
            <a:r>
              <a:rPr lang="en-US" dirty="0" err="1"/>
              <a:t>のひゃって</a:t>
            </a:r>
            <a:r>
              <a:rPr lang="ja-JP" altLang="en-US"/>
              <a:t>　</a:t>
            </a:r>
            <a:r>
              <a:rPr lang="en-US" u="sng" dirty="0" err="1"/>
              <a:t>みん</a:t>
            </a:r>
            <a:r>
              <a:rPr lang="en-US" dirty="0" err="1"/>
              <a:t>の</a:t>
            </a:r>
            <a:r>
              <a:rPr lang="en-US" u="sng" dirty="0" err="1"/>
              <a:t>みん</a:t>
            </a:r>
            <a:r>
              <a:rPr lang="en-US" dirty="0" err="1"/>
              <a:t>の</a:t>
            </a:r>
            <a:r>
              <a:rPr lang="ja-JP" altLang="en-US" dirty="0"/>
              <a:t>　</a:t>
            </a:r>
            <a:r>
              <a:rPr lang="en-US" dirty="0" err="1"/>
              <a:t>いたか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右の耳に</a:t>
            </a:r>
            <a:r>
              <a:rPr lang="ja-JP" altLang="en-US"/>
              <a:t>　　　</a:t>
            </a:r>
            <a:r>
              <a:rPr lang="en-US" dirty="0" err="1"/>
              <a:t>水が入って</a:t>
            </a:r>
            <a:r>
              <a:rPr lang="ja-JP" altLang="en-US"/>
              <a:t>　　　</a:t>
            </a:r>
            <a:r>
              <a:rPr lang="en-US" dirty="0" err="1"/>
              <a:t>右の耳が</a:t>
            </a:r>
            <a:r>
              <a:rPr lang="ja-JP" altLang="en-US"/>
              <a:t>　　</a:t>
            </a:r>
            <a:r>
              <a:rPr lang="ja-JP" altLang="en-US" dirty="0"/>
              <a:t>　</a:t>
            </a:r>
            <a:r>
              <a:rPr lang="en-US" dirty="0" err="1"/>
              <a:t>痛い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Osaka Japanese and </a:t>
            </a:r>
            <a:r>
              <a:rPr lang="en-US" dirty="0" err="1"/>
              <a:t>Goto</a:t>
            </a:r>
            <a:r>
              <a:rPr lang="en-US" dirty="0"/>
              <a:t> Japanese are mutually unintelligible.</a:t>
            </a:r>
          </a:p>
          <a:p>
            <a:endParaRPr lang="en-US" dirty="0"/>
          </a:p>
          <a:p>
            <a:r>
              <a:rPr lang="en-US" dirty="0"/>
              <a:t>One possible interpretation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Japanese looks mutually unintelligible with (Osaka) Japanese just because </a:t>
            </a:r>
            <a:r>
              <a:rPr lang="en-US" dirty="0" err="1"/>
              <a:t>み</a:t>
            </a:r>
            <a:r>
              <a:rPr lang="en-US" dirty="0"/>
              <a:t>◯ (e.g. </a:t>
            </a:r>
            <a:r>
              <a:rPr lang="en-US" dirty="0" err="1"/>
              <a:t>右</a:t>
            </a:r>
            <a:r>
              <a:rPr lang="en-US" dirty="0"/>
              <a:t>, </a:t>
            </a:r>
            <a:r>
              <a:rPr lang="en-US" dirty="0" err="1"/>
              <a:t>耳</a:t>
            </a:r>
            <a:r>
              <a:rPr lang="en-US" dirty="0"/>
              <a:t>, </a:t>
            </a:r>
            <a:r>
              <a:rPr lang="en-US" dirty="0" err="1"/>
              <a:t>水</a:t>
            </a:r>
            <a:r>
              <a:rPr lang="en-US" dirty="0"/>
              <a:t>) becomes </a:t>
            </a:r>
            <a:r>
              <a:rPr lang="en-US" dirty="0" err="1"/>
              <a:t>みん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6784F-E3DB-7665-AA72-364F1D6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5F41-1A8B-B52D-C364-456E3850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9C11-DC80-4BB2-684E-A4B554D4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Languages of Japan</a:t>
            </a:r>
          </a:p>
          <a:p>
            <a:pPr lvl="1"/>
            <a:r>
              <a:rPr lang="en-US" dirty="0"/>
              <a:t>Japanese</a:t>
            </a:r>
          </a:p>
          <a:p>
            <a:pPr lvl="1"/>
            <a:r>
              <a:rPr lang="en-US" dirty="0"/>
              <a:t>Ryukyuan (spoken in Okinawa)</a:t>
            </a:r>
          </a:p>
          <a:p>
            <a:pPr lvl="1"/>
            <a:r>
              <a:rPr lang="en-US" dirty="0"/>
              <a:t>Ainu (spoken in Hokkaido)</a:t>
            </a:r>
          </a:p>
          <a:p>
            <a:endParaRPr lang="en-US" dirty="0"/>
          </a:p>
          <a:p>
            <a:r>
              <a:rPr lang="en-US" dirty="0"/>
              <a:t>Japanese and Ryukyuan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Japonic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Ainu  Isolate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In this class, I treat the varieties spoken in mainland Japan as Japanese.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6500-EBC5-4EBF-B698-B36AD81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7F6665A-6B9F-6646-8716-46DB7685D1D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964-8493-2AAA-1F68-A1CA3114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9636-9010-D874-12A0-9FCC614E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X is a dialect.</a:t>
            </a:r>
          </a:p>
          <a:p>
            <a:pPr lvl="1"/>
            <a:r>
              <a:rPr lang="en-US" dirty="0"/>
              <a:t>The degree of prestige is different.</a:t>
            </a:r>
          </a:p>
          <a:p>
            <a:endParaRPr lang="en-US" dirty="0"/>
          </a:p>
          <a:p>
            <a:r>
              <a:rPr lang="en-US" dirty="0"/>
              <a:t>Some linguists avoid using the word </a:t>
            </a:r>
            <a:r>
              <a:rPr lang="en-US" dirty="0">
                <a:solidFill>
                  <a:srgbClr val="FF0000"/>
                </a:solidFill>
              </a:rPr>
              <a:t>“dialect”</a:t>
            </a:r>
            <a:r>
              <a:rPr lang="en-US" dirty="0"/>
              <a:t> (</a:t>
            </a:r>
            <a:r>
              <a:rPr lang="en-US" dirty="0" err="1"/>
              <a:t>方言</a:t>
            </a:r>
            <a:r>
              <a:rPr lang="en-US" dirty="0"/>
              <a:t>) because it has a negative connotation.</a:t>
            </a:r>
          </a:p>
          <a:p>
            <a:endParaRPr lang="en-US" dirty="0"/>
          </a:p>
          <a:p>
            <a:r>
              <a:rPr lang="en-US" dirty="0"/>
              <a:t>These people instead use the word </a:t>
            </a:r>
            <a:r>
              <a:rPr lang="en-US" dirty="0">
                <a:solidFill>
                  <a:srgbClr val="FF0000"/>
                </a:solidFill>
              </a:rPr>
              <a:t>“variety” </a:t>
            </a:r>
            <a:r>
              <a:rPr lang="en-US" dirty="0"/>
              <a:t>(</a:t>
            </a:r>
            <a:r>
              <a:rPr lang="en-US" dirty="0" err="1"/>
              <a:t>ことば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X Japanese (e.g. Tokyo Japanese, Osaka Japanese, etc.)</a:t>
            </a:r>
          </a:p>
          <a:p>
            <a:pPr lvl="1"/>
            <a:r>
              <a:rPr lang="en-US" dirty="0"/>
              <a:t>X English (e.g. Boston English, New York City English, etc.)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165-62F0-19E6-4C5F-B25A951E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7D37-0FC7-80E2-0DA1-FE669FA4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vs. Dialect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35BD-FD53-7ACB-C97A-7081AD12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common misunderstanding that non-standard varieties are unsystematic. </a:t>
            </a:r>
          </a:p>
          <a:p>
            <a:endParaRPr lang="en-US" dirty="0"/>
          </a:p>
          <a:p>
            <a:r>
              <a:rPr lang="en-US" dirty="0"/>
              <a:t>Every variety is systematic.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み</a:t>
            </a:r>
            <a:r>
              <a:rPr lang="en-US" dirty="0"/>
              <a:t>◯ (e.g. </a:t>
            </a:r>
            <a:r>
              <a:rPr lang="en-US" dirty="0" err="1"/>
              <a:t>右</a:t>
            </a:r>
            <a:r>
              <a:rPr lang="en-US" dirty="0"/>
              <a:t>, </a:t>
            </a:r>
            <a:r>
              <a:rPr lang="en-US" dirty="0" err="1"/>
              <a:t>耳</a:t>
            </a:r>
            <a:r>
              <a:rPr lang="en-US" dirty="0"/>
              <a:t>, </a:t>
            </a:r>
            <a:r>
              <a:rPr lang="en-US" dirty="0" err="1"/>
              <a:t>水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みん</a:t>
            </a:r>
            <a:r>
              <a:rPr lang="en-US" dirty="0"/>
              <a:t> in </a:t>
            </a:r>
            <a:r>
              <a:rPr lang="en-US" dirty="0" err="1"/>
              <a:t>Goto</a:t>
            </a:r>
            <a:r>
              <a:rPr lang="en-US" dirty="0"/>
              <a:t> Japanese</a:t>
            </a:r>
          </a:p>
          <a:p>
            <a:endParaRPr lang="en-US" dirty="0"/>
          </a:p>
          <a:p>
            <a:r>
              <a:rPr lang="en-US" dirty="0"/>
              <a:t>You are encouraged to look at non-standard varieties in linguistics.</a:t>
            </a:r>
          </a:p>
          <a:p>
            <a:pPr lvl="1"/>
            <a:r>
              <a:rPr lang="en-US" dirty="0">
                <a:sym typeface="Wingdings" pitchFamily="2" charset="2"/>
              </a:rPr>
              <a:t>Why?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3C699-8566-3267-7F6C-8BC57DA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EC0F-A676-83FF-6AFD-E0A4DE67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9087-DCFA-6F82-D494-A0AFE123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Linguistics, The Ohio State University. 2016. </a:t>
            </a:r>
            <a:r>
              <a:rPr lang="en-US" i="1" dirty="0"/>
              <a:t>Language Files (12</a:t>
            </a:r>
            <a:r>
              <a:rPr lang="en-US" i="1" baseline="30000" dirty="0"/>
              <a:t>th</a:t>
            </a:r>
            <a:r>
              <a:rPr lang="en-US" i="1" dirty="0"/>
              <a:t> edition)</a:t>
            </a:r>
            <a:r>
              <a:rPr lang="en-US" dirty="0"/>
              <a:t>.  Columbus, OH: The Ohio State University Press.</a:t>
            </a:r>
          </a:p>
          <a:p>
            <a:r>
              <a:rPr lang="en-US" dirty="0"/>
              <a:t>NHK. 2022-2023. </a:t>
            </a:r>
            <a:r>
              <a:rPr lang="en-US" dirty="0" err="1"/>
              <a:t>連続テレビ小説『舞いあがれ</a:t>
            </a:r>
            <a:r>
              <a:rPr lang="en-US" dirty="0"/>
              <a:t>！』</a:t>
            </a:r>
            <a:r>
              <a:rPr lang="en-US" dirty="0">
                <a:hlinkClick r:id="rId2"/>
              </a:rPr>
              <a:t>https://www.nhk.or.jp/archives/bangumi/special/asadora/drama/d_107.html</a:t>
            </a:r>
            <a:endParaRPr lang="en-US" dirty="0"/>
          </a:p>
          <a:p>
            <a:r>
              <a:rPr lang="en-US" dirty="0" err="1"/>
              <a:t>Pokédex</a:t>
            </a:r>
            <a:r>
              <a:rPr lang="en-US" dirty="0"/>
              <a:t>                                        </a:t>
            </a:r>
            <a:r>
              <a:rPr lang="en-US" dirty="0">
                <a:hlinkClick r:id="rId3"/>
              </a:rPr>
              <a:t>https://www.pokemon.com/us/pokedex</a:t>
            </a:r>
            <a:r>
              <a:rPr lang="en-US" dirty="0"/>
              <a:t> </a:t>
            </a:r>
          </a:p>
          <a:p>
            <a:r>
              <a:rPr lang="en-US" dirty="0" err="1"/>
              <a:t>五島の島たび：パンフレット</a:t>
            </a:r>
            <a:r>
              <a:rPr lang="en-US" dirty="0"/>
              <a:t>                                 </a:t>
            </a:r>
            <a:r>
              <a:rPr lang="en-US" dirty="0">
                <a:hlinkClick r:id="rId4"/>
              </a:rPr>
              <a:t>https://goto.nagasaki-tabinet.com/pamphlet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1F332-8D32-3DB1-9958-753B4567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06ED-E853-029F-4A04-1E9FB2B4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DD22-7129-353D-44EB-4E474C4C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Self-introduction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What is linguistics?</a:t>
            </a:r>
          </a:p>
          <a:p>
            <a:r>
              <a:rPr lang="en-US" dirty="0"/>
              <a:t>Language vs. Dialect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6DF4-FE21-6701-7E51-3B618CF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F5CD-BF31-6646-85BB-3B7D083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4F024-5C0D-274A-9139-2ADF9AF6E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Vance, Timothy J. 2008. </a:t>
            </a:r>
            <a:r>
              <a:rPr lang="en-US" i="1" dirty="0"/>
              <a:t>The sounds of Japanese</a:t>
            </a:r>
            <a:r>
              <a:rPr lang="en-US" dirty="0"/>
              <a:t>. Cambridge University Press.</a:t>
            </a:r>
          </a:p>
          <a:p>
            <a:endParaRPr lang="en-US" dirty="0"/>
          </a:p>
          <a:p>
            <a:r>
              <a:rPr lang="en-US" dirty="0"/>
              <a:t>This book will be reserved at the library.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79A2-B4EA-7323-19D7-D3341F51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ED10E1-0DBE-7118-4DEA-58C8290305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50244"/>
            <a:ext cx="28956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9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9A91E4-66BE-EF61-07D4-3C29B4D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C3EACC-A1A8-54A3-57B1-1E387193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“linguistics” is?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DC42-07B2-2682-B1DB-8F705F95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FB0-0422-33AC-C62C-FBDF3FBA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4FAB-F976-80A9-BB99-55C76FF4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Linguistics is a scientific study of language.</a:t>
            </a:r>
          </a:p>
          <a:p>
            <a:endParaRPr lang="en-US" dirty="0"/>
          </a:p>
          <a:p>
            <a:r>
              <a:rPr lang="en-US" dirty="0"/>
              <a:t>Linguists are interested in </a:t>
            </a:r>
            <a:r>
              <a:rPr lang="en-US" dirty="0">
                <a:solidFill>
                  <a:srgbClr val="FF0000"/>
                </a:solidFill>
              </a:rPr>
              <a:t>“implicit knowledge”</a:t>
            </a:r>
            <a:r>
              <a:rPr lang="en-US" dirty="0"/>
              <a:t> of language.</a:t>
            </a:r>
          </a:p>
          <a:p>
            <a:pPr lvl="1"/>
            <a:r>
              <a:rPr lang="en-US" dirty="0"/>
              <a:t>What knowledge do you have, but are not aware of having, about the language(s) you speak?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5A66A-D412-1671-A50F-6F9EF7C6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D01-2C22-A935-2463-5C429030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B5EA-0642-2114-DDA2-5E9F9105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86F05-1604-B785-0DC7-51DCB2744680}"/>
              </a:ext>
            </a:extLst>
          </p:cNvPr>
          <p:cNvSpPr txBox="1"/>
          <p:nvPr/>
        </p:nvSpPr>
        <p:spPr>
          <a:xfrm>
            <a:off x="3243470" y="5446644"/>
            <a:ext cx="5685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libri Light" panose="020F0302020204030204" pitchFamily="34" charset="0"/>
              </a:rPr>
              <a:t>one </a:t>
            </a:r>
            <a:r>
              <a:rPr lang="en-US" sz="6000" dirty="0" err="1">
                <a:latin typeface="Calibri Light" panose="020F0302020204030204" pitchFamily="34" charset="0"/>
              </a:rPr>
              <a:t>wug</a:t>
            </a:r>
            <a:endParaRPr lang="en-US" sz="6000" dirty="0">
              <a:latin typeface="Calibri Light" panose="020F0302020204030204" pitchFamily="34" charset="0"/>
            </a:endParaRPr>
          </a:p>
        </p:txBody>
      </p:sp>
      <p:pic>
        <p:nvPicPr>
          <p:cNvPr id="8" name="Picture 2" descr="https://www.gravatar.com/avatar/2152f0665d54a5cfe8bde11b18f91547?s=328&amp;d=identicon&amp;r=PG">
            <a:extLst>
              <a:ext uri="{FF2B5EF4-FFF2-40B4-BE49-F238E27FC236}">
                <a16:creationId xmlns:a16="http://schemas.microsoft.com/office/drawing/2014/main" id="{BF3423D8-090D-9E24-E7B0-856C41B2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866901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8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6592-CDB5-1DD9-375D-4874B79B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7165-1E20-453D-D39B-0604176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https://www.gravatar.com/avatar/2152f0665d54a5cfe8bde11b18f91547?s=328&amp;d=identicon&amp;r=PG">
            <a:extLst>
              <a:ext uri="{FF2B5EF4-FFF2-40B4-BE49-F238E27FC236}">
                <a16:creationId xmlns:a16="http://schemas.microsoft.com/office/drawing/2014/main" id="{78F707CE-B551-B1CD-CD4A-278EB278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65" y="2222225"/>
            <a:ext cx="2413552" cy="24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gravatar.com/avatar/2152f0665d54a5cfe8bde11b18f91547?s=328&amp;d=identicon&amp;r=PG">
            <a:extLst>
              <a:ext uri="{FF2B5EF4-FFF2-40B4-BE49-F238E27FC236}">
                <a16:creationId xmlns:a16="http://schemas.microsoft.com/office/drawing/2014/main" id="{52627CB8-8097-571F-9FCC-2BAAF80E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82" y="2222225"/>
            <a:ext cx="2413552" cy="24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9601D-EBBA-26F7-C6C0-65B665C4290B}"/>
              </a:ext>
            </a:extLst>
          </p:cNvPr>
          <p:cNvSpPr txBox="1"/>
          <p:nvPr/>
        </p:nvSpPr>
        <p:spPr>
          <a:xfrm>
            <a:off x="2055627" y="5248354"/>
            <a:ext cx="8080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libri Light" panose="020F0302020204030204" pitchFamily="34" charset="0"/>
              </a:rPr>
              <a:t>two</a:t>
            </a:r>
            <a:r>
              <a:rPr lang="en-US" sz="6600" dirty="0">
                <a:latin typeface="Calibri Light" panose="020F0302020204030204" pitchFamily="34" charset="0"/>
              </a:rPr>
              <a:t> </a:t>
            </a:r>
            <a:r>
              <a:rPr lang="en-US" sz="6000" dirty="0">
                <a:latin typeface="Calibri Light" panose="020F0302020204030204" pitchFamily="34" charset="0"/>
              </a:rPr>
              <a:t>wug</a:t>
            </a:r>
            <a:r>
              <a:rPr lang="en-US" sz="60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</a:t>
            </a:r>
            <a:endParaRPr lang="en-US" sz="66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4FFA-11BA-6465-317F-FCB7EAC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linguistics?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3BED-1F58-F51C-EE59-5426F484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test is called the “</a:t>
            </a:r>
            <a:r>
              <a:rPr lang="en-US" dirty="0" err="1"/>
              <a:t>wug</a:t>
            </a:r>
            <a:r>
              <a:rPr lang="en-US" dirty="0"/>
              <a:t> test”.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knowledge of language includes </a:t>
            </a:r>
            <a:r>
              <a:rPr lang="en-US" dirty="0">
                <a:solidFill>
                  <a:srgbClr val="FF0000"/>
                </a:solidFill>
              </a:rPr>
              <a:t>rules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wug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two </a:t>
            </a:r>
            <a:r>
              <a:rPr lang="en-US" dirty="0" err="1">
                <a:sym typeface="Wingdings" pitchFamily="2" charset="2"/>
              </a:rPr>
              <a:t>wug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 English, </a:t>
            </a:r>
            <a:r>
              <a:rPr lang="en-US" i="1" dirty="0"/>
              <a:t>-(e)s</a:t>
            </a:r>
            <a:r>
              <a:rPr lang="en-US" dirty="0"/>
              <a:t> is attached to plural nouns.</a:t>
            </a:r>
          </a:p>
          <a:p>
            <a:endParaRPr lang="en-US" dirty="0"/>
          </a:p>
          <a:p>
            <a:r>
              <a:rPr lang="en-US" dirty="0"/>
              <a:t>Much of your knowledge of linguistic rules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Native speakers of English do not have to learn how to form plural nouns.</a:t>
            </a:r>
          </a:p>
          <a:p>
            <a:pPr lvl="1"/>
            <a:r>
              <a:rPr lang="en-US" dirty="0"/>
              <a:t>Non-native speakers of English do have to learn how to form plurals.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F9E6-9D4A-5F86-5436-D3B361A7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665A-6B9F-6646-8716-46DB7685D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</TotalTime>
  <Words>1210</Words>
  <Application>Microsoft Macintosh PowerPoint</Application>
  <PresentationFormat>Widescreen</PresentationFormat>
  <Paragraphs>203</Paragraphs>
  <Slides>28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W1-1: Introduction</vt:lpstr>
      <vt:lpstr>Welcome!</vt:lpstr>
      <vt:lpstr>Today’s class</vt:lpstr>
      <vt:lpstr>Syllabus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What is linguistics?</vt:lpstr>
      <vt:lpstr>Language vs. Dialect</vt:lpstr>
      <vt:lpstr>Language vs. Dialect</vt:lpstr>
      <vt:lpstr>Language vs. Dialect</vt:lpstr>
      <vt:lpstr>Language vs. Dialect</vt:lpstr>
      <vt:lpstr>Language vs. Dialect</vt:lpstr>
      <vt:lpstr>Language vs. Dialect</vt:lpstr>
      <vt:lpstr>Language vs. Dialect</vt:lpstr>
      <vt:lpstr>Language vs. Dialect</vt:lpstr>
      <vt:lpstr>Language vs. Dialect</vt:lpstr>
      <vt:lpstr>Language vs. Dialect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W1-1: Introduction</dc:title>
  <dc:creator>Hitomi Minamida</dc:creator>
  <cp:lastModifiedBy>Hitomi Minamida</cp:lastModifiedBy>
  <cp:revision>21</cp:revision>
  <dcterms:created xsi:type="dcterms:W3CDTF">2023-08-07T14:38:37Z</dcterms:created>
  <dcterms:modified xsi:type="dcterms:W3CDTF">2023-10-11T23:42:40Z</dcterms:modified>
</cp:coreProperties>
</file>