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267" r:id="rId5"/>
    <p:sldId id="268" r:id="rId6"/>
    <p:sldId id="269" r:id="rId7"/>
    <p:sldId id="277" r:id="rId8"/>
    <p:sldId id="289" r:id="rId9"/>
    <p:sldId id="258" r:id="rId10"/>
    <p:sldId id="260" r:id="rId11"/>
    <p:sldId id="262" r:id="rId12"/>
    <p:sldId id="272" r:id="rId13"/>
    <p:sldId id="263" r:id="rId14"/>
    <p:sldId id="264" r:id="rId15"/>
    <p:sldId id="265" r:id="rId16"/>
    <p:sldId id="266" r:id="rId17"/>
    <p:sldId id="270" r:id="rId18"/>
    <p:sldId id="271" r:id="rId19"/>
    <p:sldId id="273" r:id="rId20"/>
    <p:sldId id="274" r:id="rId21"/>
    <p:sldId id="275" r:id="rId22"/>
    <p:sldId id="276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9" r:id="rId32"/>
    <p:sldId id="296" r:id="rId33"/>
    <p:sldId id="292" r:id="rId34"/>
    <p:sldId id="297" r:id="rId35"/>
    <p:sldId id="295" r:id="rId36"/>
    <p:sldId id="294" r:id="rId37"/>
    <p:sldId id="298" r:id="rId38"/>
    <p:sldId id="290" r:id="rId39"/>
    <p:sldId id="293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385"/>
  </p:normalViewPr>
  <p:slideViewPr>
    <p:cSldViewPr snapToGrid="0">
      <p:cViewPr varScale="1"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33D8-67BC-5D45-8A9B-883860592F2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66218-F5D0-B947-8259-EAA5111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0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/d/ 2. /k/ 3. /v/ 4. /n/ 5. /</a:t>
            </a:r>
            <a:r>
              <a:rPr lang="en-US" dirty="0" err="1"/>
              <a:t>ɹ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voiced bilabial nasal 2. voiceless labio-dental fricative 3. voiceless post-alveolar affricate 4. voiced velar stop 5. voiceless dental fricative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2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voiced dental fricative /</a:t>
            </a:r>
            <a:r>
              <a:rPr lang="en-US" dirty="0" err="1"/>
              <a:t>ð</a:t>
            </a:r>
            <a:r>
              <a:rPr lang="en-US" dirty="0"/>
              <a:t>/, 2. voiceless bilabial stop /p/, 3. voiced alveolar fricative /v/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www.fon.hum.uva.nl</a:t>
            </a:r>
            <a:r>
              <a:rPr lang="en-US" dirty="0"/>
              <a:t>/</a:t>
            </a:r>
            <a:r>
              <a:rPr lang="en-US" dirty="0" err="1"/>
              <a:t>praat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Consonants can be classified using three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 of articulation is represented by the columns of the table.</a:t>
            </a:r>
          </a:p>
          <a:p>
            <a:r>
              <a:rPr lang="en-US" dirty="0"/>
              <a:t>Manner of articulation is represented by the rows of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Post-alveolar consonants are made a bit further back (just behind the alveolar ridge).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air can(not) escape through the nasal cavity.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呉音</a:t>
            </a:r>
            <a:r>
              <a:rPr lang="en-US" dirty="0"/>
              <a:t>: names, Buddhist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66218-F5D0-B947-8259-EAA511104D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AE2E-92A5-0628-AF7A-B64189BB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A96F-76A5-EE5E-F343-2755B50EE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6857-3142-FBF0-A6EC-C75E1755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7CDB-E31F-3742-8FC8-E87430E51B2B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5CE-547D-E782-6C97-AA6F8F6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5CBA-9273-6E5E-050F-D3DE8B4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350B-0B14-05B0-64AD-B0DD4383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A3E8-EE8E-71A3-C21A-E72112F8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BCAA-FB5B-30B3-FDE3-EBD342BA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81DB-EA32-1C45-AD23-720C2AC58600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5A52-3F67-2FD0-EC01-8025639D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197B-7D7F-19E8-306C-FBBEB30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51051-2EFC-D0A2-F4F4-40F2BC76C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4912C-7FBE-ABEC-E785-2B17FA6B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DD35-8371-9011-3ED5-4146D75C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E623-E0A3-1047-B760-8B9B40858402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1C22-3C46-546D-D103-A24289B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296E-069E-2B8D-12A6-C6DA8CA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0858-4D58-7048-C91B-02CDC1F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824-7E37-7369-E598-C048DAC0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73E6-4FD9-6759-8DFC-F1ABE044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D65D-8825-7841-8482-0CE4A0281445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44E9-0D15-AEE2-00CB-E0A50039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9554-CDE3-912C-9E2D-7B1D3D73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2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F617-4A7B-67EC-ED3A-1F7AA9E0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A05D2-0652-E6AE-6223-35D5D9F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D2AE-B03B-63A1-F0AB-2CEC92F8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62AA-446A-D14D-9592-A0EC61C28D2E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D65B-E27E-A356-B653-EA4473C6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06C5-962D-0CEE-ACD1-352EDD1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864E-D9F3-4EE2-65C3-62042194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0A5-70F4-C9BD-BAAB-E6D9D2106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F7C89-377C-4592-53AC-73DEE026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FD8D-E035-5B8E-7AF2-FEF3773D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B93C-4E1B-704E-B9A2-C54D87BA0BDA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0604-2C58-92CF-DE85-3033247E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AE9D-B997-1026-C165-B04751F8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B90E-2AD8-7882-5AF8-C80FCAF8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2765-4EB4-E72F-D57E-1B1A7DC4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1177-0732-132B-8CD5-F0BB4D54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4F17-2B8B-D1AA-A1F1-3E79DC9F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4D992-5863-B07D-379A-37CA2C8A5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5A28B-B251-096C-DEB1-6E4CFE5E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CF58-D038-0441-B045-9F8B28DCBE61}" type="datetime1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225E-F463-0058-5E90-F635724E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3AB6C-E758-A480-5976-4A4581E4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196A-76FB-5D06-50AF-7B3EF84B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F217A-C784-9E95-B7CC-B0A4BCE0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6F5A-F865-0E48-974C-0067A5200A98}" type="datetime1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FB9BF-B7D6-3BE8-B295-4B4463EE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21450-B81B-82CF-B965-E19F3338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9FC30-1573-6DFF-CB4D-513C7505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6C2-C705-EB47-83F6-EB829DD263A8}" type="datetime1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9182-BDB8-1CCC-8F3E-8143D662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EB12-70B6-B18F-6182-3735598A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2C2D-AC82-A9BA-8FDF-DF35300E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FD7B-7F95-D28D-A6E5-4E709C49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2D8FD-1BB5-2BD2-6D1B-466112A2F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2032-6A59-B75F-ECA0-9776BB9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95A5-B282-A94B-AE91-1B528A8EA792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F9D8-2D94-AF9F-6C58-C35C417B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67FA5-7308-619B-AB71-15A3213A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0144-1DE3-4A78-F0D3-36E4064B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F491D-8020-DF3D-BCB9-1D0663BD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653C-2D82-5230-9CBE-D1E895B4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B1EC-741D-225F-E402-CB621A0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60C-9ABB-1E49-83DA-73F2F8D16C28}" type="datetime1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B990-4A2D-70BC-8F52-7123FC2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F5FE-8859-AA92-9C1F-9F4A155A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DC321-B807-D990-F505-FA65661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2935-5A96-9459-1228-024BF210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F66D-C729-539A-9A6A-D3020D0E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4CF7-F599-DC43-AFB8-532B6AEF89BC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40B1-4CE7-36A3-AC6C-6DAFF20A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EE36-AC1D-C2F1-4C6F-AF33DF73A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4452-9A58-2E4B-8D8F-8B0D2464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nternationalphoneticassociation.org/content/full-ipa-char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us.eduhk.hk/mandarin_pronunciation/?page_id=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Tlpkdq8a8c?feature=oembed" TargetMode="External"/><Relationship Id="rId4" Type="http://schemas.openxmlformats.org/officeDocument/2006/relationships/hyperlink" Target="https://www.youtube.com/watch?v=9Tlpkdq8a8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ationalphoneticassociati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rpus.eduhk.hk/mandarin_pronunciation/?page_id=3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ationalphoneticassociation.org/content/ipa-ch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.hum.uva.nl/praa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EC90-3D3E-0EEA-B3FE-01A10F1E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W1-2: English consonants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963D8-470A-BAA5-B433-DEFF4433A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JAPN398D: The Sounds and Dialects of Japanese</a:t>
            </a:r>
          </a:p>
          <a:p>
            <a:r>
              <a:rPr lang="en-US" dirty="0"/>
              <a:t>8/30/2023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03AF-7060-C680-30EB-E914A223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6107A-9757-E1F5-5AD9-D7878F75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Consonants vs. Vowels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D8E05-5A0E-EBD8-E023-6C58F12CC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Consonants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230A177-BA2A-ED25-4405-4BD361639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30181"/>
            <a:ext cx="5157787" cy="203437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85AFA-BA03-B0C2-AC12-F8C324412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Vowels</a:t>
            </a:r>
          </a:p>
        </p:txBody>
      </p:sp>
      <p:pic>
        <p:nvPicPr>
          <p:cNvPr id="15" name="Content Placeholder 1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836BA63-53C1-6D08-DA6D-F67A5D2FD9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27044" y="2753519"/>
            <a:ext cx="3873500" cy="31877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33B142-8FA9-B4F5-41D8-05B1833226AB}"/>
              </a:ext>
            </a:extLst>
          </p:cNvPr>
          <p:cNvSpPr txBox="1"/>
          <p:nvPr/>
        </p:nvSpPr>
        <p:spPr>
          <a:xfrm>
            <a:off x="2693504" y="6308209"/>
            <a:ext cx="69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https://www.internationalphoneticassociation.org/content/full-ipa-chart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8A1141-4FCF-57CB-928E-D58C8ECA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C89-3B99-8726-2F30-8A56DFE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consonants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0EE3185-1289-3846-73BD-B1FAFE9D1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25010"/>
              </p:ext>
            </p:extLst>
          </p:nvPr>
        </p:nvGraphicFramePr>
        <p:xfrm>
          <a:off x="838212" y="1945640"/>
          <a:ext cx="105155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64">
                  <a:extLst>
                    <a:ext uri="{9D8B030D-6E8A-4147-A177-3AD203B41FA5}">
                      <a16:colId xmlns:a16="http://schemas.microsoft.com/office/drawing/2014/main" val="3854480545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932526651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550721634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028239860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459196326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1688796639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1483583109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1790576510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907153898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790832572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305724981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444738690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075074436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1860731065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323914908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687082676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162399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Bilabial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Labio-dental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Dental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Alveolar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Post-alveolar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Palatal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Glottal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1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8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Fricative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4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Affricate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7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Nasal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Lateral</a:t>
                      </a:r>
                    </a:p>
                    <a:p>
                      <a:pPr algn="ctr"/>
                      <a:r>
                        <a:rPr lang="en-US" sz="800" b="1" dirty="0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0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Retroflex</a:t>
                      </a:r>
                    </a:p>
                    <a:p>
                      <a:pPr algn="ctr"/>
                      <a:r>
                        <a:rPr lang="en-US" sz="800" b="1" dirty="0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6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Glide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29696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D51B04-16BC-FA8A-8AF1-EE145AF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EC4C-5A9F-720B-5681-06CA2984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consonants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50C13D-CB40-D116-4446-4D92CAC963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4893582"/>
              </p:ext>
            </p:extLst>
          </p:nvPr>
        </p:nvGraphicFramePr>
        <p:xfrm>
          <a:off x="838200" y="1825625"/>
          <a:ext cx="5181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313806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3343317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550244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769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pp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1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bb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mm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ff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8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5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 (theta)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dirty="0"/>
                        <a:t>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dirty="0"/>
                        <a:t>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3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ð</a:t>
                      </a:r>
                      <a:r>
                        <a:rPr lang="en-US" dirty="0"/>
                        <a:t> (eth)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5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dirty="0"/>
                        <a:t>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6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/>
                        <a:t>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0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ss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zz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061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8EDB8D6-7CEC-1F70-CBB7-16B36DDEEF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0206949"/>
              </p:ext>
            </p:extLst>
          </p:nvPr>
        </p:nvGraphicFramePr>
        <p:xfrm>
          <a:off x="6172200" y="1825625"/>
          <a:ext cx="5181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015659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257963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404811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669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6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dirty="0"/>
                        <a:t>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ll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rr</a:t>
                      </a:r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ʃ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</a:t>
                      </a:r>
                      <a:r>
                        <a:rPr lang="en-US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ss</a:t>
                      </a:r>
                      <a:r>
                        <a:rPr lang="en-US" dirty="0"/>
                        <a:t>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0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ʒ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ezh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dirty="0"/>
                        <a:t>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9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tch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en-US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dg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7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ck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3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gg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8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ŋ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engma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ng</a:t>
                      </a:r>
                      <a:r>
                        <a:rPr lang="en-US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</a:t>
                      </a:r>
                      <a:r>
                        <a:rPr lang="en-US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dirty="0"/>
                        <a:t>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800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CEBFDD-25EB-8617-7BFD-984310251345}"/>
              </a:ext>
            </a:extLst>
          </p:cNvPr>
          <p:cNvSpPr txBox="1"/>
          <p:nvPr/>
        </p:nvSpPr>
        <p:spPr>
          <a:xfrm>
            <a:off x="5045765" y="1321356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Zsiga</a:t>
            </a:r>
            <a:r>
              <a:rPr lang="en-US" dirty="0"/>
              <a:t> (2013): Table 2.1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E644-41E1-F304-24EF-51E26D2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ADF4-B527-1608-9300-606F9D17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Korean consonants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8CA244-4FC5-A094-E713-219F5E4E4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4479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9752597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3836974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7096247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9748491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562947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191482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178023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38567390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996114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97652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92922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913308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93127013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64904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Labial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Alveolar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Alveo</a:t>
                      </a:r>
                      <a:r>
                        <a:rPr lang="en-US" sz="1600" b="1" dirty="0"/>
                        <a:t>-palatal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Palatal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Glottal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Stop,</a:t>
                      </a:r>
                    </a:p>
                    <a:p>
                      <a:pPr algn="ctr"/>
                      <a:r>
                        <a:rPr lang="en-US" b="1" dirty="0"/>
                        <a:t>Affricate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358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ʨ̬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20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Aspirated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</a:t>
                      </a:r>
                      <a:r>
                        <a:rPr lang="en-US" baseline="30000" dirty="0" err="1"/>
                        <a:t>h</a:t>
                      </a:r>
                      <a:r>
                        <a:rPr lang="ko-KR" altLang="en-US" baseline="0" dirty="0" err="1"/>
                        <a:t>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30000" dirty="0" err="1"/>
                        <a:t>h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ʨ</a:t>
                      </a:r>
                      <a:r>
                        <a:rPr lang="en-US" baseline="30000" dirty="0" err="1"/>
                        <a:t>h</a:t>
                      </a:r>
                      <a:r>
                        <a:rPr lang="ko-KR" altLang="en-US" baseline="0" dirty="0" err="1"/>
                        <a:t>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h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004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1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066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Nasal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ŋ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65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Liquid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7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99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7DB2F-DFA3-817D-8E6C-44340CF996CB}"/>
              </a:ext>
            </a:extLst>
          </p:cNvPr>
          <p:cNvSpPr txBox="1"/>
          <p:nvPr/>
        </p:nvSpPr>
        <p:spPr>
          <a:xfrm>
            <a:off x="4465982" y="5298122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on Cho &amp; Whitman (2020)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91DB-FEEF-7F51-39F0-99A811DB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A61-3AFF-1847-D884-921EAB72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Mandarin consonants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59A6F-211F-15B9-8137-97C991DFE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354693"/>
              </p:ext>
            </p:extLst>
          </p:nvPr>
        </p:nvGraphicFramePr>
        <p:xfrm>
          <a:off x="838200" y="1825625"/>
          <a:ext cx="105155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366300697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96066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036348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119458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3670942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9403851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158526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6418198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235616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8661211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419404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94499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846743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952104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Bilabial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Labio-dental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Alveolar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Retroflex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Alveolo-palatal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Velar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22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Unaspirated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33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Aspirated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</a:t>
                      </a:r>
                      <a:r>
                        <a:rPr lang="en-US" baseline="30000" dirty="0" err="1"/>
                        <a:t>h</a:t>
                      </a:r>
                      <a:r>
                        <a:rPr lang="en-US" baseline="0" dirty="0"/>
                        <a:t>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</a:t>
                      </a:r>
                      <a:r>
                        <a:rPr lang="en-US" baseline="30000" dirty="0" err="1"/>
                        <a:t>h</a:t>
                      </a:r>
                      <a:r>
                        <a:rPr lang="en-US" dirty="0"/>
                        <a:t>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h</a:t>
                      </a:r>
                      <a:r>
                        <a:rPr lang="en-US" dirty="0"/>
                        <a:t>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987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Affricate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Unaspirated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ts</a:t>
                      </a:r>
                      <a:r>
                        <a:rPr lang="en-US" dirty="0"/>
                        <a:t>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tʂ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zh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tɕ</a:t>
                      </a:r>
                      <a:r>
                        <a:rPr lang="en-US" dirty="0"/>
                        <a:t>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013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Aspirated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(</a:t>
                      </a:r>
                      <a:r>
                        <a:rPr lang="en-US" dirty="0" err="1"/>
                        <a:t>ts</a:t>
                      </a:r>
                      <a:r>
                        <a:rPr lang="en-US" baseline="30000" dirty="0" err="1"/>
                        <a:t>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tʂ</a:t>
                      </a:r>
                      <a:r>
                        <a:rPr lang="en-US" sz="1400" b="0" i="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tɕ</a:t>
                      </a:r>
                      <a:r>
                        <a:rPr lang="en-US" sz="1600" b="0" i="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(q)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45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Fricative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ʂ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ɻ</a:t>
                      </a:r>
                      <a:r>
                        <a:rPr lang="en-US" dirty="0"/>
                        <a:t>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ɕ</a:t>
                      </a:r>
                      <a:r>
                        <a:rPr lang="en-US" dirty="0"/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609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Nasal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ŋ</a:t>
                      </a:r>
                      <a:r>
                        <a:rPr lang="en-US" dirty="0"/>
                        <a:t> (ng)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946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Lateral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66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218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2E7F44-55C6-7A7A-9B60-59A8D0323092}"/>
              </a:ext>
            </a:extLst>
          </p:cNvPr>
          <p:cNvSpPr txBox="1"/>
          <p:nvPr/>
        </p:nvSpPr>
        <p:spPr>
          <a:xfrm>
            <a:off x="3021493" y="5298122"/>
            <a:ext cx="614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https://corpus.eduhk.hk/mandarin_pronunciation/?page_id=33</a:t>
            </a:r>
            <a:endParaRPr lang="en-US" dirty="0"/>
          </a:p>
          <a:p>
            <a:pPr algn="ctr"/>
            <a:r>
              <a:rPr lang="en-US" dirty="0"/>
              <a:t>(Pinyin is in the parentheses.)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3F4A-FD74-283E-E84F-8C686299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7B5D-91DE-9A56-D27A-042A606B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parameters for consonants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5EEE-8833-22D3-2C21-FAFF569A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Voicing</a:t>
            </a:r>
          </a:p>
          <a:p>
            <a:pPr lvl="1"/>
            <a:r>
              <a:rPr lang="en-US" dirty="0"/>
              <a:t>Vocal fold vibration (voiced) or No vocal fold vibration (voiceless)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Place of articulation</a:t>
            </a:r>
          </a:p>
          <a:p>
            <a:pPr lvl="1"/>
            <a:r>
              <a:rPr lang="en-US" dirty="0"/>
              <a:t>The place in the vocal tract where the constriction for the production of a consonant is made (</a:t>
            </a:r>
            <a:r>
              <a:rPr lang="en-US" i="1" dirty="0"/>
              <a:t>Language Files</a:t>
            </a:r>
            <a:r>
              <a:rPr lang="en-US" dirty="0"/>
              <a:t>, p. 706).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Manner of articulation</a:t>
            </a:r>
          </a:p>
          <a:p>
            <a:pPr lvl="1"/>
            <a:r>
              <a:rPr lang="en-US" dirty="0"/>
              <a:t>How the airstream is modified by the articulators in the vocal tract to produce a consonant (</a:t>
            </a:r>
            <a:r>
              <a:rPr lang="en-US" i="1" dirty="0"/>
              <a:t>Language Files</a:t>
            </a:r>
            <a:r>
              <a:rPr lang="en-US" dirty="0"/>
              <a:t>, p. 702).</a:t>
            </a:r>
          </a:p>
          <a:p>
            <a:pPr lvl="1"/>
            <a:r>
              <a:rPr lang="en-US" dirty="0"/>
              <a:t>e.g. how narrow it is, whether the velum is open,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8A7B-A092-3EA3-F39D-B8390AD5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2367-3234-26B2-673A-7603CDA7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parameters for consonants</a:t>
            </a:r>
          </a:p>
        </p:txBody>
      </p:sp>
      <p:pic>
        <p:nvPicPr>
          <p:cNvPr id="4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937C33E-0E83-0192-CC11-ABB015C9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300" y="2293144"/>
            <a:ext cx="8661400" cy="3416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267FC-57EC-E916-CD3F-AEEE71AC7351}"/>
              </a:ext>
            </a:extLst>
          </p:cNvPr>
          <p:cNvSpPr txBox="1"/>
          <p:nvPr/>
        </p:nvSpPr>
        <p:spPr>
          <a:xfrm>
            <a:off x="3276599" y="5850235"/>
            <a:ext cx="584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Consonants are organized in two dimensions.</a:t>
            </a:r>
          </a:p>
          <a:p>
            <a:pPr algn="ctr"/>
            <a:r>
              <a:rPr lang="en-US" sz="2400" dirty="0"/>
              <a:t>Voicing is a third dimension.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FC95-F332-BADF-DDDA-625E93A5676E}"/>
              </a:ext>
            </a:extLst>
          </p:cNvPr>
          <p:cNvSpPr txBox="1"/>
          <p:nvPr/>
        </p:nvSpPr>
        <p:spPr>
          <a:xfrm>
            <a:off x="2663686" y="1690688"/>
            <a:ext cx="77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sym typeface="Wingdings" pitchFamily="2" charset="2"/>
              </a:rPr>
              <a:t> front	    </a:t>
            </a:r>
            <a:r>
              <a:rPr lang="en-US" sz="2800" dirty="0">
                <a:solidFill>
                  <a:srgbClr val="00B050"/>
                </a:solidFill>
              </a:rPr>
              <a:t>PLACE of articulation    	</a:t>
            </a:r>
            <a:r>
              <a:rPr lang="en-US" sz="2800" dirty="0">
                <a:solidFill>
                  <a:srgbClr val="00B050"/>
                </a:solidFill>
                <a:sym typeface="Wingdings" pitchFamily="2" charset="2"/>
              </a:rPr>
              <a:t> back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D068A-728F-D466-38E5-568726B2DFD8}"/>
              </a:ext>
            </a:extLst>
          </p:cNvPr>
          <p:cNvSpPr txBox="1"/>
          <p:nvPr/>
        </p:nvSpPr>
        <p:spPr>
          <a:xfrm rot="16200000">
            <a:off x="-651997" y="3878590"/>
            <a:ext cx="4343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ANNER of articulation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2B553-2AC9-241E-028F-180FE62EAA40}"/>
              </a:ext>
            </a:extLst>
          </p:cNvPr>
          <p:cNvCxnSpPr>
            <a:cxnSpLocks/>
          </p:cNvCxnSpPr>
          <p:nvPr/>
        </p:nvCxnSpPr>
        <p:spPr>
          <a:xfrm>
            <a:off x="2663687" y="5693949"/>
            <a:ext cx="39358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F53EF-F8F1-2D91-D226-9DB671B786A5}"/>
              </a:ext>
            </a:extLst>
          </p:cNvPr>
          <p:cNvSpPr/>
          <p:nvPr/>
        </p:nvSpPr>
        <p:spPr>
          <a:xfrm>
            <a:off x="2843998" y="2877192"/>
            <a:ext cx="243759" cy="256944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C283D-BDB6-1EFD-F545-00F431A2597F}"/>
              </a:ext>
            </a:extLst>
          </p:cNvPr>
          <p:cNvSpPr/>
          <p:nvPr/>
        </p:nvSpPr>
        <p:spPr>
          <a:xfrm>
            <a:off x="3568460" y="2877191"/>
            <a:ext cx="243759" cy="256944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D20BD-A0FD-31BC-E29D-800F3A47A69C}"/>
              </a:ext>
            </a:extLst>
          </p:cNvPr>
          <p:cNvSpPr/>
          <p:nvPr/>
        </p:nvSpPr>
        <p:spPr>
          <a:xfrm>
            <a:off x="4922008" y="2872031"/>
            <a:ext cx="243759" cy="254751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77368-C011-711B-F8BD-B0485402CC26}"/>
              </a:ext>
            </a:extLst>
          </p:cNvPr>
          <p:cNvSpPr/>
          <p:nvPr/>
        </p:nvSpPr>
        <p:spPr>
          <a:xfrm>
            <a:off x="5551094" y="2895080"/>
            <a:ext cx="237895" cy="251887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760A1-D3E3-1B9B-045E-6AB9639DBB87}"/>
              </a:ext>
            </a:extLst>
          </p:cNvPr>
          <p:cNvSpPr/>
          <p:nvPr/>
        </p:nvSpPr>
        <p:spPr>
          <a:xfrm>
            <a:off x="6302061" y="2885576"/>
            <a:ext cx="239424" cy="252837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6AD33F-CE06-4CBC-E6BA-BF545647D448}"/>
              </a:ext>
            </a:extLst>
          </p:cNvPr>
          <p:cNvSpPr/>
          <p:nvPr/>
        </p:nvSpPr>
        <p:spPr>
          <a:xfrm>
            <a:off x="6981360" y="2895080"/>
            <a:ext cx="237895" cy="251887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CB2C1-9C44-5EBF-0EE3-D9C660739BEE}"/>
              </a:ext>
            </a:extLst>
          </p:cNvPr>
          <p:cNvSpPr/>
          <p:nvPr/>
        </p:nvSpPr>
        <p:spPr>
          <a:xfrm>
            <a:off x="7629104" y="2895080"/>
            <a:ext cx="260064" cy="251887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DB9DAD-8D59-4C81-2B96-4B35F6BBC1EB}"/>
              </a:ext>
            </a:extLst>
          </p:cNvPr>
          <p:cNvSpPr/>
          <p:nvPr/>
        </p:nvSpPr>
        <p:spPr>
          <a:xfrm>
            <a:off x="8306461" y="2877191"/>
            <a:ext cx="243759" cy="254751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82239F-782A-384B-80B5-2BCA93A0591C}"/>
              </a:ext>
            </a:extLst>
          </p:cNvPr>
          <p:cNvSpPr/>
          <p:nvPr/>
        </p:nvSpPr>
        <p:spPr>
          <a:xfrm>
            <a:off x="8983818" y="2866434"/>
            <a:ext cx="243759" cy="254751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97AEA3-7E5C-3F2B-67A0-A7434D57E91C}"/>
              </a:ext>
            </a:extLst>
          </p:cNvPr>
          <p:cNvSpPr/>
          <p:nvPr/>
        </p:nvSpPr>
        <p:spPr>
          <a:xfrm>
            <a:off x="9740649" y="2885578"/>
            <a:ext cx="243759" cy="254751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D53D4-C8A2-1100-1039-CA0D471ADFDB}"/>
              </a:ext>
            </a:extLst>
          </p:cNvPr>
          <p:cNvSpPr/>
          <p:nvPr/>
        </p:nvSpPr>
        <p:spPr>
          <a:xfrm>
            <a:off x="4278186" y="2877191"/>
            <a:ext cx="243759" cy="2547512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BA7CF-74D0-BD92-73D7-2E7EF714DCE8}"/>
              </a:ext>
            </a:extLst>
          </p:cNvPr>
          <p:cNvSpPr/>
          <p:nvPr/>
        </p:nvSpPr>
        <p:spPr>
          <a:xfrm>
            <a:off x="3149284" y="2885577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9853-5D03-2990-0C81-6C87480013C4}"/>
              </a:ext>
            </a:extLst>
          </p:cNvPr>
          <p:cNvSpPr/>
          <p:nvPr/>
        </p:nvSpPr>
        <p:spPr>
          <a:xfrm>
            <a:off x="3873147" y="2895149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F98959-4BA7-B6AE-04F9-79ECEFA33465}"/>
              </a:ext>
            </a:extLst>
          </p:cNvPr>
          <p:cNvSpPr/>
          <p:nvPr/>
        </p:nvSpPr>
        <p:spPr>
          <a:xfrm>
            <a:off x="4573025" y="2895117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54CBF4-C434-5267-97EC-D6276A42550C}"/>
              </a:ext>
            </a:extLst>
          </p:cNvPr>
          <p:cNvSpPr/>
          <p:nvPr/>
        </p:nvSpPr>
        <p:spPr>
          <a:xfrm>
            <a:off x="5195304" y="2895085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A5A4BD-6931-CA5A-DFAE-581B1ACC8781}"/>
              </a:ext>
            </a:extLst>
          </p:cNvPr>
          <p:cNvSpPr/>
          <p:nvPr/>
        </p:nvSpPr>
        <p:spPr>
          <a:xfrm>
            <a:off x="5912398" y="2877191"/>
            <a:ext cx="243759" cy="2569441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252523-49E0-0DBA-DB43-1D3A05288F0D}"/>
              </a:ext>
            </a:extLst>
          </p:cNvPr>
          <p:cNvSpPr/>
          <p:nvPr/>
        </p:nvSpPr>
        <p:spPr>
          <a:xfrm>
            <a:off x="6613778" y="2877191"/>
            <a:ext cx="262417" cy="2569441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BA359C-21CD-49D3-D0EC-13D00811827C}"/>
              </a:ext>
            </a:extLst>
          </p:cNvPr>
          <p:cNvSpPr/>
          <p:nvPr/>
        </p:nvSpPr>
        <p:spPr>
          <a:xfrm>
            <a:off x="7264504" y="2895084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3B86D8-CB33-07EA-CB3E-6E5F18504F29}"/>
              </a:ext>
            </a:extLst>
          </p:cNvPr>
          <p:cNvSpPr/>
          <p:nvPr/>
        </p:nvSpPr>
        <p:spPr>
          <a:xfrm>
            <a:off x="7926604" y="2895083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C9D44-8C97-659F-0914-E02C1A92CB67}"/>
              </a:ext>
            </a:extLst>
          </p:cNvPr>
          <p:cNvSpPr/>
          <p:nvPr/>
        </p:nvSpPr>
        <p:spPr>
          <a:xfrm>
            <a:off x="8603961" y="2895082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4B8542-53D8-0829-E3FD-DDE1341C34E5}"/>
              </a:ext>
            </a:extLst>
          </p:cNvPr>
          <p:cNvSpPr/>
          <p:nvPr/>
        </p:nvSpPr>
        <p:spPr>
          <a:xfrm>
            <a:off x="9331284" y="2895081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9B973-794F-67C1-608B-2AE562FC9CB4}"/>
              </a:ext>
            </a:extLst>
          </p:cNvPr>
          <p:cNvSpPr/>
          <p:nvPr/>
        </p:nvSpPr>
        <p:spPr>
          <a:xfrm>
            <a:off x="10034227" y="2895080"/>
            <a:ext cx="243759" cy="2528369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6EA8FCF-4D9C-F086-B095-94B1C6E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6631-5B01-6416-BC51-4CFC4A3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3008-A8D4-3124-A4AD-473DAA53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Voiced</a:t>
            </a:r>
            <a:r>
              <a:rPr lang="en-US" dirty="0"/>
              <a:t> sounds are produced when the vocal folds (cords) </a:t>
            </a:r>
            <a:r>
              <a:rPr lang="en-US" dirty="0">
                <a:solidFill>
                  <a:srgbClr val="FF0000"/>
                </a:solidFill>
              </a:rPr>
              <a:t>vibrate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Voiceless</a:t>
            </a:r>
            <a:r>
              <a:rPr lang="en-US" dirty="0"/>
              <a:t> sounds are produced when the vocal folds </a:t>
            </a:r>
            <a:r>
              <a:rPr lang="en-US" dirty="0">
                <a:solidFill>
                  <a:srgbClr val="FF0000"/>
                </a:solidFill>
              </a:rPr>
              <a:t>do not vibrate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English voiced consonants</a:t>
            </a:r>
          </a:p>
          <a:p>
            <a:pPr lvl="1"/>
            <a:r>
              <a:rPr lang="en-US" dirty="0"/>
              <a:t>b, m, v, </a:t>
            </a:r>
            <a:r>
              <a:rPr lang="en-US" dirty="0" err="1"/>
              <a:t>ð</a:t>
            </a:r>
            <a:r>
              <a:rPr lang="en-US" dirty="0"/>
              <a:t>, d, n, z, l, </a:t>
            </a:r>
            <a:r>
              <a:rPr lang="en-US" dirty="0" err="1"/>
              <a:t>ɹ</a:t>
            </a:r>
            <a:r>
              <a:rPr lang="en-US" dirty="0"/>
              <a:t>, </a:t>
            </a:r>
            <a:r>
              <a:rPr lang="en-US" dirty="0" err="1"/>
              <a:t>ʒ</a:t>
            </a:r>
            <a:r>
              <a:rPr lang="en-US" dirty="0"/>
              <a:t>, </a:t>
            </a:r>
            <a:r>
              <a:rPr lang="en-US" dirty="0" err="1"/>
              <a:t>dʒ</a:t>
            </a:r>
            <a:r>
              <a:rPr lang="en-US" dirty="0"/>
              <a:t>, </a:t>
            </a:r>
            <a:r>
              <a:rPr lang="en-US" dirty="0" err="1"/>
              <a:t>ɡ</a:t>
            </a:r>
            <a:r>
              <a:rPr lang="en-US" dirty="0"/>
              <a:t>, </a:t>
            </a:r>
            <a:r>
              <a:rPr lang="en-US" dirty="0" err="1"/>
              <a:t>ŋ</a:t>
            </a:r>
            <a:r>
              <a:rPr lang="en-US" dirty="0"/>
              <a:t>, w, j</a:t>
            </a:r>
          </a:p>
          <a:p>
            <a:r>
              <a:rPr lang="en-US" dirty="0"/>
              <a:t>English voiceless consonants</a:t>
            </a:r>
          </a:p>
          <a:p>
            <a:pPr lvl="1"/>
            <a:r>
              <a:rPr lang="en-US" dirty="0"/>
              <a:t>p, f, </a:t>
            </a:r>
            <a:r>
              <a:rPr lang="el-GR" dirty="0"/>
              <a:t>θ</a:t>
            </a:r>
            <a:r>
              <a:rPr lang="en-US" dirty="0"/>
              <a:t>, t, s, </a:t>
            </a:r>
            <a:r>
              <a:rPr lang="en-US" dirty="0" err="1"/>
              <a:t>ʃ</a:t>
            </a:r>
            <a:r>
              <a:rPr lang="en-US" dirty="0"/>
              <a:t>, </a:t>
            </a:r>
            <a:r>
              <a:rPr lang="en-US" dirty="0" err="1"/>
              <a:t>tʃ</a:t>
            </a:r>
            <a:r>
              <a:rPr lang="en-US" dirty="0"/>
              <a:t>, k, h, </a:t>
            </a:r>
            <a:r>
              <a:rPr lang="en-US" dirty="0" err="1"/>
              <a:t>ʔ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for voicing: Larynx touching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9FAB-3693-DC4D-ECA7-FDBAA47E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4F7F-0F00-ECA3-4F8F-87EE214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Voicing</a:t>
            </a:r>
          </a:p>
        </p:txBody>
      </p:sp>
      <p:pic>
        <p:nvPicPr>
          <p:cNvPr id="4" name="Online Media 3" descr="Stroboscopy: Normal Female Vocal Cords">
            <a:hlinkClick r:id="" action="ppaction://media"/>
            <a:extLst>
              <a:ext uri="{FF2B5EF4-FFF2-40B4-BE49-F238E27FC236}">
                <a16:creationId xmlns:a16="http://schemas.microsoft.com/office/drawing/2014/main" id="{E2C22BAB-460F-CE6A-2522-0C9B6551689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9F084-9303-7CBB-4D2D-FC857BD1E441}"/>
              </a:ext>
            </a:extLst>
          </p:cNvPr>
          <p:cNvSpPr txBox="1"/>
          <p:nvPr/>
        </p:nvSpPr>
        <p:spPr>
          <a:xfrm>
            <a:off x="3690730" y="6311900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https://www.youtube.com/watch?v=9Tlpkdq8a8c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D33-AC33-B083-BC00-FCD8877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518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E97B-0A6E-255F-EE00-F4A8F6CD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6323-19BC-0A93-CD12-21D8C0176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Bilabial</a:t>
            </a:r>
            <a:r>
              <a:rPr lang="en-US" dirty="0"/>
              <a:t> consonants are made with </a:t>
            </a:r>
            <a:r>
              <a:rPr lang="en-US" u="sng" dirty="0"/>
              <a:t>both lips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p, b, m, w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Labio-dental</a:t>
            </a:r>
            <a:r>
              <a:rPr lang="en-US" dirty="0"/>
              <a:t> consonants are made with the </a:t>
            </a:r>
            <a:r>
              <a:rPr lang="en-US" u="sng" dirty="0"/>
              <a:t>lower lip</a:t>
            </a:r>
            <a:r>
              <a:rPr lang="en-US" dirty="0"/>
              <a:t> and the </a:t>
            </a:r>
            <a:r>
              <a:rPr lang="en-US" u="sng" dirty="0"/>
              <a:t>upper teeth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f, 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the human body&#10;&#10;Description automatically generated">
            <a:extLst>
              <a:ext uri="{FF2B5EF4-FFF2-40B4-BE49-F238E27FC236}">
                <a16:creationId xmlns:a16="http://schemas.microsoft.com/office/drawing/2014/main" id="{D255348B-A6C7-9F45-87D1-48C875A7C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822" y="1825625"/>
            <a:ext cx="470435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D297A-A2A5-60AD-F02B-C3816FC34D56}"/>
              </a:ext>
            </a:extLst>
          </p:cNvPr>
          <p:cNvSpPr txBox="1"/>
          <p:nvPr/>
        </p:nvSpPr>
        <p:spPr>
          <a:xfrm>
            <a:off x="7698581" y="6390723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Language Files</a:t>
            </a:r>
            <a:r>
              <a:rPr lang="en-US" dirty="0"/>
              <a:t>, p. 52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06534-279D-FC01-68CA-5D7AB94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B19D5-AB7B-F42B-F936-A28B2C496B3B}"/>
              </a:ext>
            </a:extLst>
          </p:cNvPr>
          <p:cNvSpPr/>
          <p:nvPr/>
        </p:nvSpPr>
        <p:spPr>
          <a:xfrm>
            <a:off x="7553739" y="4055165"/>
            <a:ext cx="291548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4A50A-36EE-151E-E0F7-BF5527FC86E8}"/>
              </a:ext>
            </a:extLst>
          </p:cNvPr>
          <p:cNvSpPr/>
          <p:nvPr/>
        </p:nvSpPr>
        <p:spPr>
          <a:xfrm>
            <a:off x="8557593" y="4366591"/>
            <a:ext cx="281608" cy="2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C689-42E1-EBDA-2F86-56617C8B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8364-2EAD-CA68-7075-1026DF08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International Phonetic Alphabet (IPA)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Consonants vs. Vowels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Consonants in English, (Korean, and Mandarin)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parameters for consonants</a:t>
            </a:r>
          </a:p>
          <a:p>
            <a:pPr lvl="1"/>
            <a:r>
              <a:rPr lang="en-US" dirty="0"/>
              <a:t>Voicing</a:t>
            </a:r>
          </a:p>
          <a:p>
            <a:pPr lvl="1"/>
            <a:r>
              <a:rPr lang="en-US" dirty="0"/>
              <a:t>Place of articulation</a:t>
            </a:r>
          </a:p>
          <a:p>
            <a:pPr lvl="1"/>
            <a:r>
              <a:rPr lang="en-US" dirty="0"/>
              <a:t>Manner of articulation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08A1-725F-3B2D-28AB-02576261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1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E97B-0A6E-255F-EE00-F4A8F6CD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6323-19BC-0A93-CD12-21D8C017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Dental</a:t>
            </a:r>
            <a:r>
              <a:rPr lang="en-US" dirty="0"/>
              <a:t> consonants are made with the tongue against the upper teeth.</a:t>
            </a:r>
          </a:p>
          <a:p>
            <a:pPr lvl="1"/>
            <a:r>
              <a:rPr lang="el-GR" dirty="0"/>
              <a:t>θ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ð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(Post-)alveolar </a:t>
            </a:r>
            <a:r>
              <a:rPr lang="en-US" dirty="0"/>
              <a:t>consonants are made with the tongue against the alveolar ridge.</a:t>
            </a:r>
          </a:p>
          <a:p>
            <a:pPr lvl="1"/>
            <a:r>
              <a:rPr lang="en-US" dirty="0"/>
              <a:t>t, d, s, z, n, l, </a:t>
            </a:r>
            <a:r>
              <a:rPr lang="en-US" dirty="0" err="1"/>
              <a:t>ɹ</a:t>
            </a:r>
            <a:endParaRPr lang="en-US" dirty="0"/>
          </a:p>
          <a:p>
            <a:pPr lvl="1"/>
            <a:r>
              <a:rPr lang="en-US" dirty="0" err="1"/>
              <a:t>ʃ</a:t>
            </a:r>
            <a:r>
              <a:rPr lang="en-US" dirty="0"/>
              <a:t>, </a:t>
            </a:r>
            <a:r>
              <a:rPr lang="en-US" dirty="0" err="1"/>
              <a:t>ʒ</a:t>
            </a:r>
            <a:r>
              <a:rPr lang="en-US" dirty="0"/>
              <a:t>, </a:t>
            </a:r>
            <a:r>
              <a:rPr lang="en-US" dirty="0" err="1"/>
              <a:t>tʃ</a:t>
            </a:r>
            <a:r>
              <a:rPr lang="en-US" dirty="0"/>
              <a:t>, </a:t>
            </a:r>
            <a:r>
              <a:rPr lang="en-US" dirty="0" err="1"/>
              <a:t>dʒ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the human body&#10;&#10;Description automatically generated">
            <a:extLst>
              <a:ext uri="{FF2B5EF4-FFF2-40B4-BE49-F238E27FC236}">
                <a16:creationId xmlns:a16="http://schemas.microsoft.com/office/drawing/2014/main" id="{D255348B-A6C7-9F45-87D1-48C875A7C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822" y="1825625"/>
            <a:ext cx="4704356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E8164-5C1A-E0A3-043C-840E0C2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564452-9A58-2E4B-8D8F-8B0D24641C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D297A-A2A5-60AD-F02B-C3816FC34D56}"/>
              </a:ext>
            </a:extLst>
          </p:cNvPr>
          <p:cNvSpPr txBox="1"/>
          <p:nvPr/>
        </p:nvSpPr>
        <p:spPr>
          <a:xfrm>
            <a:off x="7698581" y="6390723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Language Files</a:t>
            </a:r>
            <a:r>
              <a:rPr lang="en-US" dirty="0"/>
              <a:t>, p. 52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3B896-8E0E-36B5-C1AE-9BAEF8F18676}"/>
              </a:ext>
            </a:extLst>
          </p:cNvPr>
          <p:cNvSpPr/>
          <p:nvPr/>
        </p:nvSpPr>
        <p:spPr>
          <a:xfrm>
            <a:off x="7552807" y="2994991"/>
            <a:ext cx="716550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82216-8526-5633-5AA8-8ECCBF9AFBC8}"/>
              </a:ext>
            </a:extLst>
          </p:cNvPr>
          <p:cNvSpPr/>
          <p:nvPr/>
        </p:nvSpPr>
        <p:spPr>
          <a:xfrm>
            <a:off x="8557593" y="4366591"/>
            <a:ext cx="281608" cy="2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E97B-0A6E-255F-EE00-F4A8F6CD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6323-19BC-0A93-CD12-21D8C0176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Palatal</a:t>
            </a:r>
            <a:r>
              <a:rPr lang="en-US" dirty="0"/>
              <a:t> consonants are made with the tongue and the </a:t>
            </a:r>
            <a:r>
              <a:rPr lang="en-US" u="sng" dirty="0"/>
              <a:t>hard palate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Velar</a:t>
            </a:r>
            <a:r>
              <a:rPr lang="en-US" dirty="0"/>
              <a:t> consonants are made with the tongue and the </a:t>
            </a:r>
            <a:r>
              <a:rPr lang="en-US" u="sng" dirty="0"/>
              <a:t>soft palate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k, </a:t>
            </a:r>
            <a:r>
              <a:rPr lang="en-US" dirty="0" err="1"/>
              <a:t>ɡ</a:t>
            </a:r>
            <a:r>
              <a:rPr lang="en-US" dirty="0"/>
              <a:t>, </a:t>
            </a:r>
            <a:r>
              <a:rPr lang="en-US" dirty="0" err="1"/>
              <a:t>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the human body&#10;&#10;Description automatically generated">
            <a:extLst>
              <a:ext uri="{FF2B5EF4-FFF2-40B4-BE49-F238E27FC236}">
                <a16:creationId xmlns:a16="http://schemas.microsoft.com/office/drawing/2014/main" id="{D255348B-A6C7-9F45-87D1-48C875A7C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822" y="1825625"/>
            <a:ext cx="470435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D297A-A2A5-60AD-F02B-C3816FC34D56}"/>
              </a:ext>
            </a:extLst>
          </p:cNvPr>
          <p:cNvSpPr txBox="1"/>
          <p:nvPr/>
        </p:nvSpPr>
        <p:spPr>
          <a:xfrm>
            <a:off x="7698581" y="6390723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Language Files</a:t>
            </a:r>
            <a:r>
              <a:rPr lang="en-US" dirty="0"/>
              <a:t>, p. 52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E8164-5C1A-E0A3-043C-840E0C2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0793D-A229-F63A-4045-40B8E600E832}"/>
              </a:ext>
            </a:extLst>
          </p:cNvPr>
          <p:cNvSpPr/>
          <p:nvPr/>
        </p:nvSpPr>
        <p:spPr>
          <a:xfrm>
            <a:off x="8878024" y="2981739"/>
            <a:ext cx="557524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CB461-20DA-8AE2-5588-6BC1D225A8ED}"/>
              </a:ext>
            </a:extLst>
          </p:cNvPr>
          <p:cNvSpPr/>
          <p:nvPr/>
        </p:nvSpPr>
        <p:spPr>
          <a:xfrm>
            <a:off x="9727096" y="3313043"/>
            <a:ext cx="874643" cy="21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E97B-0A6E-255F-EE00-F4A8F6CD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of articulation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6323-19BC-0A93-CD12-21D8C0176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Glottal</a:t>
            </a:r>
            <a:r>
              <a:rPr lang="en-US" dirty="0"/>
              <a:t> consonants are made with the </a:t>
            </a:r>
            <a:r>
              <a:rPr lang="en-US" u="sng" dirty="0"/>
              <a:t>glottis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h, </a:t>
            </a:r>
            <a:r>
              <a:rPr lang="en-US" dirty="0" err="1"/>
              <a:t>ʔ</a:t>
            </a:r>
            <a:endParaRPr lang="en-US" dirty="0"/>
          </a:p>
          <a:p>
            <a:endParaRPr lang="en-US" dirty="0"/>
          </a:p>
          <a:p>
            <a:r>
              <a:rPr lang="en-US" dirty="0"/>
              <a:t>A glottal stop </a:t>
            </a:r>
            <a:r>
              <a:rPr lang="en-US" dirty="0" err="1"/>
              <a:t>ʔ</a:t>
            </a:r>
            <a:r>
              <a:rPr lang="en-US" dirty="0"/>
              <a:t> appears before each vowel in </a:t>
            </a:r>
            <a:r>
              <a:rPr lang="en-US" i="1" dirty="0"/>
              <a:t>uh-oh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the human body&#10;&#10;Description automatically generated">
            <a:extLst>
              <a:ext uri="{FF2B5EF4-FFF2-40B4-BE49-F238E27FC236}">
                <a16:creationId xmlns:a16="http://schemas.microsoft.com/office/drawing/2014/main" id="{D255348B-A6C7-9F45-87D1-48C875A7C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0822" y="1825625"/>
            <a:ext cx="470435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D297A-A2A5-60AD-F02B-C3816FC34D56}"/>
              </a:ext>
            </a:extLst>
          </p:cNvPr>
          <p:cNvSpPr txBox="1"/>
          <p:nvPr/>
        </p:nvSpPr>
        <p:spPr>
          <a:xfrm>
            <a:off x="7698581" y="6390723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Language Files</a:t>
            </a:r>
            <a:r>
              <a:rPr lang="en-US" dirty="0"/>
              <a:t>, p. 52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E8164-5C1A-E0A3-043C-840E0C2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C56B3-BE66-C5F0-61D6-53D3B9ABAA1B}"/>
              </a:ext>
            </a:extLst>
          </p:cNvPr>
          <p:cNvSpPr/>
          <p:nvPr/>
        </p:nvSpPr>
        <p:spPr>
          <a:xfrm>
            <a:off x="9305407" y="5539408"/>
            <a:ext cx="421689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D1D97-1036-9F84-041E-B29034A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30A9B1-4632-E565-F9AE-1FA59D59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(Oral) stops/plosives </a:t>
            </a:r>
            <a:r>
              <a:rPr lang="en-US" dirty="0"/>
              <a:t>are produced with a </a:t>
            </a:r>
            <a:r>
              <a:rPr lang="en-US" u="sng" dirty="0"/>
              <a:t>full closure</a:t>
            </a:r>
            <a:r>
              <a:rPr lang="en-US" dirty="0"/>
              <a:t>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oral cavity.</a:t>
            </a:r>
          </a:p>
          <a:p>
            <a:pPr lvl="1"/>
            <a:r>
              <a:rPr lang="en-US" dirty="0"/>
              <a:t>p, b, t, d, k, </a:t>
            </a:r>
            <a:r>
              <a:rPr lang="en-US" dirty="0" err="1"/>
              <a:t>ɡ</a:t>
            </a:r>
            <a:r>
              <a:rPr lang="en-US" dirty="0"/>
              <a:t>, </a:t>
            </a:r>
            <a:r>
              <a:rPr lang="en-US" dirty="0" err="1"/>
              <a:t>ʔ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Nasal (stops) </a:t>
            </a:r>
            <a:r>
              <a:rPr lang="en-US" dirty="0"/>
              <a:t>are also produced by the same mechanism. </a:t>
            </a:r>
          </a:p>
          <a:p>
            <a:pPr lvl="1"/>
            <a:r>
              <a:rPr lang="en-US" dirty="0"/>
              <a:t>m, n, </a:t>
            </a:r>
            <a:r>
              <a:rPr lang="en-US" dirty="0" err="1"/>
              <a:t>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016FC-5C03-D219-3811-A7FC35C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97D5-38CD-AF37-15E5-AD4FB9E2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8BB04-8560-00A7-1DEB-E08F0395B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Stops and the other oral sounds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7A8D2-0E74-C90B-EFCD-E3BE498F9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Nasals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C3D7-5398-02B9-B400-C694916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24</a:t>
            </a:fld>
            <a:endParaRPr lang="en-US"/>
          </a:p>
        </p:txBody>
      </p:sp>
      <p:pic>
        <p:nvPicPr>
          <p:cNvPr id="10" name="Content Placeholder 6" descr="A diagram of the human nose&#10;&#10;Description automatically generated">
            <a:extLst>
              <a:ext uri="{FF2B5EF4-FFF2-40B4-BE49-F238E27FC236}">
                <a16:creationId xmlns:a16="http://schemas.microsoft.com/office/drawing/2014/main" id="{3ABE7F19-003C-8FC9-46FC-B575887E54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08094" y="3051969"/>
            <a:ext cx="2311400" cy="2590800"/>
          </a:xfrm>
        </p:spPr>
      </p:pic>
      <p:pic>
        <p:nvPicPr>
          <p:cNvPr id="11" name="Content Placeholder 9" descr="A diagram of the human nose&#10;&#10;Description automatically generated">
            <a:extLst>
              <a:ext uri="{FF2B5EF4-FFF2-40B4-BE49-F238E27FC236}">
                <a16:creationId xmlns:a16="http://schemas.microsoft.com/office/drawing/2014/main" id="{6C3A54D1-84CF-7E8A-31DA-666691496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69331" y="3058319"/>
            <a:ext cx="2298700" cy="2578100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635E1E1-5282-A813-8877-366C87252103}"/>
              </a:ext>
            </a:extLst>
          </p:cNvPr>
          <p:cNvSpPr/>
          <p:nvPr/>
        </p:nvSpPr>
        <p:spPr>
          <a:xfrm>
            <a:off x="3723861" y="3723861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FB31B-655F-835A-B3C4-D3ED9E4E9687}"/>
              </a:ext>
            </a:extLst>
          </p:cNvPr>
          <p:cNvSpPr/>
          <p:nvPr/>
        </p:nvSpPr>
        <p:spPr>
          <a:xfrm>
            <a:off x="9044608" y="3715095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C22A4-A218-4D59-292D-E5B1676D6AB1}"/>
              </a:ext>
            </a:extLst>
          </p:cNvPr>
          <p:cNvSpPr txBox="1"/>
          <p:nvPr/>
        </p:nvSpPr>
        <p:spPr>
          <a:xfrm>
            <a:off x="1976644" y="5991225"/>
            <a:ext cx="28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velum is closed (raised).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08F4A-0913-5A8C-0495-38D4C4535BFE}"/>
              </a:ext>
            </a:extLst>
          </p:cNvPr>
          <p:cNvSpPr txBox="1"/>
          <p:nvPr/>
        </p:nvSpPr>
        <p:spPr>
          <a:xfrm>
            <a:off x="7321757" y="5987018"/>
            <a:ext cx="288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velum is open (lowered).</a:t>
            </a:r>
          </a:p>
        </p:txBody>
      </p:sp>
    </p:spTree>
    <p:extLst>
      <p:ext uri="{BB962C8B-B14F-4D97-AF65-F5344CB8AC3E}">
        <p14:creationId xmlns:p14="http://schemas.microsoft.com/office/powerpoint/2010/main" val="20595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050C9-9E2F-1D53-8A1E-4A6DF95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B687E5-7E80-D9C7-D782-A7A70C87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and nasals are minimally different.</a:t>
            </a:r>
          </a:p>
          <a:p>
            <a:endParaRPr lang="en-US" dirty="0"/>
          </a:p>
          <a:p>
            <a:r>
              <a:rPr lang="en-US" dirty="0" err="1"/>
              <a:t>Denasalization</a:t>
            </a:r>
            <a:r>
              <a:rPr lang="en-US" dirty="0"/>
              <a:t> (nasal </a:t>
            </a:r>
            <a:r>
              <a:rPr lang="en-US" dirty="0">
                <a:sym typeface="Wingdings" pitchFamily="2" charset="2"/>
              </a:rPr>
              <a:t> oral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m </a:t>
            </a:r>
            <a:r>
              <a:rPr lang="en-US" dirty="0">
                <a:sym typeface="Wingdings" pitchFamily="2" charset="2"/>
              </a:rPr>
              <a:t> b, n  d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7D5DE-7617-F154-3B2B-53467E6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4707-6308-62E7-5355-C477EBC9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7D40-B2BA-3FC2-CE56-C3E5D678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Go-on</a:t>
            </a:r>
            <a:r>
              <a:rPr lang="en-US" dirty="0"/>
              <a:t> (</a:t>
            </a:r>
            <a:r>
              <a:rPr lang="en-US" dirty="0" err="1"/>
              <a:t>呉音</a:t>
            </a:r>
            <a:r>
              <a:rPr lang="en-US" dirty="0"/>
              <a:t>): </a:t>
            </a:r>
            <a:r>
              <a:rPr lang="en-US" i="1" dirty="0" err="1"/>
              <a:t>on’yomi</a:t>
            </a:r>
            <a:r>
              <a:rPr lang="en-US" dirty="0"/>
              <a:t> based on the Nanjing (</a:t>
            </a:r>
            <a:r>
              <a:rPr lang="en-US" dirty="0" err="1"/>
              <a:t>南京</a:t>
            </a:r>
            <a:r>
              <a:rPr lang="en-US" dirty="0"/>
              <a:t>) pronunciation</a:t>
            </a:r>
          </a:p>
          <a:p>
            <a:pPr lvl="1"/>
            <a:r>
              <a:rPr lang="en-US" dirty="0" err="1"/>
              <a:t>美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i): e.g. </a:t>
            </a:r>
            <a:r>
              <a:rPr lang="en-US" dirty="0" err="1"/>
              <a:t>仁美（ひと</a:t>
            </a:r>
            <a:r>
              <a:rPr lang="en-US" dirty="0" err="1">
                <a:solidFill>
                  <a:srgbClr val="FF0000"/>
                </a:solidFill>
              </a:rPr>
              <a:t>み</a:t>
            </a:r>
            <a:r>
              <a:rPr lang="en-US" dirty="0"/>
              <a:t>）</a:t>
            </a:r>
          </a:p>
          <a:p>
            <a:r>
              <a:rPr lang="en-US" i="1" dirty="0"/>
              <a:t>Kan-on</a:t>
            </a:r>
            <a:r>
              <a:rPr lang="en-US" dirty="0"/>
              <a:t> (</a:t>
            </a:r>
            <a:r>
              <a:rPr lang="en-US" dirty="0" err="1"/>
              <a:t>漢音</a:t>
            </a:r>
            <a:r>
              <a:rPr lang="en-US" dirty="0"/>
              <a:t>): </a:t>
            </a:r>
            <a:r>
              <a:rPr lang="en-US" i="1" dirty="0" err="1"/>
              <a:t>on’yomi</a:t>
            </a:r>
            <a:r>
              <a:rPr lang="en-US" dirty="0"/>
              <a:t> based on the </a:t>
            </a:r>
            <a:r>
              <a:rPr lang="en-US" dirty="0" err="1"/>
              <a:t>Chang’an</a:t>
            </a:r>
            <a:r>
              <a:rPr lang="en-US" dirty="0"/>
              <a:t> (</a:t>
            </a:r>
            <a:r>
              <a:rPr lang="en-US" dirty="0" err="1"/>
              <a:t>長安</a:t>
            </a:r>
            <a:r>
              <a:rPr lang="en-US" dirty="0"/>
              <a:t>) pronunciation</a:t>
            </a:r>
          </a:p>
          <a:p>
            <a:pPr lvl="1"/>
            <a:r>
              <a:rPr lang="en-US" dirty="0" err="1"/>
              <a:t>美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i): e.g. </a:t>
            </a:r>
            <a:r>
              <a:rPr lang="en-US" dirty="0" err="1"/>
              <a:t>美人（</a:t>
            </a:r>
            <a:r>
              <a:rPr lang="en-US" dirty="0" err="1">
                <a:solidFill>
                  <a:srgbClr val="FF0000"/>
                </a:solidFill>
              </a:rPr>
              <a:t>び</a:t>
            </a:r>
            <a:r>
              <a:rPr lang="en-US" dirty="0" err="1"/>
              <a:t>じん</a:t>
            </a:r>
            <a:r>
              <a:rPr lang="en-US" dirty="0"/>
              <a:t>）</a:t>
            </a:r>
          </a:p>
          <a:p>
            <a:endParaRPr lang="en-US" dirty="0"/>
          </a:p>
          <a:p>
            <a:r>
              <a:rPr lang="en-US" altLang="ko-KR" dirty="0"/>
              <a:t>Word-initial </a:t>
            </a:r>
            <a:r>
              <a:rPr lang="en-US" altLang="ko-KR" dirty="0" err="1"/>
              <a:t>denasalization</a:t>
            </a:r>
            <a:r>
              <a:rPr lang="en-US" altLang="ko-KR" dirty="0"/>
              <a:t> in Modern </a:t>
            </a:r>
            <a:r>
              <a:rPr lang="en-US" dirty="0"/>
              <a:t>Korean</a:t>
            </a:r>
          </a:p>
          <a:p>
            <a:pPr lvl="1"/>
            <a:r>
              <a:rPr lang="en-US" dirty="0" err="1"/>
              <a:t>美</a:t>
            </a:r>
            <a:r>
              <a:rPr lang="en-US" dirty="0"/>
              <a:t> (</a:t>
            </a:r>
            <a:r>
              <a:rPr lang="ko-KR" altLang="en-US" dirty="0"/>
              <a:t>미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i</a:t>
            </a:r>
          </a:p>
          <a:p>
            <a:pPr lvl="1"/>
            <a:r>
              <a:rPr lang="en-US" dirty="0">
                <a:sym typeface="Wingdings" pitchFamily="2" charset="2"/>
              </a:rPr>
              <a:t>e.g. </a:t>
            </a:r>
            <a:r>
              <a:rPr lang="en-US" dirty="0" err="1">
                <a:sym typeface="Wingdings" pitchFamily="2" charset="2"/>
              </a:rPr>
              <a:t>美人</a:t>
            </a:r>
            <a:r>
              <a:rPr lang="en-US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미인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m</a:t>
            </a:r>
            <a:r>
              <a:rPr lang="en-US" dirty="0" err="1">
                <a:sym typeface="Wingdings" pitchFamily="2" charset="2"/>
              </a:rPr>
              <a:t>iin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dirty="0" err="1">
                <a:sym typeface="Wingdings" pitchFamily="2" charset="2"/>
              </a:rPr>
              <a:t>iin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8E8E-F4AB-8F4B-41D0-64E255FD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6D31-FA9E-71B4-5063-30578939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7A43-EA77-400E-EF59-352D1BB8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Fricatives</a:t>
            </a:r>
            <a:r>
              <a:rPr lang="en-US" altLang="ja-JP" dirty="0"/>
              <a:t> are produced with a </a:t>
            </a:r>
            <a:r>
              <a:rPr lang="en-US" altLang="ja-JP" u="sng" dirty="0"/>
              <a:t>narrow constriction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in the oral cavity, generating </a:t>
            </a:r>
            <a:r>
              <a:rPr lang="en-US" altLang="ja-JP" dirty="0">
                <a:solidFill>
                  <a:srgbClr val="FF0000"/>
                </a:solidFill>
              </a:rPr>
              <a:t>turbulent airflow</a:t>
            </a:r>
            <a:r>
              <a:rPr lang="en-US" altLang="ja-JP" dirty="0"/>
              <a:t>. </a:t>
            </a:r>
          </a:p>
          <a:p>
            <a:pPr lvl="1"/>
            <a:r>
              <a:rPr lang="en-US" dirty="0"/>
              <a:t>f, v, </a:t>
            </a:r>
            <a:r>
              <a:rPr lang="el-GR" dirty="0"/>
              <a:t>θ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ð</a:t>
            </a:r>
            <a:r>
              <a:rPr lang="en-US" dirty="0"/>
              <a:t>, s, z, </a:t>
            </a:r>
            <a:r>
              <a:rPr lang="en-US" dirty="0" err="1"/>
              <a:t>ʃ</a:t>
            </a:r>
            <a:r>
              <a:rPr lang="en-US" dirty="0"/>
              <a:t>, </a:t>
            </a:r>
            <a:r>
              <a:rPr lang="en-US" dirty="0" err="1"/>
              <a:t>ʒ</a:t>
            </a:r>
            <a:r>
              <a:rPr lang="en-US" dirty="0"/>
              <a:t>, h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Affricates</a:t>
            </a:r>
            <a:r>
              <a:rPr lang="en-US" dirty="0"/>
              <a:t> are a sequence of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fricative</a:t>
            </a:r>
            <a:r>
              <a:rPr lang="en-US" dirty="0"/>
              <a:t> manners.</a:t>
            </a:r>
          </a:p>
          <a:p>
            <a:pPr lvl="1"/>
            <a:r>
              <a:rPr lang="en-US" dirty="0" err="1"/>
              <a:t>tʃ</a:t>
            </a:r>
            <a:r>
              <a:rPr lang="en-US" dirty="0"/>
              <a:t>, </a:t>
            </a:r>
            <a:r>
              <a:rPr lang="en-US" dirty="0" err="1"/>
              <a:t>dʒ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1B07A-0972-988E-A709-7C30D82A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7D21-EEC1-84BF-8D1D-DD4C53BB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E548-F4D1-5510-8135-D6780AEA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Approximants</a:t>
            </a:r>
            <a:r>
              <a:rPr lang="en-US" dirty="0"/>
              <a:t> are produced with a narrow constriction, but the constriction is </a:t>
            </a:r>
            <a:r>
              <a:rPr lang="en-US" u="sng" dirty="0"/>
              <a:t>not narrow enough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generate turbulent airflow.</a:t>
            </a:r>
          </a:p>
          <a:p>
            <a:endParaRPr lang="en-US" dirty="0"/>
          </a:p>
          <a:p>
            <a:r>
              <a:rPr lang="en-US" dirty="0"/>
              <a:t>Approximants are divided into </a:t>
            </a:r>
            <a:r>
              <a:rPr lang="en-US" dirty="0">
                <a:solidFill>
                  <a:srgbClr val="FF0000"/>
                </a:solidFill>
              </a:rPr>
              <a:t>liquids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glides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Liquids: l, </a:t>
            </a:r>
            <a:r>
              <a:rPr lang="en-US" dirty="0" err="1"/>
              <a:t>ɹ</a:t>
            </a:r>
            <a:endParaRPr lang="en-US" dirty="0"/>
          </a:p>
          <a:p>
            <a:pPr lvl="1"/>
            <a:r>
              <a:rPr lang="en-US" dirty="0"/>
              <a:t>Glides: w, j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3B9B-2155-DDF6-6829-A8C2F99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1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592-FF5F-A933-082B-C4BF177A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D60A-0DFC-3F83-2704-0D472AD5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Liquids</a:t>
            </a:r>
            <a:r>
              <a:rPr lang="en-US" dirty="0"/>
              <a:t> have a </a:t>
            </a:r>
            <a:r>
              <a:rPr lang="en-US" u="sng" dirty="0"/>
              <a:t>narrower constriction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</a:t>
            </a:r>
            <a:r>
              <a:rPr lang="en-US" dirty="0">
                <a:solidFill>
                  <a:srgbClr val="FF0000"/>
                </a:solidFill>
              </a:rPr>
              <a:t>glides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/l/ in English is called </a:t>
            </a:r>
            <a:r>
              <a:rPr lang="en-US" dirty="0">
                <a:solidFill>
                  <a:srgbClr val="FF0000"/>
                </a:solidFill>
              </a:rPr>
              <a:t>lateral</a:t>
            </a:r>
            <a:r>
              <a:rPr lang="en-US" dirty="0"/>
              <a:t> because air passes around both sides of the tongue. = </a:t>
            </a:r>
            <a:r>
              <a:rPr lang="en-US" dirty="0">
                <a:solidFill>
                  <a:srgbClr val="FF0000"/>
                </a:solidFill>
              </a:rPr>
              <a:t>lateral liquid</a:t>
            </a:r>
          </a:p>
          <a:p>
            <a:pPr lvl="1"/>
            <a:r>
              <a:rPr lang="en-US" dirty="0"/>
              <a:t>Vance describes /</a:t>
            </a:r>
            <a:r>
              <a:rPr lang="en-US" dirty="0" err="1"/>
              <a:t>ɹ</a:t>
            </a:r>
            <a:r>
              <a:rPr lang="en-US" dirty="0"/>
              <a:t>/ in American English as a </a:t>
            </a:r>
            <a:r>
              <a:rPr lang="en-US" dirty="0">
                <a:solidFill>
                  <a:srgbClr val="FF0000"/>
                </a:solidFill>
              </a:rPr>
              <a:t>retroflex</a:t>
            </a:r>
            <a:r>
              <a:rPr lang="en-US" dirty="0"/>
              <a:t>, which is pronounced with the tongue tip curled up and back. = </a:t>
            </a:r>
            <a:r>
              <a:rPr lang="en-US" dirty="0">
                <a:solidFill>
                  <a:srgbClr val="FF0000"/>
                </a:solidFill>
              </a:rPr>
              <a:t>retroflex liquid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Glides</a:t>
            </a:r>
            <a:r>
              <a:rPr lang="en-US" dirty="0"/>
              <a:t> are produced with a </a:t>
            </a:r>
            <a:r>
              <a:rPr lang="en-US" u="sng" dirty="0"/>
              <a:t>slight closure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oral cavity.</a:t>
            </a:r>
          </a:p>
          <a:p>
            <a:pPr lvl="1"/>
            <a:r>
              <a:rPr lang="en-US" dirty="0"/>
              <a:t>Glides are sometimes called </a:t>
            </a:r>
            <a:r>
              <a:rPr lang="en-US" dirty="0">
                <a:solidFill>
                  <a:srgbClr val="FF0000"/>
                </a:solidFill>
              </a:rPr>
              <a:t>semi-vowels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56C35-2348-3049-EF4E-0FB2EE95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D008B-DCB2-FAAC-DD7D-4E18A6F4D8F8}"/>
              </a:ext>
            </a:extLst>
          </p:cNvPr>
          <p:cNvSpPr txBox="1"/>
          <p:nvPr/>
        </p:nvSpPr>
        <p:spPr>
          <a:xfrm>
            <a:off x="1033669" y="4090988"/>
            <a:ext cx="10124661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Note: I follow the descriptions of /l/ and /</a:t>
            </a:r>
            <a:r>
              <a:rPr lang="en-US" sz="2800" dirty="0" err="1"/>
              <a:t>ɹ</a:t>
            </a:r>
            <a:r>
              <a:rPr lang="en-US" sz="2800" dirty="0"/>
              <a:t>/ in </a:t>
            </a:r>
            <a:r>
              <a:rPr lang="en-US" sz="2800" i="1" dirty="0"/>
              <a:t>Language Files </a:t>
            </a:r>
            <a:r>
              <a:rPr lang="en-US" sz="2800" dirty="0"/>
              <a:t>(p. 57).</a:t>
            </a:r>
          </a:p>
        </p:txBody>
      </p:sp>
    </p:spTree>
    <p:extLst>
      <p:ext uri="{BB962C8B-B14F-4D97-AF65-F5344CB8AC3E}">
        <p14:creationId xmlns:p14="http://schemas.microsoft.com/office/powerpoint/2010/main" val="377180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93AD-226D-8133-89DD-A6A5A341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Phonetic Alphabet (IPA)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3438-8FEE-CAC2-6E3F-D918B689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Phoneticians and phonologists use the </a:t>
            </a:r>
            <a:r>
              <a:rPr lang="en-US" dirty="0">
                <a:solidFill>
                  <a:srgbClr val="FF0000"/>
                </a:solidFill>
              </a:rPr>
              <a:t>International Phonetic Alphabet (IPA) </a:t>
            </a:r>
            <a:r>
              <a:rPr lang="en-US" dirty="0"/>
              <a:t>to transcribe speech sounds.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IPA was invented by the International Phonetic Association.</a:t>
            </a:r>
          </a:p>
          <a:p>
            <a:pPr lvl="1"/>
            <a:r>
              <a:rPr lang="en-US" dirty="0">
                <a:hlinkClick r:id="rId2"/>
              </a:rPr>
              <a:t>https://www.internationalphoneticassociation.org/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ja-JP" dirty="0"/>
              <a:t>The IPA symbols are universally recognized.</a:t>
            </a:r>
          </a:p>
          <a:p>
            <a:pPr lvl="1"/>
            <a:r>
              <a:rPr lang="en-US" dirty="0"/>
              <a:t>Most symbols are from the Latin script (e.g. e) and Greek letters (e.g. </a:t>
            </a:r>
            <a:r>
              <a:rPr lang="en-US" dirty="0" err="1"/>
              <a:t>ɛ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C62EE-E910-BC5E-A190-FE9AD313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A46E-1A2E-E7F0-E974-D1A93DD7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of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FEFB-3EB1-D32B-3205-3174F0EB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conventional order of the three-part articulatory descriptions is </a:t>
            </a:r>
            <a:r>
              <a:rPr lang="en-US" dirty="0">
                <a:solidFill>
                  <a:srgbClr val="FF0000"/>
                </a:solidFill>
              </a:rPr>
              <a:t>Voicing-Place-Manner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p: voiceless bilabial stop</a:t>
            </a:r>
          </a:p>
          <a:p>
            <a:pPr lvl="1"/>
            <a:r>
              <a:rPr lang="en-US" dirty="0" err="1"/>
              <a:t>ŋ</a:t>
            </a:r>
            <a:r>
              <a:rPr lang="en-US" dirty="0"/>
              <a:t>: voiced velar nasal</a:t>
            </a:r>
          </a:p>
          <a:p>
            <a:pPr lvl="1"/>
            <a:r>
              <a:rPr lang="en-US" dirty="0"/>
              <a:t>l: voiced alveolar lateral liquid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9F25-5FF4-EB2E-5E31-9ADF61A7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39F6-0E47-E509-BE71-F1C4B4F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926-EA38-3B19-1B17-295DB516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IPA symbol whose definition is given.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Voiceless velar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labio-dental fricative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nasal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retroflex liquid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60D3-56D1-D390-8020-6312EE3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39F6-0E47-E509-BE71-F1C4B4F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926-EA38-3B19-1B17-295DB516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IPA symbol whose definition is given.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stop: /d/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Voiceless velar stop: /k/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labio-dental fricative: /v/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nasal: /n/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Voiced alveolar retroflex liquid: /</a:t>
            </a:r>
            <a:r>
              <a:rPr lang="en-US" dirty="0" err="1"/>
              <a:t>ɹ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60D3-56D1-D390-8020-6312EE3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4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FE7-3FA0-0682-99AA-80A94A48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B000-CB31-9FA8-455B-94820563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three-part articulatory descriptions for the consonants.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/m/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/f/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tʃ</a:t>
            </a:r>
            <a:r>
              <a:rPr lang="en-US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ɡ</a:t>
            </a:r>
            <a:r>
              <a:rPr lang="en-US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l-GR" dirty="0"/>
              <a:t>θ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515A-42B4-0ACD-0546-B902E0B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9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FE7-3FA0-0682-99AA-80A94A48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B000-CB31-9FA8-455B-94820563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three-part articulatory descriptions for the consonants.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/m/: Voiced bilabial nasal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/f/: Voiceless labio-dental fricative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tʃ</a:t>
            </a:r>
            <a:r>
              <a:rPr lang="en-US" dirty="0"/>
              <a:t>/: Voiceless post-alveolar affricate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ɡ</a:t>
            </a:r>
            <a:r>
              <a:rPr lang="en-US" dirty="0"/>
              <a:t>/: Voiced velar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l-GR" dirty="0"/>
              <a:t>θ</a:t>
            </a:r>
            <a:r>
              <a:rPr lang="en-US" dirty="0"/>
              <a:t>/: Voiceless dental fricative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515A-42B4-0ACD-0546-B902E0B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13BEA-445A-6475-EC13-E454771E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001D0-6346-AD7C-00FE-B4B29D61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029557-C5FF-437A-2818-C7836DD4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diagrams illustrates the articulation of a consonant of </a:t>
            </a:r>
            <a:r>
              <a:rPr lang="en-US" u="sng" dirty="0"/>
              <a:t>English</a:t>
            </a:r>
            <a:r>
              <a:rPr lang="en-US" dirty="0"/>
              <a:t>. Specify each of the consonants.</a:t>
            </a:r>
          </a:p>
          <a:p>
            <a:pPr lvl="1"/>
            <a:r>
              <a:rPr lang="en-US" dirty="0"/>
              <a:t>Voicing, Place of articulation, Manner of articulation</a:t>
            </a:r>
          </a:p>
          <a:p>
            <a:endParaRPr lang="en-US" dirty="0"/>
          </a:p>
        </p:txBody>
      </p:sp>
      <p:pic>
        <p:nvPicPr>
          <p:cNvPr id="13" name="Picture 12" descr="A diagram of the human nose&#10;&#10;Description automatically generated">
            <a:extLst>
              <a:ext uri="{FF2B5EF4-FFF2-40B4-BE49-F238E27FC236}">
                <a16:creationId xmlns:a16="http://schemas.microsoft.com/office/drawing/2014/main" id="{E02B7498-1197-48B1-E753-5CAC9BE4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83" y="3114676"/>
            <a:ext cx="9097233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2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97D5-38CD-AF37-15E5-AD4FB9E2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8BB04-8560-00A7-1DEB-E08F0395B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Voiced bilabial stop /b/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7A8D2-0E74-C90B-EFCD-E3BE498F9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Voiced bilabial nasal /m/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C3D7-5398-02B9-B400-C694916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36</a:t>
            </a:fld>
            <a:endParaRPr lang="en-US"/>
          </a:p>
        </p:txBody>
      </p:sp>
      <p:pic>
        <p:nvPicPr>
          <p:cNvPr id="10" name="Content Placeholder 6" descr="A diagram of the human nose&#10;&#10;Description automatically generated">
            <a:extLst>
              <a:ext uri="{FF2B5EF4-FFF2-40B4-BE49-F238E27FC236}">
                <a16:creationId xmlns:a16="http://schemas.microsoft.com/office/drawing/2014/main" id="{3ABE7F19-003C-8FC9-46FC-B575887E54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08094" y="3051969"/>
            <a:ext cx="2311400" cy="2590800"/>
          </a:xfrm>
        </p:spPr>
      </p:pic>
      <p:pic>
        <p:nvPicPr>
          <p:cNvPr id="11" name="Content Placeholder 9" descr="A diagram of the human nose&#10;&#10;Description automatically generated">
            <a:extLst>
              <a:ext uri="{FF2B5EF4-FFF2-40B4-BE49-F238E27FC236}">
                <a16:creationId xmlns:a16="http://schemas.microsoft.com/office/drawing/2014/main" id="{6C3A54D1-84CF-7E8A-31DA-666691496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69331" y="3058319"/>
            <a:ext cx="2298700" cy="2578100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635E1E1-5282-A813-8877-366C87252103}"/>
              </a:ext>
            </a:extLst>
          </p:cNvPr>
          <p:cNvSpPr/>
          <p:nvPr/>
        </p:nvSpPr>
        <p:spPr>
          <a:xfrm>
            <a:off x="3723861" y="3723861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FB31B-655F-835A-B3C4-D3ED9E4E9687}"/>
              </a:ext>
            </a:extLst>
          </p:cNvPr>
          <p:cNvSpPr/>
          <p:nvPr/>
        </p:nvSpPr>
        <p:spPr>
          <a:xfrm>
            <a:off x="7885716" y="4106034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C22A4-A218-4D59-292D-E5B1676D6AB1}"/>
              </a:ext>
            </a:extLst>
          </p:cNvPr>
          <p:cNvSpPr txBox="1"/>
          <p:nvPr/>
        </p:nvSpPr>
        <p:spPr>
          <a:xfrm>
            <a:off x="1976644" y="5991225"/>
            <a:ext cx="288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vocal folds vibrate.</a:t>
            </a:r>
          </a:p>
          <a:p>
            <a:pPr algn="ctr"/>
            <a:r>
              <a:rPr lang="en-US" dirty="0"/>
              <a:t>The velum is closed (raised).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08F4A-0913-5A8C-0495-38D4C4535BFE}"/>
              </a:ext>
            </a:extLst>
          </p:cNvPr>
          <p:cNvSpPr txBox="1"/>
          <p:nvPr/>
        </p:nvSpPr>
        <p:spPr>
          <a:xfrm>
            <a:off x="7321757" y="5987018"/>
            <a:ext cx="288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vocal folds vibrate.</a:t>
            </a:r>
          </a:p>
          <a:p>
            <a:pPr algn="ctr"/>
            <a:r>
              <a:rPr lang="en-US" dirty="0"/>
              <a:t>The velum is open (lowered).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57BF1-20DA-52CF-9283-4E9A22C098F5}"/>
              </a:ext>
            </a:extLst>
          </p:cNvPr>
          <p:cNvSpPr/>
          <p:nvPr/>
        </p:nvSpPr>
        <p:spPr>
          <a:xfrm>
            <a:off x="3723861" y="4938298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C600B1-AE5F-8DFD-B198-EC12B0AD5365}"/>
              </a:ext>
            </a:extLst>
          </p:cNvPr>
          <p:cNvSpPr/>
          <p:nvPr/>
        </p:nvSpPr>
        <p:spPr>
          <a:xfrm>
            <a:off x="2590801" y="4108830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8A3143-4848-CDAF-CC44-576302756DEF}"/>
              </a:ext>
            </a:extLst>
          </p:cNvPr>
          <p:cNvSpPr/>
          <p:nvPr/>
        </p:nvSpPr>
        <p:spPr>
          <a:xfrm>
            <a:off x="9044608" y="4971215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998199-267E-AA42-2D45-5233CDF9E45E}"/>
              </a:ext>
            </a:extLst>
          </p:cNvPr>
          <p:cNvSpPr/>
          <p:nvPr/>
        </p:nvSpPr>
        <p:spPr>
          <a:xfrm>
            <a:off x="9037981" y="3736703"/>
            <a:ext cx="516835" cy="477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6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13BEA-445A-6475-EC13-E454771E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001D0-6346-AD7C-00FE-B4B29D61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029557-C5FF-437A-2818-C7836DD4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diagrams illustrates the articulation of a consonant of </a:t>
            </a:r>
            <a:r>
              <a:rPr lang="en-US" u="sng" dirty="0"/>
              <a:t>English</a:t>
            </a:r>
            <a:r>
              <a:rPr lang="en-US" dirty="0"/>
              <a:t>. Specify each of the consonants.</a:t>
            </a:r>
          </a:p>
          <a:p>
            <a:pPr lvl="1"/>
            <a:r>
              <a:rPr lang="en-US" dirty="0"/>
              <a:t>Voicing, Place of articulation, Manner of articulation</a:t>
            </a:r>
          </a:p>
          <a:p>
            <a:endParaRPr lang="en-US" dirty="0"/>
          </a:p>
        </p:txBody>
      </p:sp>
      <p:pic>
        <p:nvPicPr>
          <p:cNvPr id="13" name="Picture 12" descr="A diagram of the human nose&#10;&#10;Description automatically generated">
            <a:extLst>
              <a:ext uri="{FF2B5EF4-FFF2-40B4-BE49-F238E27FC236}">
                <a16:creationId xmlns:a16="http://schemas.microsoft.com/office/drawing/2014/main" id="{E02B7498-1197-48B1-E753-5CAC9BE4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83" y="3114676"/>
            <a:ext cx="9097233" cy="3062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E6744-941E-1C9A-1AF1-E8DF0E12C756}"/>
              </a:ext>
            </a:extLst>
          </p:cNvPr>
          <p:cNvSpPr txBox="1"/>
          <p:nvPr/>
        </p:nvSpPr>
        <p:spPr>
          <a:xfrm>
            <a:off x="1590454" y="6176963"/>
            <a:ext cx="26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Voiced dental fricative /</a:t>
            </a:r>
            <a:r>
              <a:rPr lang="en-US" dirty="0" err="1"/>
              <a:t>ð</a:t>
            </a:r>
            <a:r>
              <a:rPr lang="en-US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734E-EB4B-56CF-0BD2-210F47060154}"/>
              </a:ext>
            </a:extLst>
          </p:cNvPr>
          <p:cNvSpPr txBox="1"/>
          <p:nvPr/>
        </p:nvSpPr>
        <p:spPr>
          <a:xfrm>
            <a:off x="4810538" y="6178413"/>
            <a:ext cx="25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Voiceless bilabial stop /p/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885F1-685C-F39B-DAD0-FD0389949294}"/>
              </a:ext>
            </a:extLst>
          </p:cNvPr>
          <p:cNvSpPr txBox="1"/>
          <p:nvPr/>
        </p:nvSpPr>
        <p:spPr>
          <a:xfrm>
            <a:off x="7908230" y="617841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Voiced alveolar fricative /v/</a:t>
            </a:r>
          </a:p>
        </p:txBody>
      </p:sp>
    </p:spTree>
    <p:extLst>
      <p:ext uri="{BB962C8B-B14F-4D97-AF65-F5344CB8AC3E}">
        <p14:creationId xmlns:p14="http://schemas.microsoft.com/office/powerpoint/2010/main" val="2981210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696-30F2-BFEA-E931-DB1B6B48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E95-513A-78D3-F012-A473C2C2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Cho, </a:t>
            </a:r>
            <a:r>
              <a:rPr lang="en-US" dirty="0" err="1"/>
              <a:t>Sungdai</a:t>
            </a:r>
            <a:r>
              <a:rPr lang="en-US" dirty="0"/>
              <a:t>, and John Whitman. 2020. </a:t>
            </a:r>
            <a:r>
              <a:rPr lang="en-US" i="1" dirty="0"/>
              <a:t>Korean: A linguistic introduction</a:t>
            </a:r>
            <a:r>
              <a:rPr lang="en-US" dirty="0"/>
              <a:t>. Cambridge University Press.</a:t>
            </a:r>
          </a:p>
          <a:p>
            <a:r>
              <a:rPr lang="en-US" dirty="0"/>
              <a:t>Corpus-based Mandarin Pronunciation learning System. 2023. </a:t>
            </a:r>
            <a:r>
              <a:rPr lang="en-US" i="1" dirty="0"/>
              <a:t>Mandarin phonology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https://corpus.eduhk.hk/mandarin_pronunciation/?page_id=33</a:t>
            </a:r>
            <a:r>
              <a:rPr lang="en-US" dirty="0"/>
              <a:t> </a:t>
            </a:r>
          </a:p>
          <a:p>
            <a:r>
              <a:rPr lang="en-US" dirty="0"/>
              <a:t>Department of Linguistics, The Ohio State University. 2016. </a:t>
            </a:r>
            <a:r>
              <a:rPr lang="en-US" i="1" dirty="0"/>
              <a:t>Language Files (12</a:t>
            </a:r>
            <a:r>
              <a:rPr lang="en-US" i="1" baseline="30000" dirty="0"/>
              <a:t>th</a:t>
            </a:r>
            <a:r>
              <a:rPr lang="en-US" i="1" dirty="0"/>
              <a:t> edition)</a:t>
            </a:r>
            <a:r>
              <a:rPr lang="en-US" dirty="0"/>
              <a:t>.  Columbus, OH: The Ohio State University Press.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2462-A600-17FA-86B6-A2D6170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1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6674-98C4-AF28-2B63-117F21A6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9316-F2DC-88F7-AB14-893AE2BC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IPA Chart, </a:t>
            </a:r>
            <a:r>
              <a:rPr lang="en-US" dirty="0">
                <a:hlinkClick r:id="rId2"/>
              </a:rPr>
              <a:t>http://www.internationalphoneticassociation.org/content/ipa-chart</a:t>
            </a:r>
            <a:r>
              <a:rPr lang="en-US" dirty="0"/>
              <a:t>,  available under a Creative Commons Attribution-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 Copyright © 2015 International Phonetic Association.</a:t>
            </a:r>
          </a:p>
          <a:p>
            <a:r>
              <a:rPr lang="en-US" dirty="0"/>
              <a:t>Liberman, Philip, and Sheila E. Blumstein. 1988. </a:t>
            </a:r>
            <a:r>
              <a:rPr lang="en-US" i="1" dirty="0"/>
              <a:t>Speech physiology and acoustic phonetics</a:t>
            </a:r>
            <a:r>
              <a:rPr lang="en-US" dirty="0"/>
              <a:t>. Cambridge University Press.</a:t>
            </a:r>
          </a:p>
          <a:p>
            <a:r>
              <a:rPr lang="en-US" dirty="0" err="1"/>
              <a:t>Zsiga</a:t>
            </a:r>
            <a:r>
              <a:rPr lang="en-US" dirty="0"/>
              <a:t>, Elizabeth C. 2013. </a:t>
            </a:r>
            <a:r>
              <a:rPr lang="en-US" i="1" dirty="0"/>
              <a:t>The sounds of language: An introduction to phonetics and phonology</a:t>
            </a:r>
            <a:r>
              <a:rPr lang="en-US" dirty="0"/>
              <a:t>. Wiley-Blackwell.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F8ABE-6776-1FAD-66D2-FE80BA5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B213-791B-A380-F6C7-9EDCCAC4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Phonetic Alphabet (IPA)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4BBB-435B-923E-1941-FCACC66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/>
          <a:lstStyle/>
          <a:p>
            <a:r>
              <a:rPr lang="en-US" dirty="0"/>
              <a:t>Why do we need the IPA?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no one-to-one mapping between writing symbols and sounds.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an alternate spelling of a common English word &lt;</a:t>
            </a:r>
            <a:r>
              <a:rPr lang="en-US" dirty="0" err="1">
                <a:solidFill>
                  <a:srgbClr val="FF0000"/>
                </a:solidFill>
              </a:rPr>
              <a:t>ghoti</a:t>
            </a:r>
            <a:r>
              <a:rPr lang="en-US" dirty="0"/>
              <a:t>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goat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gory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fish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goatee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1440-FC81-C820-4553-EA269AA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41D8-E852-47B0-FD40-460CFF33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BBBF-AC18-9D9C-521B-8BDDF88C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40</a:t>
            </a:fld>
            <a:endParaRPr lang="en-US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A08C6A1-68EC-4EAA-5CBE-4088435A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1526"/>
            <a:ext cx="10515600" cy="389953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DD72CA-1186-A7AD-7DCC-C47390627C84}"/>
              </a:ext>
            </a:extLst>
          </p:cNvPr>
          <p:cNvSpPr txBox="1"/>
          <p:nvPr/>
        </p:nvSpPr>
        <p:spPr>
          <a:xfrm>
            <a:off x="4326835" y="6004477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https://www.fon.hum.uva.nl/praat/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FAFD-D028-508C-D784-86CEA617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Phonetic Alphabet (IPA)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8432-4492-CB95-9900-B5023F175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&lt;fish&gt; could be spelled &lt;</a:t>
            </a:r>
            <a:r>
              <a:rPr lang="en-US" dirty="0" err="1"/>
              <a:t>ghoti</a:t>
            </a:r>
            <a:r>
              <a:rPr lang="en-US" dirty="0"/>
              <a:t>&gt;!</a:t>
            </a:r>
          </a:p>
          <a:p>
            <a:endParaRPr lang="en-US" dirty="0"/>
          </a:p>
          <a:p>
            <a:r>
              <a:rPr lang="en-US" dirty="0"/>
              <a:t>fish /</a:t>
            </a:r>
            <a:r>
              <a:rPr lang="en-US" dirty="0" err="1"/>
              <a:t>fɪʃ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tou</a:t>
            </a:r>
            <a:r>
              <a:rPr lang="en-US" dirty="0">
                <a:solidFill>
                  <a:srgbClr val="FF0000"/>
                </a:solidFill>
              </a:rPr>
              <a:t>gh</a:t>
            </a:r>
            <a:r>
              <a:rPr lang="en-US" dirty="0"/>
              <a:t> /f/</a:t>
            </a:r>
          </a:p>
          <a:p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men /</a:t>
            </a:r>
            <a:r>
              <a:rPr lang="en-US" dirty="0" err="1"/>
              <a:t>ɪ</a:t>
            </a:r>
            <a:r>
              <a:rPr lang="en-US" dirty="0"/>
              <a:t>/</a:t>
            </a:r>
          </a:p>
          <a:p>
            <a:r>
              <a:rPr lang="en-US" dirty="0"/>
              <a:t>na</a:t>
            </a:r>
            <a:r>
              <a:rPr lang="en-US" dirty="0">
                <a:solidFill>
                  <a:srgbClr val="FF0000"/>
                </a:solidFill>
              </a:rPr>
              <a:t>ti</a:t>
            </a:r>
            <a:r>
              <a:rPr lang="en-US" dirty="0"/>
              <a:t>on /</a:t>
            </a:r>
            <a:r>
              <a:rPr lang="en-US" dirty="0" err="1"/>
              <a:t>ʃ</a:t>
            </a:r>
            <a:r>
              <a:rPr lang="en-US" dirty="0"/>
              <a:t>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3764-3698-8A14-E1CC-5DBAD1D15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George Barnard Shaw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902836-1CA9-F11C-EF1E-4137C0DC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39" y="2747963"/>
            <a:ext cx="225592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3CDE-352A-0D84-F086-25189E2A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C7848-BB6E-ED83-59B4-68D69DAB0AE4}"/>
              </a:ext>
            </a:extLst>
          </p:cNvPr>
          <p:cNvSpPr txBox="1"/>
          <p:nvPr/>
        </p:nvSpPr>
        <p:spPr>
          <a:xfrm>
            <a:off x="8000999" y="63521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Domain</a:t>
            </a:r>
          </a:p>
        </p:txBody>
      </p:sp>
    </p:spTree>
    <p:extLst>
      <p:ext uri="{BB962C8B-B14F-4D97-AF65-F5344CB8AC3E}">
        <p14:creationId xmlns:p14="http://schemas.microsoft.com/office/powerpoint/2010/main" val="59057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B213-791B-A380-F6C7-9EDCCAC4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Phonetic Alphabet (IPA)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4BBB-435B-923E-1941-FCACC66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Why do we need the IPA?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One word can be pronounced in different ways.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Grammatical differences: </a:t>
            </a:r>
            <a:r>
              <a:rPr lang="en-US" i="1" dirty="0"/>
              <a:t>read</a:t>
            </a:r>
            <a:r>
              <a:rPr lang="en-US" dirty="0"/>
              <a:t> /</a:t>
            </a:r>
            <a:r>
              <a:rPr lang="en-US" dirty="0" err="1"/>
              <a:t>ɹid</a:t>
            </a:r>
            <a:r>
              <a:rPr lang="en-US" dirty="0"/>
              <a:t>/ (non-past) vs. /</a:t>
            </a:r>
            <a:r>
              <a:rPr lang="en-US" dirty="0" err="1"/>
              <a:t>ɹɛd</a:t>
            </a:r>
            <a:r>
              <a:rPr lang="en-US" dirty="0"/>
              <a:t>/ (past)</a:t>
            </a:r>
          </a:p>
          <a:p>
            <a:pPr lvl="1"/>
            <a:r>
              <a:rPr lang="en-US" dirty="0"/>
              <a:t>Dialectal differences: </a:t>
            </a:r>
            <a:r>
              <a:rPr lang="en-US" i="1" dirty="0"/>
              <a:t>tube</a:t>
            </a:r>
            <a:r>
              <a:rPr lang="en-US" dirty="0"/>
              <a:t> /tub/ (American) vs. /</a:t>
            </a:r>
            <a:r>
              <a:rPr lang="en-US" dirty="0" err="1"/>
              <a:t>tʃub</a:t>
            </a:r>
            <a:r>
              <a:rPr lang="en-US" dirty="0"/>
              <a:t>/ (British)</a:t>
            </a:r>
          </a:p>
          <a:p>
            <a:pPr lvl="1"/>
            <a:r>
              <a:rPr lang="en-US" dirty="0"/>
              <a:t>Idiolectal differences: The language variety of an individual speaker (</a:t>
            </a:r>
            <a:r>
              <a:rPr lang="en-US" i="1" dirty="0"/>
              <a:t>Language Files</a:t>
            </a:r>
            <a:r>
              <a:rPr lang="en-US" dirty="0"/>
              <a:t>, p. 699).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D53F1-3676-AF0B-242D-DA8C9282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C3C2-36DE-A31A-8628-ADF3D46A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Phonetic Alphabet (IPA)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18C-B33E-540D-80B2-5D8FB034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the IPA?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Latin alphabet letters can be pronounced in different ways in different languages.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i="1" dirty="0"/>
              <a:t>es</a:t>
            </a:r>
            <a:r>
              <a:rPr lang="en-US" dirty="0"/>
              <a:t> /</a:t>
            </a:r>
            <a:r>
              <a:rPr lang="en-US" dirty="0" err="1"/>
              <a:t>jɛs</a:t>
            </a:r>
            <a:r>
              <a:rPr lang="en-US" dirty="0"/>
              <a:t>/ in English vs.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i="1" dirty="0"/>
              <a:t>a</a:t>
            </a:r>
            <a:r>
              <a:rPr lang="en-US" dirty="0"/>
              <a:t> /ja:/ in German</a:t>
            </a:r>
          </a:p>
          <a:p>
            <a:pPr lvl="1"/>
            <a:r>
              <a:rPr lang="en-US" dirty="0" err="1"/>
              <a:t>ラリルレロ</a:t>
            </a:r>
            <a:r>
              <a:rPr lang="en-US" dirty="0"/>
              <a:t> in Japanese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ra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ri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ru</a:t>
            </a:r>
            <a:r>
              <a:rPr lang="en-US" dirty="0">
                <a:sym typeface="Wingdings" pitchFamily="2" charset="2"/>
              </a:rPr>
              <a:t>, re, </a:t>
            </a:r>
            <a:r>
              <a:rPr lang="en-US" dirty="0" err="1">
                <a:sym typeface="Wingdings" pitchFamily="2" charset="2"/>
              </a:rPr>
              <a:t>ro</a:t>
            </a:r>
            <a:r>
              <a:rPr lang="en-US" dirty="0">
                <a:sym typeface="Wingdings" pitchFamily="2" charset="2"/>
              </a:rPr>
              <a:t> in </a:t>
            </a:r>
            <a:r>
              <a:rPr lang="en-US" dirty="0" err="1">
                <a:sym typeface="Wingdings" pitchFamily="2" charset="2"/>
              </a:rPr>
              <a:t>ローマ字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C8AE-D3DE-DA4E-8D7B-54624C3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1009-2E30-598F-AA87-BC3249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Consonants vs.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444B-F452-E09C-971F-DC247707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they differ?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F249-FD47-5CEA-3C0B-8110543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317-D2D8-A0F6-226A-0CDF1C1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Consonants vs. Vowels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CD606-3C55-81A0-48AE-61D99F1E6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English and Japanese speakers produce sounds by manipulating exhaled air.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Consonants</a:t>
            </a:r>
            <a:r>
              <a:rPr lang="en-US" dirty="0"/>
              <a:t> involve a greater or lesser degree of </a:t>
            </a:r>
            <a:r>
              <a:rPr lang="en-US" u="sng" dirty="0"/>
              <a:t>obstruction</a:t>
            </a:r>
            <a:r>
              <a:rPr lang="en-US" dirty="0"/>
              <a:t> of the airstream.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Vowels</a:t>
            </a:r>
            <a:r>
              <a:rPr lang="en-US" dirty="0"/>
              <a:t> involve </a:t>
            </a:r>
            <a:r>
              <a:rPr lang="en-US" u="sng" dirty="0"/>
              <a:t>no obstruction </a:t>
            </a:r>
            <a:r>
              <a:rPr lang="en-US" dirty="0"/>
              <a:t>of air passage—just a change in its shape.</a:t>
            </a:r>
          </a:p>
        </p:txBody>
      </p:sp>
      <p:pic>
        <p:nvPicPr>
          <p:cNvPr id="11" name="Content Placeholder 10" descr="A diagram of the human body&#10;&#10;Description automatically generated">
            <a:extLst>
              <a:ext uri="{FF2B5EF4-FFF2-40B4-BE49-F238E27FC236}">
                <a16:creationId xmlns:a16="http://schemas.microsoft.com/office/drawing/2014/main" id="{30144AFD-FF1A-08F1-C867-2A05B109C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65778"/>
            <a:ext cx="5181600" cy="3671031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670B92-6B1D-DF6A-FBF4-6869714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4452-9A58-2E4B-8D8F-8B0D24641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2206</Words>
  <Application>Microsoft Macintosh PowerPoint</Application>
  <PresentationFormat>Widescreen</PresentationFormat>
  <Paragraphs>538</Paragraphs>
  <Slides>40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W1-2: English consonants</vt:lpstr>
      <vt:lpstr>Today’s class</vt:lpstr>
      <vt:lpstr>International Phonetic Alphabet (IPA)</vt:lpstr>
      <vt:lpstr>International Phonetic Alphabet (IPA)</vt:lpstr>
      <vt:lpstr>International Phonetic Alphabet (IPA)</vt:lpstr>
      <vt:lpstr>International Phonetic Alphabet (IPA)</vt:lpstr>
      <vt:lpstr>International Phonetic Alphabet (IPA)</vt:lpstr>
      <vt:lpstr>Consonants vs. Vowels</vt:lpstr>
      <vt:lpstr>Consonants vs. Vowels</vt:lpstr>
      <vt:lpstr>Consonants vs. Vowels</vt:lpstr>
      <vt:lpstr>English consonants</vt:lpstr>
      <vt:lpstr>English consonants</vt:lpstr>
      <vt:lpstr>Korean consonants</vt:lpstr>
      <vt:lpstr>Mandarin consonants</vt:lpstr>
      <vt:lpstr>3 parameters for consonants</vt:lpstr>
      <vt:lpstr>3 parameters for consonants</vt:lpstr>
      <vt:lpstr>Voicing</vt:lpstr>
      <vt:lpstr>Voicing</vt:lpstr>
      <vt:lpstr>Place of articulation</vt:lpstr>
      <vt:lpstr>Place of articulation</vt:lpstr>
      <vt:lpstr>Place of articulation</vt:lpstr>
      <vt:lpstr>Place of articulation</vt:lpstr>
      <vt:lpstr>Manner of articulation</vt:lpstr>
      <vt:lpstr>Manner of articulation</vt:lpstr>
      <vt:lpstr>Manner of articulation</vt:lpstr>
      <vt:lpstr>Manner of articulation</vt:lpstr>
      <vt:lpstr>Manner of articulation</vt:lpstr>
      <vt:lpstr>Manner of articulation</vt:lpstr>
      <vt:lpstr>Manner of articulation</vt:lpstr>
      <vt:lpstr>Manner of articulation</vt:lpstr>
      <vt:lpstr>Exercise 1</vt:lpstr>
      <vt:lpstr>Exercise 1</vt:lpstr>
      <vt:lpstr>Exercise 2</vt:lpstr>
      <vt:lpstr>Exercise 2</vt:lpstr>
      <vt:lpstr>Exercise 3</vt:lpstr>
      <vt:lpstr>Hint</vt:lpstr>
      <vt:lpstr>Exercise 3</vt:lpstr>
      <vt:lpstr>References (1/2)</vt:lpstr>
      <vt:lpstr>References (2/2)</vt:lpstr>
      <vt:lpstr>Praat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W1-2 English consonants</dc:title>
  <dc:creator>Hitomi Minamida</dc:creator>
  <cp:lastModifiedBy>Hitomi Minamida</cp:lastModifiedBy>
  <cp:revision>34</cp:revision>
  <dcterms:created xsi:type="dcterms:W3CDTF">2023-08-10T15:52:43Z</dcterms:created>
  <dcterms:modified xsi:type="dcterms:W3CDTF">2023-10-11T23:45:54Z</dcterms:modified>
</cp:coreProperties>
</file>