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660400" y="4292600"/>
            <a:ext cx="11684000" cy="2222500"/>
          </a:xfrm>
          <a:prstGeom prst="rect">
            <a:avLst/>
          </a:prstGeom>
        </p:spPr>
        <p:txBody>
          <a:bodyPr/>
          <a:lstStyle>
            <a:lvl1pPr>
              <a:defRPr spc="992" sz="6200"/>
            </a:lvl1pPr>
          </a:lstStyle>
          <a:p>
            <a:pPr/>
            <a:r>
              <a:t>タイトルテキスト</a:t>
            </a:r>
          </a:p>
        </p:txBody>
      </p:sp>
      <p:sp>
        <p:nvSpPr>
          <p:cNvPr id="12" name="Shape 12"/>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画像（3 点）">
    <p:spTree>
      <p:nvGrpSpPr>
        <p:cNvPr id="1" name=""/>
        <p:cNvGrpSpPr/>
        <p:nvPr/>
      </p:nvGrpSpPr>
      <p:grpSpPr>
        <a:xfrm>
          <a:off x="0" y="0"/>
          <a:ext cx="0" cy="0"/>
          <a:chOff x="0" y="0"/>
          <a:chExt cx="0" cy="0"/>
        </a:xfrm>
      </p:grpSpPr>
      <p:sp>
        <p:nvSpPr>
          <p:cNvPr id="93" name="Shape 93"/>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Shape 94"/>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Shape 95"/>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103" name="Shape 103"/>
          <p:cNvSpPr/>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Shape 104"/>
          <p:cNvSpPr/>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“ここに引用を入力してください。”</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用と写真">
    <p:spTree>
      <p:nvGrpSpPr>
        <p:cNvPr id="1" name=""/>
        <p:cNvGrpSpPr/>
        <p:nvPr/>
      </p:nvGrpSpPr>
      <p:grpSpPr>
        <a:xfrm>
          <a:off x="0" y="0"/>
          <a:ext cx="0" cy="0"/>
          <a:chOff x="0" y="0"/>
          <a:chExt cx="0" cy="0"/>
        </a:xfrm>
      </p:grpSpPr>
      <p:sp>
        <p:nvSpPr>
          <p:cNvPr id="112" name="Shape 112"/>
          <p:cNvSpPr/>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Shape 113"/>
          <p:cNvSpPr/>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“ここに引用を入力してください。”</a:t>
            </a:r>
          </a:p>
        </p:txBody>
      </p:sp>
      <p:sp>
        <p:nvSpPr>
          <p:cNvPr id="114" name="Shape 114"/>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22" name="Shape 12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Shape 21"/>
          <p:cNvSpPr/>
          <p:nvPr>
            <p:ph type="title"/>
          </p:nvPr>
        </p:nvSpPr>
        <p:spPr>
          <a:xfrm>
            <a:off x="660400" y="1003300"/>
            <a:ext cx="11684000" cy="1460500"/>
          </a:xfrm>
          <a:prstGeom prst="rect">
            <a:avLst/>
          </a:prstGeom>
        </p:spPr>
        <p:txBody>
          <a:bodyPr/>
          <a:lstStyle>
            <a:lvl1pPr>
              <a:defRPr spc="992" sz="6200"/>
            </a:lvl1pPr>
          </a:lstStyle>
          <a:p>
            <a:pPr/>
            <a:r>
              <a:t>タイトルテキスト</a:t>
            </a:r>
          </a:p>
        </p:txBody>
      </p:sp>
      <p:sp>
        <p:nvSpPr>
          <p:cNvPr id="22" name="Shape 2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画像（横長、代替）">
    <p:spTree>
      <p:nvGrpSpPr>
        <p:cNvPr id="1" name=""/>
        <p:cNvGrpSpPr/>
        <p:nvPr/>
      </p:nvGrpSpPr>
      <p:grpSpPr>
        <a:xfrm>
          <a:off x="0" y="0"/>
          <a:ext cx="0" cy="0"/>
          <a:chOff x="0" y="0"/>
          <a:chExt cx="0" cy="0"/>
        </a:xfrm>
      </p:grpSpPr>
      <p:sp>
        <p:nvSpPr>
          <p:cNvPr id="30" name="Shape 30"/>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Shape 31"/>
          <p:cNvSpPr/>
          <p:nvPr>
            <p:ph type="title"/>
          </p:nvPr>
        </p:nvSpPr>
        <p:spPr>
          <a:xfrm>
            <a:off x="660400" y="1003300"/>
            <a:ext cx="11684000" cy="1460500"/>
          </a:xfrm>
          <a:prstGeom prst="rect">
            <a:avLst/>
          </a:prstGeom>
        </p:spPr>
        <p:txBody>
          <a:bodyPr/>
          <a:lstStyle>
            <a:lvl1pPr>
              <a:defRPr spc="992" sz="6200"/>
            </a:lvl1pPr>
          </a:lstStyle>
          <a:p>
            <a:pPr/>
            <a:r>
              <a:t>タイトルテキスト</a:t>
            </a:r>
          </a:p>
        </p:txBody>
      </p:sp>
      <p:sp>
        <p:nvSpPr>
          <p:cNvPr id="32" name="Shape 3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本文レベル1</a:t>
            </a:r>
          </a:p>
          <a:p>
            <a:pPr lvl="1"/>
            <a:r>
              <a:t>本文レベル2</a:t>
            </a:r>
          </a:p>
          <a:p>
            <a:pPr lvl="2"/>
            <a:r>
              <a:t>本文レベル3</a:t>
            </a:r>
          </a:p>
          <a:p>
            <a:pPr lvl="3"/>
            <a:r>
              <a:t>本文レベル4</a:t>
            </a:r>
          </a:p>
          <a:p>
            <a:pPr lvl="4"/>
            <a:r>
              <a:t>本文レベル 5</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40" name="Shape 40"/>
          <p:cNvSpPr/>
          <p:nvPr>
            <p:ph type="title"/>
          </p:nvPr>
        </p:nvSpPr>
        <p:spPr>
          <a:xfrm>
            <a:off x="660400" y="3759200"/>
            <a:ext cx="11684000" cy="2222500"/>
          </a:xfrm>
          <a:prstGeom prst="rect">
            <a:avLst/>
          </a:prstGeom>
        </p:spPr>
        <p:txBody>
          <a:bodyPr anchor="ctr"/>
          <a:lstStyle>
            <a:lvl1pPr>
              <a:defRPr spc="992" sz="6200"/>
            </a:lvl1pPr>
          </a:lstStyle>
          <a:p>
            <a:pPr/>
            <a:r>
              <a:t>タイトルテキスト</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48" name="Shape 48"/>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Shape 49"/>
          <p:cNvSpPr/>
          <p:nvPr>
            <p:ph type="title"/>
          </p:nvPr>
        </p:nvSpPr>
        <p:spPr>
          <a:xfrm>
            <a:off x="546100" y="4305300"/>
            <a:ext cx="5410200" cy="2984500"/>
          </a:xfrm>
          <a:prstGeom prst="rect">
            <a:avLst/>
          </a:prstGeom>
        </p:spPr>
        <p:txBody>
          <a:bodyPr/>
          <a:lstStyle/>
          <a:p>
            <a:pPr/>
            <a:r>
              <a:t>タイトルテキスト</a:t>
            </a:r>
          </a:p>
        </p:txBody>
      </p:sp>
      <p:sp>
        <p:nvSpPr>
          <p:cNvPr id="50" name="Shape 50"/>
          <p:cNvSpPr/>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本文レベル1</a:t>
            </a:r>
          </a:p>
          <a:p>
            <a:pPr lvl="1"/>
            <a:r>
              <a:t>本文レベル2</a:t>
            </a:r>
          </a:p>
          <a:p>
            <a:pPr lvl="2"/>
            <a:r>
              <a:t>本文レベル3</a:t>
            </a:r>
          </a:p>
          <a:p>
            <a:pPr lvl="3"/>
            <a:r>
              <a:t>本文レベル4</a:t>
            </a:r>
          </a:p>
          <a:p>
            <a:pPr lvl="4"/>
            <a:r>
              <a:t>本文レベル 5</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タイトルテキスト</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タイトルテキスト</a:t>
            </a:r>
          </a:p>
        </p:txBody>
      </p:sp>
      <p:sp>
        <p:nvSpPr>
          <p:cNvPr id="67" name="Shape 6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75" name="Shape 75"/>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Shape 76"/>
          <p:cNvSpPr/>
          <p:nvPr>
            <p:ph type="title"/>
          </p:nvPr>
        </p:nvSpPr>
        <p:spPr>
          <a:xfrm>
            <a:off x="660400" y="609600"/>
            <a:ext cx="5080000" cy="1854200"/>
          </a:xfrm>
          <a:prstGeom prst="rect">
            <a:avLst/>
          </a:prstGeom>
        </p:spPr>
        <p:txBody>
          <a:bodyPr/>
          <a:lstStyle/>
          <a:p>
            <a:pPr/>
            <a:r>
              <a:t>タイトルテキスト</a:t>
            </a:r>
          </a:p>
        </p:txBody>
      </p:sp>
      <p:sp>
        <p:nvSpPr>
          <p:cNvPr id="77" name="Shape 77"/>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本文レベル1</a:t>
            </a:r>
          </a:p>
          <a:p>
            <a:pPr lvl="1"/>
            <a:r>
              <a:t>本文レベル2</a:t>
            </a:r>
          </a:p>
          <a:p>
            <a:pPr lvl="2"/>
            <a:r>
              <a:t>本文レベル3</a:t>
            </a:r>
          </a:p>
          <a:p>
            <a:pPr lvl="3"/>
            <a:r>
              <a:t>本文レベル4</a:t>
            </a:r>
          </a:p>
          <a:p>
            <a:pPr lvl="4"/>
            <a:r>
              <a:t>本文レベル 5</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85" name="Shape 85"/>
          <p:cNvSpPr/>
          <p:nvPr>
            <p:ph type="body" idx="1"/>
          </p:nvPr>
        </p:nvSpPr>
        <p:spPr>
          <a:xfrm>
            <a:off x="660400" y="1511300"/>
            <a:ext cx="11684000" cy="67183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3" name="Shape 3"/>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311897" y="9258300"/>
            <a:ext cx="352045" cy="4191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228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457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685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9144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11430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1371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1600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1828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ctrTitle"/>
          </p:nvPr>
        </p:nvSpPr>
        <p:spPr>
          <a:prstGeom prst="rect">
            <a:avLst/>
          </a:prstGeom>
        </p:spPr>
        <p:txBody>
          <a:bodyPr/>
          <a:lstStyle/>
          <a:p>
            <a:pPr/>
            <a:r>
              <a:t>SS2Kid’s</a:t>
            </a:r>
          </a:p>
        </p:txBody>
      </p:sp>
      <p:sp>
        <p:nvSpPr>
          <p:cNvPr id="140" name="Shape 140"/>
          <p:cNvSpPr/>
          <p:nvPr>
            <p:ph type="subTitle" sz="quarter" idx="1"/>
          </p:nvPr>
        </p:nvSpPr>
        <p:spPr>
          <a:prstGeom prst="rect">
            <a:avLst/>
          </a:prstGeom>
        </p:spPr>
        <p:txBody>
          <a:bodyPr/>
          <a:lstStyle/>
          <a:p>
            <a:pPr/>
            <a:r>
              <a:t>South Shimabara × Super Sience Kid’s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プロトタイプ</a:t>
            </a:r>
          </a:p>
        </p:txBody>
      </p:sp>
      <p:sp>
        <p:nvSpPr>
          <p:cNvPr id="167" name="Shape 167"/>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システムの概要</a:t>
            </a:r>
          </a:p>
        </p:txBody>
      </p:sp>
      <p:sp>
        <p:nvSpPr>
          <p:cNvPr id="170" name="Shape 170"/>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DEMO</a:t>
            </a:r>
          </a:p>
        </p:txBody>
      </p:sp>
      <p:sp>
        <p:nvSpPr>
          <p:cNvPr id="173" name="Shape 173"/>
          <p:cNvSpPr/>
          <p:nvPr>
            <p:ph type="body" idx="1"/>
          </p:nvPr>
        </p:nvSpPr>
        <p:spPr>
          <a:prstGeom prst="rect">
            <a:avLst/>
          </a:prstGeom>
        </p:spPr>
        <p:txBody>
          <a:bodyPr/>
          <a:lstStyle/>
          <a:p>
            <a:pPr/>
            <a:r>
              <a:t>データの収集のプロトタイプ</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プログラミングへの誘い</a:t>
            </a:r>
          </a:p>
        </p:txBody>
      </p:sp>
      <p:sp>
        <p:nvSpPr>
          <p:cNvPr id="176" name="Shape 176"/>
          <p:cNvSpPr/>
          <p:nvPr>
            <p:ph type="body" idx="1"/>
          </p:nvPr>
        </p:nvSpPr>
        <p:spPr>
          <a:prstGeom prst="rect">
            <a:avLst/>
          </a:prstGeom>
        </p:spPr>
        <p:txBody>
          <a:bodyPr/>
          <a:lstStyle/>
          <a:p>
            <a:pPr/>
            <a:r>
              <a:t>さらに，データの取得方法をプログラムすることによる拡張性</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defTabSz="537463">
              <a:defRPr spc="662" sz="4140"/>
            </a:lvl1pPr>
          </a:lstStyle>
          <a:p>
            <a:pPr/>
            <a:r>
              <a:t>南島原市内での植物育成の違いを実時間で比較することができる。</a:t>
            </a:r>
          </a:p>
        </p:txBody>
      </p:sp>
      <p:sp>
        <p:nvSpPr>
          <p:cNvPr id="179" name="Shape 179"/>
          <p:cNvSpPr/>
          <p:nvPr>
            <p:ph type="body" idx="1"/>
          </p:nvPr>
        </p:nvSpPr>
        <p:spPr>
          <a:prstGeom prst="rect">
            <a:avLst/>
          </a:prstGeom>
        </p:spPr>
        <p:txBody>
          <a:bodyPr/>
          <a:lstStyle/>
          <a:p>
            <a:pPr/>
            <a:r>
              <a:t>（市内の学校環境の違いについて実感することができる。)</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lvl1pPr defTabSz="537463">
              <a:defRPr spc="662" sz="4140"/>
            </a:lvl1pPr>
          </a:lstStyle>
          <a:p>
            <a:pPr/>
            <a:r>
              <a:t>日本各地での植物育成を実時間で比較することができる。</a:t>
            </a:r>
          </a:p>
        </p:txBody>
      </p:sp>
      <p:sp>
        <p:nvSpPr>
          <p:cNvPr id="182" name="Shape 182"/>
          <p:cNvSpPr/>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世界各地との違い</a:t>
            </a:r>
          </a:p>
        </p:txBody>
      </p:sp>
      <p:sp>
        <p:nvSpPr>
          <p:cNvPr id="185" name="Shape 185"/>
          <p:cNvSpPr/>
          <p:nvPr>
            <p:ph type="body" idx="1"/>
          </p:nvPr>
        </p:nvSpPr>
        <p:spPr>
          <a:prstGeom prst="rect">
            <a:avLst/>
          </a:prstGeom>
        </p:spPr>
        <p:txBody>
          <a:bodyPr/>
          <a:lstStyle/>
          <a:p>
            <a:pPr/>
            <a:r>
              <a:t>世界での植物育成データと比較することで，気候の違う世界があることを実感する。</a:t>
            </a:r>
          </a:p>
          <a:p>
            <a:pPr/>
            <a:r>
              <a:t>実際に水やりなどで育てていくことで植物育成の面白さに気づかせる。</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南島原の役割</a:t>
            </a:r>
          </a:p>
        </p:txBody>
      </p:sp>
      <p:sp>
        <p:nvSpPr>
          <p:cNvPr id="188" name="Shape 188"/>
          <p:cNvSpPr/>
          <p:nvPr>
            <p:ph type="body" idx="1"/>
          </p:nvPr>
        </p:nvSpPr>
        <p:spPr>
          <a:prstGeom prst="rect">
            <a:avLst/>
          </a:prstGeom>
        </p:spPr>
        <p:txBody>
          <a:bodyPr/>
          <a:lstStyle/>
          <a:p>
            <a:pPr/>
            <a:r>
              <a:t>IoT学習の先端地域として全国の「いなか」を引っ張って行く。</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「いなか」と「都市」の役割</a:t>
            </a:r>
          </a:p>
        </p:txBody>
      </p:sp>
      <p:sp>
        <p:nvSpPr>
          <p:cNvPr id="191" name="Shape 191"/>
          <p:cNvSpPr/>
          <p:nvPr>
            <p:ph type="body" idx="1"/>
          </p:nvPr>
        </p:nvSpPr>
        <p:spPr>
          <a:prstGeom prst="rect">
            <a:avLst/>
          </a:prstGeom>
        </p:spPr>
        <p:txBody>
          <a:bodyPr/>
          <a:lstStyle/>
          <a:p>
            <a:pPr/>
            <a:r>
              <a:t>plants and animals     動植物</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After 2020</a:t>
            </a:r>
          </a:p>
        </p:txBody>
      </p:sp>
      <p:sp>
        <p:nvSpPr>
          <p:cNvPr id="194" name="Shape 194"/>
          <p:cNvSpPr/>
          <p:nvPr>
            <p:ph type="body" idx="1"/>
          </p:nvPr>
        </p:nvSpPr>
        <p:spPr>
          <a:prstGeom prst="rect">
            <a:avLst/>
          </a:prstGeom>
        </p:spPr>
        <p:txBody>
          <a:bodyPr/>
          <a:lstStyle/>
          <a:p>
            <a:pPr/>
            <a:r>
              <a:t>animals -&gt; plantsの時代へ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Teammate</a:t>
            </a:r>
          </a:p>
        </p:txBody>
      </p:sp>
      <p:sp>
        <p:nvSpPr>
          <p:cNvPr id="143" name="Shape 143"/>
          <p:cNvSpPr/>
          <p:nvPr>
            <p:ph type="body" idx="1"/>
          </p:nvPr>
        </p:nvSpPr>
        <p:spPr>
          <a:prstGeom prst="rect">
            <a:avLst/>
          </a:prstGeom>
        </p:spPr>
        <p:txBody>
          <a:bodyPr/>
          <a:lstStyle/>
          <a:p>
            <a:pPr/>
            <a:r>
              <a:t>伊藤義明</a:t>
            </a:r>
          </a:p>
          <a:p>
            <a:pPr/>
            <a:r>
              <a:t>山田智史</a:t>
            </a:r>
          </a:p>
          <a:p>
            <a:pPr/>
            <a:r>
              <a:t>沼垣浩範</a:t>
            </a:r>
          </a:p>
          <a:p>
            <a:pPr/>
            <a:r>
              <a:t>田村弘昭</a:t>
            </a:r>
          </a:p>
          <a:p>
            <a:pPr/>
            <a:r>
              <a:t>(齋藤伎璃子)</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対象</a:t>
            </a:r>
          </a:p>
        </p:txBody>
      </p:sp>
      <p:sp>
        <p:nvSpPr>
          <p:cNvPr id="146" name="Shape 146"/>
          <p:cNvSpPr/>
          <p:nvPr>
            <p:ph type="body" idx="1"/>
          </p:nvPr>
        </p:nvSpPr>
        <p:spPr>
          <a:prstGeom prst="rect">
            <a:avLst/>
          </a:prstGeom>
        </p:spPr>
        <p:txBody>
          <a:bodyPr/>
          <a:lstStyle/>
          <a:p>
            <a:pPr marL="469900" indent="-469900">
              <a:defRPr sz="8900"/>
            </a:pPr>
            <a:r>
              <a:t>小中学生</a:t>
            </a:r>
          </a:p>
          <a:p>
            <a:pPr/>
            <a:r>
              <a:t>きっかけとしては理科の実験観察</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対象に寄与すること</a:t>
            </a:r>
          </a:p>
        </p:txBody>
      </p:sp>
      <p:sp>
        <p:nvSpPr>
          <p:cNvPr id="149" name="Shape 149"/>
          <p:cNvSpPr/>
          <p:nvPr>
            <p:ph type="body" idx="1"/>
          </p:nvPr>
        </p:nvSpPr>
        <p:spPr>
          <a:prstGeom prst="rect">
            <a:avLst/>
          </a:prstGeom>
        </p:spPr>
        <p:txBody>
          <a:bodyPr/>
          <a:lstStyle/>
          <a:p>
            <a:pPr/>
            <a:r>
              <a:t>植物への理解と成長を</a:t>
            </a:r>
            <a:r>
              <a:rPr>
                <a:latin typeface="Avenir Book Oblique"/>
                <a:ea typeface="Avenir Book Oblique"/>
                <a:cs typeface="Avenir Book Oblique"/>
                <a:sym typeface="Avenir Book Oblique"/>
              </a:rPr>
              <a:t>ITを通して子供たちに楽しく学んでもらう。</a:t>
            </a:r>
            <a:endParaRPr>
              <a:latin typeface="Avenir Book Oblique"/>
              <a:ea typeface="Avenir Book Oblique"/>
              <a:cs typeface="Avenir Book Oblique"/>
              <a:sym typeface="Avenir Book Oblique"/>
            </a:endParaRPr>
          </a:p>
          <a:p>
            <a:pPr/>
            <a:r>
              <a:t>南島原で</a:t>
            </a:r>
            <a:r>
              <a:rPr>
                <a:latin typeface="Avenir Book Oblique"/>
                <a:ea typeface="Avenir Book Oblique"/>
                <a:cs typeface="Avenir Book Oblique"/>
                <a:sym typeface="Avenir Book Oblique"/>
              </a:rPr>
              <a:t>将来(農業×IT)を担う子供たち</a:t>
            </a:r>
            <a:r>
              <a:t>を育成</a:t>
            </a:r>
            <a:r>
              <a:rPr>
                <a:latin typeface="Avenir Book Oblique"/>
                <a:ea typeface="Avenir Book Oblique"/>
                <a:cs typeface="Avenir Book Oblique"/>
                <a:sym typeface="Avenir Book Oblique"/>
              </a:rPr>
              <a:t>するきっかけとなる。</a:t>
            </a:r>
            <a:endParaRPr>
              <a:latin typeface="Avenir Book Oblique"/>
              <a:ea typeface="Avenir Book Oblique"/>
              <a:cs typeface="Avenir Book Oblique"/>
              <a:sym typeface="Avenir Book Oblique"/>
            </a:endParaRPr>
          </a:p>
          <a:p>
            <a:pPr/>
            <a:r>
              <a:t>例：ITを使った朝顔の観察 ひまわりの成長日記</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概要</a:t>
            </a:r>
          </a:p>
        </p:txBody>
      </p:sp>
      <p:sp>
        <p:nvSpPr>
          <p:cNvPr id="152" name="Shape 152"/>
          <p:cNvSpPr/>
          <p:nvPr>
            <p:ph type="body" idx="1"/>
          </p:nvPr>
        </p:nvSpPr>
        <p:spPr>
          <a:prstGeom prst="rect">
            <a:avLst/>
          </a:prstGeom>
        </p:spPr>
        <p:txBody>
          <a:bodyPr/>
          <a:lstStyle>
            <a:lvl1pPr>
              <a:defRPr sz="4100"/>
            </a:lvl1pPr>
          </a:lstStyle>
          <a:p>
            <a:pPr/>
            <a:r>
              <a:t>植物を育てる過程で温度，湿度などをセンサから取得し，他の場所や過去の情報と比較して環境の違いによる育ち方の違いを実感できる。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 システム概要</a:t>
            </a:r>
          </a:p>
        </p:txBody>
      </p:sp>
      <p:sp>
        <p:nvSpPr>
          <p:cNvPr id="155" name="Shape 155"/>
          <p:cNvSpPr/>
          <p:nvPr>
            <p:ph type="body" idx="1"/>
          </p:nvPr>
        </p:nvSpPr>
        <p:spPr>
          <a:prstGeom prst="rect">
            <a:avLst/>
          </a:prstGeom>
        </p:spPr>
        <p:txBody>
          <a:bodyPr/>
          <a:lstStyle/>
          <a:p>
            <a:pPr/>
            <a:r>
              <a:t>[ここに植物とセンサとインターネットがあってディスプレイで表示するような図面を入れる]</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何を取得するか</a:t>
            </a:r>
          </a:p>
        </p:txBody>
      </p:sp>
      <p:sp>
        <p:nvSpPr>
          <p:cNvPr id="158" name="Shape 158"/>
          <p:cNvSpPr/>
          <p:nvPr>
            <p:ph type="body" idx="1"/>
          </p:nvPr>
        </p:nvSpPr>
        <p:spPr>
          <a:prstGeom prst="rect">
            <a:avLst/>
          </a:prstGeom>
        </p:spPr>
        <p:txBody>
          <a:bodyPr/>
          <a:lstStyle/>
          <a:p>
            <a:pPr/>
            <a:r>
              <a:t>[どんな情報があるかの一覧を書く]</a:t>
            </a:r>
          </a:p>
          <a:p>
            <a:pPr/>
            <a:r>
              <a:t>取得情報</a:t>
            </a:r>
          </a:p>
          <a:p>
            <a:pPr lvl="1"/>
            <a:r>
              <a:t>温度，湿度，照度</a:t>
            </a:r>
          </a:p>
          <a:p>
            <a:pPr lvl="1"/>
            <a:r>
              <a:t>写真</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どのように取得するか</a:t>
            </a:r>
          </a:p>
        </p:txBody>
      </p:sp>
      <p:sp>
        <p:nvSpPr>
          <p:cNvPr id="161" name="Shape 161"/>
          <p:cNvSpPr/>
          <p:nvPr>
            <p:ph type="body" idx="1"/>
          </p:nvPr>
        </p:nvSpPr>
        <p:spPr>
          <a:prstGeom prst="rect">
            <a:avLst/>
          </a:prstGeom>
        </p:spPr>
        <p:txBody>
          <a:bodyPr/>
          <a:lstStyle/>
          <a:p>
            <a:pPr/>
            <a:r>
              <a:t>[センサ類の写真と説明の文言を入れたものを置く]</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データを比較する</a:t>
            </a:r>
          </a:p>
        </p:txBody>
      </p:sp>
      <p:sp>
        <p:nvSpPr>
          <p:cNvPr id="164" name="Shape 164"/>
          <p:cNvSpPr/>
          <p:nvPr>
            <p:ph type="body" idx="1"/>
          </p:nvPr>
        </p:nvSpPr>
        <p:spPr>
          <a:prstGeom prst="rect">
            <a:avLst/>
          </a:prstGeom>
        </p:spPr>
        <p:txBody>
          <a:bodyPr/>
          <a:lstStyle/>
          <a:p>
            <a:pPr/>
            <a:r>
              <a:t>[比較画面とその説明を記述した写真／図を入れる]</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