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14" name="Shape 14"/>
          <p:cNvSpPr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5" name="Shape 15"/>
          <p:cNvSpPr/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3000">
                <a:solidFill>
                  <a:srgbClr val="9D9D9D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6" name="Shape 106"/>
          <p:cNvSpPr/>
          <p:nvPr>
            <p:ph type="body" sz="quarter" idx="14"/>
          </p:nvPr>
        </p:nvSpPr>
        <p:spPr>
          <a:xfrm>
            <a:off x="1270000" y="4298950"/>
            <a:ext cx="10464800" cy="622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pic" sz="half" idx="13"/>
          </p:nvPr>
        </p:nvSpPr>
        <p:spPr>
          <a:xfrm>
            <a:off x="6805519" y="981849"/>
            <a:ext cx="5575301" cy="7531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Shape 42"/>
          <p:cNvSpPr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/>
            <a:r>
              <a:t>タイトルテキスト</a:t>
            </a:r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08000" y="25781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52" name="Shape 52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53" name="Shape 53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63" name="Shape 63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64" name="Shape 64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75" name="Shape 75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76" name="Shape 76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77" name="Shape 77"/>
          <p:cNvSpPr/>
          <p:nvPr>
            <p:ph type="pic" sz="half" idx="13"/>
          </p:nvPr>
        </p:nvSpPr>
        <p:spPr>
          <a:xfrm>
            <a:off x="620619" y="2994799"/>
            <a:ext cx="5524501" cy="552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79" name="Shape 79"/>
          <p:cNvSpPr/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 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Shape 97"/>
          <p:cNvSpPr/>
          <p:nvPr>
            <p:ph type="pic" sz="half" idx="15"/>
          </p:nvPr>
        </p:nvSpPr>
        <p:spPr>
          <a:xfrm>
            <a:off x="620619" y="975499"/>
            <a:ext cx="5575301" cy="7670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3" name="Shape 3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tif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Relationship Id="rId3" Type="http://schemas.openxmlformats.org/officeDocument/2006/relationships/image" Target="../media/image3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tif"/><Relationship Id="rId4" Type="http://schemas.openxmlformats.org/officeDocument/2006/relationships/image" Target="../media/image3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6.tif"/><Relationship Id="rId4" Type="http://schemas.openxmlformats.org/officeDocument/2006/relationships/image" Target="../media/image7.jpeg"/><Relationship Id="rId5" Type="http://schemas.openxmlformats.org/officeDocument/2006/relationships/image" Target="../media/image7.tif"/><Relationship Id="rId6" Type="http://schemas.openxmlformats.org/officeDocument/2006/relationships/image" Target="../media/image8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3" Type="http://schemas.openxmlformats.org/officeDocument/2006/relationships/image" Target="../media/image6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jpe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SS2Kid’s</a:t>
            </a:r>
          </a:p>
        </p:txBody>
      </p:sp>
      <p:sp>
        <p:nvSpPr>
          <p:cNvPr id="132" name="Shape 13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South Shimabara × Super Sience Kid’s</a:t>
            </a:r>
          </a:p>
        </p:txBody>
      </p:sp>
      <p:sp>
        <p:nvSpPr>
          <p:cNvPr id="133" name="Shape 133"/>
          <p:cNvSpPr/>
          <p:nvPr/>
        </p:nvSpPr>
        <p:spPr>
          <a:xfrm>
            <a:off x="8290254" y="8516760"/>
            <a:ext cx="410073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いなかソンin南島原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取得機材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xfrm>
            <a:off x="508000" y="2990848"/>
            <a:ext cx="11988800" cy="57277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92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3222" y="6426717"/>
            <a:ext cx="1820019" cy="2093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s-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55106" y="6377491"/>
            <a:ext cx="2093022" cy="2093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68747470733a2f2f73746174696373332e736565656473747564696f2e636f6d2f696d616765732f70726f647563742f53657269616c25323043616d6572612e6a7067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1181" y="3153053"/>
            <a:ext cx="4114998" cy="3086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0694e9d1-177b-dedb-000d-38c2446ce73b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72898" y="3218077"/>
            <a:ext cx="5072712" cy="5072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データを比較する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grpSp>
        <p:nvGrpSpPr>
          <p:cNvPr id="201" name="Group 201"/>
          <p:cNvGrpSpPr/>
          <p:nvPr/>
        </p:nvGrpSpPr>
        <p:grpSpPr>
          <a:xfrm>
            <a:off x="505177" y="3038336"/>
            <a:ext cx="9876335" cy="4404594"/>
            <a:chOff x="0" y="0"/>
            <a:chExt cx="9876333" cy="4404592"/>
          </a:xfrm>
        </p:grpSpPr>
        <p:pic>
          <p:nvPicPr>
            <p:cNvPr id="200" name="index1_720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8100" y="38100"/>
              <a:ext cx="9800134" cy="432839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9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9876334" cy="4404593"/>
            </a:xfrm>
            <a:prstGeom prst="rect">
              <a:avLst/>
            </a:prstGeom>
            <a:effectLst/>
          </p:spPr>
        </p:pic>
      </p:grpSp>
      <p:grpSp>
        <p:nvGrpSpPr>
          <p:cNvPr id="204" name="Group 204"/>
          <p:cNvGrpSpPr/>
          <p:nvPr/>
        </p:nvGrpSpPr>
        <p:grpSpPr>
          <a:xfrm>
            <a:off x="9512939" y="4603750"/>
            <a:ext cx="2312683" cy="4069533"/>
            <a:chOff x="0" y="0"/>
            <a:chExt cx="2312681" cy="4069532"/>
          </a:xfrm>
        </p:grpSpPr>
        <p:pic>
          <p:nvPicPr>
            <p:cNvPr id="203" name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8100" y="38100"/>
              <a:ext cx="2236482" cy="399333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2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2312682" cy="406953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プログラミングへの誘い</a:t>
            </a:r>
          </a:p>
        </p:txBody>
      </p:sp>
      <p:sp>
        <p:nvSpPr>
          <p:cNvPr id="207" name="Shape 207"/>
          <p:cNvSpPr/>
          <p:nvPr/>
        </p:nvSpPr>
        <p:spPr>
          <a:xfrm>
            <a:off x="793749" y="3301293"/>
            <a:ext cx="10745436" cy="46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・データ取り込み装置には，自分でセンサを追加したり，インターネットとの通信が簡単に設定できる専用言語</a:t>
            </a:r>
            <a:br/>
            <a:br/>
            <a:r>
              <a:t>　　　　　</a:t>
            </a:r>
            <a:r>
              <a:rPr sz="4500"/>
              <a:t>「南島原BASIC」</a:t>
            </a:r>
            <a:br/>
          </a:p>
          <a:p>
            <a:pPr lvl="1" algn="l"/>
            <a:r>
              <a:t>を開発し搭載しています。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「南島原BASIC」の例</a:t>
            </a:r>
          </a:p>
        </p:txBody>
      </p:sp>
      <p:sp>
        <p:nvSpPr>
          <p:cNvPr id="210" name="Shape 210"/>
          <p:cNvSpPr/>
          <p:nvPr/>
        </p:nvSpPr>
        <p:spPr>
          <a:xfrm>
            <a:off x="1357218" y="3679823"/>
            <a:ext cx="9459219" cy="443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・今回のデモプログラム</a:t>
            </a:r>
          </a:p>
          <a:p>
            <a:pPr algn="l"/>
            <a:r>
              <a:t>10　H:HUMIDITY()</a:t>
            </a:r>
          </a:p>
          <a:p>
            <a:pPr algn="l"/>
            <a:r>
              <a:t>20　T:TEMPERATURE()</a:t>
            </a:r>
          </a:p>
          <a:p>
            <a:pPr algn="l"/>
            <a:r>
              <a:t>30　L:ANALOG()</a:t>
            </a:r>
          </a:p>
          <a:p>
            <a:pPr algn="l"/>
            <a:r>
              <a:t>40　PRINT "TMP:",T," HUM:",H," LUX:",L</a:t>
            </a:r>
          </a:p>
          <a:p>
            <a:pPr algn="l"/>
            <a:r>
              <a:t>50　HTTP "tables/ss2ito","tmp",T,"hum",H,"lux",L</a:t>
            </a:r>
          </a:p>
          <a:p>
            <a:pPr algn="l"/>
            <a:r>
              <a:t>60　SLEEP 2000</a:t>
            </a:r>
          </a:p>
          <a:p>
            <a:pPr algn="l"/>
            <a:r>
              <a:t>70　GOTO 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xfrm>
            <a:off x="508000" y="3032123"/>
            <a:ext cx="11988800" cy="5727701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データの収集のプロトタイプによるデモをします。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今後の展開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0</a:t>
            </a:r>
          </a:p>
        </p:txBody>
      </p:sp>
      <p:sp>
        <p:nvSpPr>
          <p:cNvPr id="218" name="Shape 218"/>
          <p:cNvSpPr/>
          <p:nvPr>
            <p:ph type="body" sz="half" idx="1"/>
          </p:nvPr>
        </p:nvSpPr>
        <p:spPr>
          <a:xfrm>
            <a:off x="666044" y="2947811"/>
            <a:ext cx="11988801" cy="285185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cap="all" spc="1024" sz="6400">
                <a:solidFill>
                  <a:srgbClr val="424242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夏休みの宿題などで使ってもらう。</a:t>
            </a:r>
          </a:p>
        </p:txBody>
      </p:sp>
      <p:pic>
        <p:nvPicPr>
          <p:cNvPr id="219" name="gatag-0001357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4536" y="4876094"/>
            <a:ext cx="38100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1</a:t>
            </a:r>
          </a:p>
        </p:txBody>
      </p:sp>
      <p:sp>
        <p:nvSpPr>
          <p:cNvPr id="222" name="Shape 222"/>
          <p:cNvSpPr/>
          <p:nvPr>
            <p:ph type="body" idx="1"/>
          </p:nvPr>
        </p:nvSpPr>
        <p:spPr>
          <a:xfrm>
            <a:off x="508000" y="754944"/>
            <a:ext cx="11988800" cy="57277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cap="all" spc="1024" sz="6400">
                <a:solidFill>
                  <a:srgbClr val="424242"/>
                </a:solidFill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t>南島原市内でのモデル授業。</a:t>
            </a:r>
            <a:r>
              <a:rPr spc="384" sz="2400"/>
              <a:t>（市内の学校環境の違いについて実感することができる。)</a:t>
            </a:r>
          </a:p>
        </p:txBody>
      </p:sp>
      <p:pic>
        <p:nvPicPr>
          <p:cNvPr id="223" name="gatag-0001357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52492" y="4641850"/>
            <a:ext cx="1382493" cy="1382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7222" y="4641850"/>
            <a:ext cx="6476278" cy="44260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gatag-0001357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34421" y="5563263"/>
            <a:ext cx="1382493" cy="1382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gatag-0001357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2205" y="6389398"/>
            <a:ext cx="1382493" cy="1382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gatag-0001357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33403" y="7385380"/>
            <a:ext cx="1382493" cy="1382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08222" y="8554155"/>
            <a:ext cx="2237455" cy="474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2</a:t>
            </a:r>
          </a:p>
        </p:txBody>
      </p:sp>
      <p:sp>
        <p:nvSpPr>
          <p:cNvPr id="231" name="Shape 231"/>
          <p:cNvSpPr/>
          <p:nvPr>
            <p:ph type="body" sz="half" idx="1"/>
          </p:nvPr>
        </p:nvSpPr>
        <p:spPr>
          <a:xfrm>
            <a:off x="508000" y="2667000"/>
            <a:ext cx="11988800" cy="21708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cap="all" spc="720" sz="4500">
                <a:solidFill>
                  <a:srgbClr val="5E5E5E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日本各地で利用してもらい，全国の植物育成を実時間で比較する。</a:t>
            </a:r>
          </a:p>
        </p:txBody>
      </p:sp>
      <p:pic>
        <p:nvPicPr>
          <p:cNvPr id="232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4164" y="4641850"/>
            <a:ext cx="5696472" cy="4250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gatag-0001357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5558" y="5506374"/>
            <a:ext cx="696649" cy="696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gatag-0001357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21536" y="7913730"/>
            <a:ext cx="696649" cy="696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gatag-0001357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2092" y="6418748"/>
            <a:ext cx="696648" cy="696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gatag-0001357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1181" y="6871579"/>
            <a:ext cx="696649" cy="696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gatag-0001357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1736" y="6990467"/>
            <a:ext cx="696649" cy="696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gatag-0001357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54075" y="7749645"/>
            <a:ext cx="696649" cy="696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gatag-0001357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2498" y="8102423"/>
            <a:ext cx="696649" cy="696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gatag-0001357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4209" y="7913730"/>
            <a:ext cx="696649" cy="696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3</a:t>
            </a:r>
          </a:p>
        </p:txBody>
      </p:sp>
      <p:sp>
        <p:nvSpPr>
          <p:cNvPr id="243" name="Shape 243"/>
          <p:cNvSpPr/>
          <p:nvPr>
            <p:ph type="body" sz="half" idx="1"/>
          </p:nvPr>
        </p:nvSpPr>
        <p:spPr>
          <a:xfrm>
            <a:off x="508000" y="2667000"/>
            <a:ext cx="11988800" cy="31003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世界各地との違い</a:t>
            </a:r>
          </a:p>
          <a:p>
            <a:pPr>
              <a:buBlip>
                <a:blip r:embed="rId2"/>
              </a:buBlip>
            </a:pPr>
            <a:r>
              <a:t>世界での植物育成データと比較することで，気候の違う世界があることを実感する。</a:t>
            </a:r>
          </a:p>
        </p:txBody>
      </p:sp>
      <p:grpSp>
        <p:nvGrpSpPr>
          <p:cNvPr id="251" name="Group 251"/>
          <p:cNvGrpSpPr/>
          <p:nvPr/>
        </p:nvGrpSpPr>
        <p:grpSpPr>
          <a:xfrm>
            <a:off x="6578289" y="5403143"/>
            <a:ext cx="5492666" cy="3265400"/>
            <a:chOff x="0" y="0"/>
            <a:chExt cx="5492665" cy="3265399"/>
          </a:xfrm>
        </p:grpSpPr>
        <p:pic>
          <p:nvPicPr>
            <p:cNvPr id="244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492666" cy="3265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5" name="gatag-00013570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361805" y="857955"/>
              <a:ext cx="769056" cy="769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6" name="gatag-00013570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8600" y="258322"/>
              <a:ext cx="769057" cy="769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7" name="gatag-00013570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01867" y="258322"/>
              <a:ext cx="769056" cy="769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8" name="gatag-00013570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13133" y="1895872"/>
              <a:ext cx="769057" cy="7690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9" name="gatag-00013570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948200" y="2245872"/>
              <a:ext cx="769057" cy="769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0" name="gatag-00013570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425" y="1895872"/>
              <a:ext cx="769056" cy="7690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Teammate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伊藤義明　　　　　サーバサイド　 エンジニア　　東京</a:t>
            </a:r>
          </a:p>
          <a:p>
            <a:pPr>
              <a:buBlip>
                <a:blip r:embed="rId2"/>
              </a:buBlip>
            </a:pPr>
            <a:r>
              <a:t>山田智史　　　　　サーバサイド　 エンジニア　　東京</a:t>
            </a:r>
          </a:p>
          <a:p>
            <a:pPr>
              <a:buBlip>
                <a:blip r:embed="rId2"/>
              </a:buBlip>
            </a:pPr>
            <a:r>
              <a:t>沼垣浩範　　　　　サーバサイド　 エンジニア　　福岡</a:t>
            </a:r>
          </a:p>
          <a:p>
            <a:pPr>
              <a:buBlip>
                <a:blip r:embed="rId2"/>
              </a:buBlip>
            </a:pPr>
            <a:r>
              <a:t>田村弘昭　　　       ハードウェア　エンジニア　　 大阪　　</a:t>
            </a:r>
          </a:p>
          <a:p>
            <a:pPr>
              <a:buBlip>
                <a:blip r:embed="rId2"/>
              </a:buBlip>
            </a:pPr>
            <a:r>
              <a:t>(齋藤伎璃子)　　　データ解析　     エンジニア　　大阪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南島原の役割</a:t>
            </a:r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xfrm>
            <a:off x="508000" y="3228710"/>
            <a:ext cx="11988800" cy="1041313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農業 × ITの聖地として世界に挑む</a:t>
            </a:r>
          </a:p>
        </p:txBody>
      </p:sp>
      <p:pic>
        <p:nvPicPr>
          <p:cNvPr id="255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60150" y="4641850"/>
            <a:ext cx="3684500" cy="3684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「いなか」と「都市」の役割</a:t>
            </a:r>
          </a:p>
        </p:txBody>
      </p:sp>
      <p:sp>
        <p:nvSpPr>
          <p:cNvPr id="258" name="Shape 258"/>
          <p:cNvSpPr/>
          <p:nvPr>
            <p:ph type="body" sz="quarter" idx="1"/>
          </p:nvPr>
        </p:nvSpPr>
        <p:spPr>
          <a:xfrm>
            <a:off x="508000" y="2862262"/>
            <a:ext cx="11988800" cy="1181983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plants and animals     動植物</a:t>
            </a:r>
          </a:p>
        </p:txBody>
      </p:sp>
      <p:pic>
        <p:nvPicPr>
          <p:cNvPr id="259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0366" y="3614384"/>
            <a:ext cx="4586775" cy="3440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images-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90416" y="7537895"/>
            <a:ext cx="2214348" cy="1209151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Shape 261"/>
          <p:cNvSpPr/>
          <p:nvPr/>
        </p:nvSpPr>
        <p:spPr>
          <a:xfrm>
            <a:off x="1836606" y="6856380"/>
            <a:ext cx="8641508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400"/>
            </a:lvl1pPr>
          </a:lstStyle>
          <a:p>
            <a:pPr/>
            <a:r>
              <a:t>plants　　　　　　　　and　　　　　animals</a:t>
            </a:r>
          </a:p>
        </p:txBody>
      </p:sp>
      <p:pic>
        <p:nvPicPr>
          <p:cNvPr id="262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64544" y="7692059"/>
            <a:ext cx="1803534" cy="127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68096" y="4128859"/>
            <a:ext cx="3420231" cy="2642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After 2020</a:t>
            </a:r>
          </a:p>
        </p:txBody>
      </p:sp>
      <p:sp>
        <p:nvSpPr>
          <p:cNvPr id="266" name="Shape 266"/>
          <p:cNvSpPr/>
          <p:nvPr>
            <p:ph type="body" idx="1"/>
          </p:nvPr>
        </p:nvSpPr>
        <p:spPr>
          <a:xfrm>
            <a:off x="508000" y="2012950"/>
            <a:ext cx="11988800" cy="57277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　　</a:t>
            </a:r>
            <a:r>
              <a:rPr sz="8000"/>
              <a:t>animals 　→ 　plants</a:t>
            </a:r>
          </a:p>
        </p:txBody>
      </p:sp>
      <p:pic>
        <p:nvPicPr>
          <p:cNvPr id="267" name="images-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549" y="6160651"/>
            <a:ext cx="4197542" cy="22920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88010" y="5375451"/>
            <a:ext cx="4586776" cy="344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目的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508000" y="2578100"/>
            <a:ext cx="11988800" cy="57277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7900"/>
            </a:lvl1pPr>
          </a:lstStyle>
          <a:p>
            <a:pPr/>
            <a:r>
              <a:t>南島原を農業×ITの聖地に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対象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508000" y="2578100"/>
            <a:ext cx="11988800" cy="57277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15300"/>
            </a:lvl1pPr>
          </a:lstStyle>
          <a:p>
            <a:pPr/>
            <a:r>
              <a:t>小中学生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対象に寄与すること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508000" y="2312811"/>
            <a:ext cx="11988800" cy="57277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南島原で</a:t>
            </a:r>
            <a:r>
              <a:rPr i="1"/>
              <a:t>将来(農業×IT)を担う子供たち</a:t>
            </a:r>
            <a:r>
              <a:t>を育成</a:t>
            </a:r>
            <a:r>
              <a:rPr i="1"/>
              <a:t>するきっかけを作る。</a:t>
            </a:r>
            <a:endParaRPr i="1"/>
          </a:p>
          <a:p>
            <a:pPr>
              <a:buBlip>
                <a:blip r:embed="rId2"/>
              </a:buBlip>
            </a:pPr>
            <a:r>
              <a:t>植物への理解と成長を</a:t>
            </a:r>
            <a:r>
              <a:rPr i="1"/>
              <a:t>ITを通して子供たちに楽しく学んでもらう。</a:t>
            </a:r>
            <a:endParaRPr i="1"/>
          </a:p>
          <a:p>
            <a:pPr>
              <a:buBlip>
                <a:blip r:embed="rId2"/>
              </a:buBlip>
            </a:pPr>
            <a:r>
              <a:t>例：朝顔の観察</a:t>
            </a:r>
            <a:br/>
            <a:r>
              <a:t>      ひまわりの成長日記にITを使う</a:t>
            </a:r>
          </a:p>
        </p:txBody>
      </p:sp>
      <p:pic>
        <p:nvPicPr>
          <p:cNvPr id="146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84590" y="5888478"/>
            <a:ext cx="3736313" cy="2849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概要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327377" y="2667000"/>
            <a:ext cx="11988801" cy="5727700"/>
          </a:xfrm>
          <a:prstGeom prst="rect">
            <a:avLst/>
          </a:prstGeom>
        </p:spPr>
        <p:txBody>
          <a:bodyPr/>
          <a:lstStyle/>
          <a:p>
            <a:pPr marL="465201" indent="-465201" defTabSz="578358">
              <a:spcBef>
                <a:spcPts val="4100"/>
              </a:spcBef>
              <a:buBlip>
                <a:blip r:embed="rId2"/>
              </a:buBlip>
              <a:defRPr sz="4059"/>
            </a:pPr>
            <a:r>
              <a:t>植物を育てる過程で温度，</a:t>
            </a:r>
            <a:br/>
            <a:r>
              <a:t>湿度などをセンサから取得し，</a:t>
            </a:r>
            <a:br/>
            <a:r>
              <a:t>他の場所や過去の情報と</a:t>
            </a:r>
            <a:br/>
            <a:r>
              <a:t>比較して環境の違い</a:t>
            </a:r>
            <a:br/>
            <a:r>
              <a:t>による育ち方の違い</a:t>
            </a:r>
            <a:br/>
            <a:r>
              <a:t>を実感させるしくみ</a:t>
            </a:r>
            <a:br/>
            <a:r>
              <a:t>を提供する。</a:t>
            </a:r>
          </a:p>
        </p:txBody>
      </p:sp>
      <p:pic>
        <p:nvPicPr>
          <p:cNvPr id="150" name="gatag-00013380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48810"/>
          <a:stretch>
            <a:fillRect/>
          </a:stretch>
        </p:blipFill>
        <p:spPr>
          <a:xfrm>
            <a:off x="8934538" y="3809294"/>
            <a:ext cx="3810001" cy="1950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gatag-0001338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49004" y="6651977"/>
            <a:ext cx="2276829" cy="2276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gatag-00013380.jpg"/>
          <p:cNvPicPr>
            <a:picLocks noChangeAspect="0"/>
          </p:cNvPicPr>
          <p:nvPr/>
        </p:nvPicPr>
        <p:blipFill>
          <a:blip r:embed="rId3">
            <a:extLst/>
          </a:blip>
          <a:srcRect l="0" t="43724" r="0" b="0"/>
          <a:stretch>
            <a:fillRect/>
          </a:stretch>
        </p:blipFill>
        <p:spPr>
          <a:xfrm>
            <a:off x="8932818" y="5463910"/>
            <a:ext cx="3809869" cy="34670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7954433" y="7470264"/>
            <a:ext cx="1721732" cy="879388"/>
          </a:xfrm>
          <a:prstGeom prst="roundRect">
            <a:avLst>
              <a:gd name="adj" fmla="val 5346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システム概要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</a:p>
        </p:txBody>
      </p:sp>
      <p:pic>
        <p:nvPicPr>
          <p:cNvPr id="157" name="index2_72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344731" y="11783924"/>
            <a:ext cx="9131301" cy="403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gatag-00013570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4492" y="3137605"/>
            <a:ext cx="3810001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3741384" y="7442551"/>
            <a:ext cx="1769975" cy="1270001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マイコン</a:t>
            </a:r>
          </a:p>
        </p:txBody>
      </p:sp>
      <p:sp>
        <p:nvSpPr>
          <p:cNvPr id="160" name="Shape 160"/>
          <p:cNvSpPr/>
          <p:nvPr/>
        </p:nvSpPr>
        <p:spPr>
          <a:xfrm>
            <a:off x="802745" y="6686547"/>
            <a:ext cx="1027378" cy="1270001"/>
          </a:xfrm>
          <a:prstGeom prst="roundRect">
            <a:avLst>
              <a:gd name="adj" fmla="val 18542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50000"/>
              </a:lnSpc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 温度</a:t>
            </a:r>
            <a:br/>
            <a:r>
              <a:t>湿度</a:t>
            </a:r>
          </a:p>
        </p:txBody>
      </p:sp>
      <p:sp>
        <p:nvSpPr>
          <p:cNvPr id="161" name="Shape 161"/>
          <p:cNvSpPr/>
          <p:nvPr/>
        </p:nvSpPr>
        <p:spPr>
          <a:xfrm>
            <a:off x="2068865" y="6686547"/>
            <a:ext cx="1027378" cy="1270001"/>
          </a:xfrm>
          <a:prstGeom prst="roundRect">
            <a:avLst>
              <a:gd name="adj" fmla="val 18542"/>
            </a:avLst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照度</a:t>
            </a:r>
          </a:p>
        </p:txBody>
      </p:sp>
      <p:pic>
        <p:nvPicPr>
          <p:cNvPr id="162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2165786">
            <a:off x="3099876" y="7708636"/>
            <a:ext cx="723953" cy="76201"/>
          </a:xfrm>
          <a:prstGeom prst="rect">
            <a:avLst/>
          </a:prstGeom>
        </p:spPr>
      </p:pic>
      <p:pic>
        <p:nvPicPr>
          <p:cNvPr id="164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1555242">
            <a:off x="1363048" y="8199591"/>
            <a:ext cx="2439012" cy="76201"/>
          </a:xfrm>
          <a:prstGeom prst="rect">
            <a:avLst/>
          </a:prstGeom>
        </p:spPr>
      </p:pic>
      <p:sp>
        <p:nvSpPr>
          <p:cNvPr id="166" name="Shape 166"/>
          <p:cNvSpPr/>
          <p:nvPr/>
        </p:nvSpPr>
        <p:spPr>
          <a:xfrm>
            <a:off x="5325357" y="4337225"/>
            <a:ext cx="4758179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E2DAB2">
                  <a:alpha val="80000"/>
                </a:srgbClr>
              </a:gs>
              <a:gs pos="100000">
                <a:srgbClr val="E1D5AA">
                  <a:alpha val="80000"/>
                </a:srgbClr>
              </a:gs>
            </a:gsLst>
            <a:lin ang="5400000"/>
          </a:gradFill>
          <a:ln w="12700">
            <a:solidFill>
              <a:srgbClr val="A39E9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:r>
              <a:t>クラウド</a:t>
            </a:r>
          </a:p>
        </p:txBody>
      </p:sp>
      <p:sp>
        <p:nvSpPr>
          <p:cNvPr id="167" name="Shape 167"/>
          <p:cNvSpPr/>
          <p:nvPr/>
        </p:nvSpPr>
        <p:spPr>
          <a:xfrm>
            <a:off x="7795066" y="7360001"/>
            <a:ext cx="2055637" cy="1270001"/>
          </a:xfrm>
          <a:prstGeom prst="roundRect">
            <a:avLst>
              <a:gd name="adj" fmla="val 15000"/>
            </a:avLst>
          </a:prstGeom>
          <a:blipFill>
            <a:blip r:embed="rId10">
              <a:alphaModFix amt="34278"/>
            </a:blip>
          </a:blipFill>
          <a:ln w="63500">
            <a:solidFill>
              <a:srgbClr val="000000">
                <a:alpha val="34278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PC</a:t>
            </a:r>
          </a:p>
        </p:txBody>
      </p:sp>
      <p:sp>
        <p:nvSpPr>
          <p:cNvPr id="168" name="Shape 168"/>
          <p:cNvSpPr/>
          <p:nvPr/>
        </p:nvSpPr>
        <p:spPr>
          <a:xfrm>
            <a:off x="10597885" y="6794236"/>
            <a:ext cx="1309248" cy="1905001"/>
          </a:xfrm>
          <a:prstGeom prst="roundRect">
            <a:avLst>
              <a:gd name="adj" fmla="val 14550"/>
            </a:avLst>
          </a:prstGeom>
          <a:blipFill>
            <a:blip r:embed="rId6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スマホ</a:t>
            </a:r>
          </a:p>
        </p:txBody>
      </p:sp>
      <p:sp>
        <p:nvSpPr>
          <p:cNvPr id="169" name="Shape 169"/>
          <p:cNvSpPr/>
          <p:nvPr/>
        </p:nvSpPr>
        <p:spPr>
          <a:xfrm>
            <a:off x="11092966" y="8213086"/>
            <a:ext cx="323849" cy="323849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170" name="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358958" y="5625291"/>
            <a:ext cx="2092504" cy="1876441"/>
          </a:xfrm>
          <a:prstGeom prst="rect">
            <a:avLst/>
          </a:prstGeom>
        </p:spPr>
      </p:pic>
      <p:pic>
        <p:nvPicPr>
          <p:cNvPr id="172" name="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459604" y="5701833"/>
            <a:ext cx="719312" cy="1696013"/>
          </a:xfrm>
          <a:prstGeom prst="rect">
            <a:avLst/>
          </a:prstGeom>
        </p:spPr>
      </p:pic>
      <p:pic>
        <p:nvPicPr>
          <p:cNvPr id="174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187058" y="5147699"/>
            <a:ext cx="1188174" cy="1696014"/>
          </a:xfrm>
          <a:prstGeom prst="rect">
            <a:avLst/>
          </a:prstGeom>
        </p:spPr>
      </p:pic>
      <p:pic>
        <p:nvPicPr>
          <p:cNvPr id="176" name="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38490" y="6164438"/>
            <a:ext cx="5679370" cy="2928939"/>
          </a:xfrm>
          <a:prstGeom prst="rect">
            <a:avLst/>
          </a:prstGeom>
        </p:spPr>
      </p:pic>
      <p:pic>
        <p:nvPicPr>
          <p:cNvPr id="178" name="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422620" y="6159321"/>
            <a:ext cx="4882357" cy="2928939"/>
          </a:xfrm>
          <a:prstGeom prst="rect">
            <a:avLst/>
          </a:prstGeom>
        </p:spPr>
      </p:pic>
      <p:sp>
        <p:nvSpPr>
          <p:cNvPr id="180" name="Shape 180"/>
          <p:cNvSpPr/>
          <p:nvPr/>
        </p:nvSpPr>
        <p:spPr>
          <a:xfrm>
            <a:off x="8671541" y="3136988"/>
            <a:ext cx="37719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子供センサキット</a:t>
            </a:r>
          </a:p>
        </p:txBody>
      </p:sp>
      <p:pic>
        <p:nvPicPr>
          <p:cNvPr id="181" name="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975754" y="3973913"/>
            <a:ext cx="5509860" cy="196487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何を取得するか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27152">
              <a:spcBef>
                <a:spcPts val="2300"/>
              </a:spcBef>
              <a:buSzTx/>
              <a:buNone/>
              <a:defRPr sz="1904"/>
            </a:pPr>
            <a:r>
              <a:t>            植物の育成に関係する項目一覧（Web検索より)</a:t>
            </a:r>
          </a:p>
          <a:p>
            <a:pPr marL="0" indent="0" defTabSz="327152">
              <a:spcBef>
                <a:spcPts val="2300"/>
              </a:spcBef>
              <a:buSzTx/>
              <a:buNone/>
              <a:defRPr sz="1904"/>
            </a:pPr>
            <a:r>
              <a:rPr sz="2912"/>
              <a:t>■</a:t>
            </a:r>
            <a:r>
              <a:rPr sz="2912">
                <a:solidFill>
                  <a:srgbClr val="FF8AD8"/>
                </a:solidFill>
              </a:rPr>
              <a:t>明るさ</a:t>
            </a:r>
            <a:r>
              <a:rPr sz="2912"/>
              <a:t>　</a:t>
            </a:r>
            <a:r>
              <a:t>　</a:t>
            </a:r>
            <a:r>
              <a:rPr>
                <a:solidFill>
                  <a:srgbClr val="FF2600"/>
                </a:solidFill>
              </a:rPr>
              <a:t>照度　日照時間　積算日照時間　昼夜バランス</a:t>
            </a:r>
            <a:r>
              <a:t>　波長</a:t>
            </a:r>
          </a:p>
          <a:p>
            <a:pPr marL="0" indent="0" defTabSz="327152">
              <a:spcBef>
                <a:spcPts val="2300"/>
              </a:spcBef>
              <a:buSzTx/>
              <a:buNone/>
              <a:defRPr sz="1904"/>
            </a:pPr>
            <a:r>
              <a:rPr sz="2912"/>
              <a:t>■</a:t>
            </a:r>
            <a:r>
              <a:rPr sz="2912">
                <a:solidFill>
                  <a:srgbClr val="FF8AD8"/>
                </a:solidFill>
              </a:rPr>
              <a:t>温度</a:t>
            </a:r>
            <a:r>
              <a:rPr sz="2912"/>
              <a:t>　　</a:t>
            </a:r>
            <a:r>
              <a:t>　</a:t>
            </a:r>
            <a:r>
              <a:rPr>
                <a:solidFill>
                  <a:srgbClr val="FF2600"/>
                </a:solidFill>
              </a:rPr>
              <a:t>温度　日最低温度　日最高温度　寒暖差　積算温度　積算最高温度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                     　 日平均気温</a:t>
            </a:r>
            <a:r>
              <a:t>　※平均or基準温度より高かった気温の積算というのもある</a:t>
            </a:r>
          </a:p>
          <a:p>
            <a:pPr marL="0" indent="0" defTabSz="327152">
              <a:spcBef>
                <a:spcPts val="2300"/>
              </a:spcBef>
              <a:buSzTx/>
              <a:buNone/>
              <a:defRPr sz="1904"/>
            </a:pPr>
            <a:r>
              <a:rPr sz="2912"/>
              <a:t>■</a:t>
            </a:r>
            <a:r>
              <a:rPr sz="2912">
                <a:solidFill>
                  <a:srgbClr val="FF8AD8"/>
                </a:solidFill>
              </a:rPr>
              <a:t>湿度気圧</a:t>
            </a:r>
            <a:r>
              <a:t>　</a:t>
            </a:r>
            <a:r>
              <a:rPr>
                <a:solidFill>
                  <a:srgbClr val="FF2600"/>
                </a:solidFill>
              </a:rPr>
              <a:t>絶対湿度　相対湿度</a:t>
            </a:r>
            <a:r>
              <a:t>　飽差　露点温度　気圧</a:t>
            </a:r>
          </a:p>
          <a:p>
            <a:pPr marL="0" indent="0" defTabSz="327152">
              <a:spcBef>
                <a:spcPts val="2300"/>
              </a:spcBef>
              <a:buSzTx/>
              <a:buNone/>
              <a:defRPr sz="1904"/>
            </a:pPr>
            <a:r>
              <a:rPr sz="2912"/>
              <a:t>■</a:t>
            </a:r>
            <a:r>
              <a:rPr sz="2912">
                <a:solidFill>
                  <a:srgbClr val="FF8AD8"/>
                </a:solidFill>
              </a:rPr>
              <a:t>土壌</a:t>
            </a:r>
            <a:r>
              <a:rPr sz="2912"/>
              <a:t>　　</a:t>
            </a:r>
            <a:r>
              <a:rPr>
                <a:solidFill>
                  <a:srgbClr val="FF2600"/>
                </a:solidFill>
              </a:rPr>
              <a:t>湿度</a:t>
            </a:r>
            <a:r>
              <a:t>　pH　EC(電気伝導度)　CEC(塩基置換容量、イオン交換容量)　腐植</a:t>
            </a:r>
            <a:br/>
            <a:r>
              <a:t>                　　 リン酸吸収係数、有効態リン酸、置換性塩基、苦土・加里比、石灰・苦土比</a:t>
            </a:r>
          </a:p>
          <a:p>
            <a:pPr marL="0" indent="0" defTabSz="327152">
              <a:spcBef>
                <a:spcPts val="2300"/>
              </a:spcBef>
              <a:buSzTx/>
              <a:buNone/>
              <a:defRPr sz="1904"/>
            </a:pPr>
            <a:r>
              <a:rPr sz="2912"/>
              <a:t>■</a:t>
            </a:r>
            <a:r>
              <a:rPr sz="2912">
                <a:solidFill>
                  <a:srgbClr val="FF8AD8"/>
                </a:solidFill>
              </a:rPr>
              <a:t>その他</a:t>
            </a:r>
            <a:r>
              <a:rPr sz="2912"/>
              <a:t>　</a:t>
            </a:r>
            <a:r>
              <a:t>炭酸ガス　気流（風速）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何を取得するか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xfrm>
            <a:off x="508000" y="3041650"/>
            <a:ext cx="11988800" cy="57277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取得するデータ</a:t>
            </a:r>
          </a:p>
          <a:p>
            <a:pPr lvl="1">
              <a:buBlip>
                <a:blip r:embed="rId2"/>
              </a:buBlip>
            </a:pPr>
            <a:r>
              <a:t>温度，湿度(土壌/空中)，照度</a:t>
            </a:r>
          </a:p>
          <a:p>
            <a:pPr lvl="1">
              <a:buBlip>
                <a:blip r:embed="rId2"/>
              </a:buBlip>
            </a:pPr>
            <a:r>
              <a:t>写真</a:t>
            </a:r>
          </a:p>
          <a:p>
            <a:pPr marL="0" indent="0">
              <a:buSzTx/>
              <a:buNone/>
            </a:pPr>
            <a:r>
              <a:t>　（＊　任意の時間で取得可能）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