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99"/>
    <a:srgbClr val="C6D9F1"/>
    <a:srgbClr val="FF505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763" autoAdjust="0"/>
  </p:normalViewPr>
  <p:slideViewPr>
    <p:cSldViewPr>
      <p:cViewPr varScale="1">
        <p:scale>
          <a:sx n="58" d="100"/>
          <a:sy n="58" d="100"/>
        </p:scale>
        <p:origin x="-1494" y="-7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9BEEAD-A0C8-467B-B5B8-A7A8AFE98689}" type="datetimeFigureOut">
              <a:rPr lang="en-US" smtClean="0"/>
              <a:pPr/>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70DEEF-18C2-4744-BFDA-9FCF94157C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t>
            </a:r>
            <a:r>
              <a:rPr lang="en-US" smtClean="0"/>
              <a:t>a ten-minute </a:t>
            </a:r>
            <a:r>
              <a:rPr lang="en-US" dirty="0" smtClean="0"/>
              <a:t>discussion</a:t>
            </a:r>
            <a:r>
              <a:rPr lang="en-US" baseline="0" dirty="0" smtClean="0"/>
              <a:t> of maximum-likelihood estimation. </a:t>
            </a:r>
            <a:endParaRPr lang="en-US" dirty="0"/>
          </a:p>
        </p:txBody>
      </p:sp>
      <p:sp>
        <p:nvSpPr>
          <p:cNvPr id="4" name="Slide Number Placeholder 3"/>
          <p:cNvSpPr>
            <a:spLocks noGrp="1"/>
          </p:cNvSpPr>
          <p:nvPr>
            <p:ph type="sldNum" sz="quarter" idx="10"/>
          </p:nvPr>
        </p:nvSpPr>
        <p:spPr/>
        <p:txBody>
          <a:bodyPr/>
          <a:lstStyle/>
          <a:p>
            <a:fld id="{A670DEEF-18C2-4744-BFDA-9FCF94157CE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approach is</a:t>
            </a:r>
            <a:r>
              <a:rPr lang="en-US" baseline="0" dirty="0" smtClean="0"/>
              <a:t> easy to implement, but has a few drawbacks. First, one, but not all, best choices for parameters are logged. This means that, for example, parent distributions with equal means but different spreads and skews are each candidates, but that only the first is considered.</a:t>
            </a:r>
          </a:p>
          <a:p>
            <a:endParaRPr lang="en-US" baseline="0" dirty="0" smtClean="0"/>
          </a:p>
          <a:p>
            <a:r>
              <a:rPr lang="en-US" baseline="0" dirty="0" smtClean="0"/>
              <a:t>Second, if the domain is too large, computation could take too long. Finally, introducing heuristics such as “the parent distribution is clearly binomial” or “we make a </a:t>
            </a:r>
            <a:r>
              <a:rPr lang="en-US" baseline="0" dirty="0" err="1" smtClean="0"/>
              <a:t>Gaussianity</a:t>
            </a:r>
            <a:r>
              <a:rPr lang="en-US" baseline="0" dirty="0" smtClean="0"/>
              <a:t> assumption” could lead to a wrong answer. Fortunately, arriving at a wrong answer is a constant-time problem.</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670DEEF-18C2-4744-BFDA-9FCF94157CE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concludes</a:t>
            </a:r>
            <a:r>
              <a:rPr lang="en-US" baseline="0" dirty="0" smtClean="0"/>
              <a:t> the discussion. Maximum likelihood is a powerful tool for helping discover where a set of observations came from. One can think, “Given these data, what are the chances of this scenario?” rather than the conventional “Given the scenario, what are the chances of seeing these data?”  We are, in effect, asking, “Given the answer, what question was asked?” M L E can help answer such questions.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670DEEF-18C2-4744-BFDA-9FCF94157CEF}"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maximum-likelihood</a:t>
            </a:r>
            <a:r>
              <a:rPr lang="en-US" baseline="0" dirty="0" smtClean="0"/>
              <a:t> estimation, or M L E for short? </a:t>
            </a:r>
          </a:p>
          <a:p>
            <a:endParaRPr lang="en-US" baseline="0" dirty="0" smtClean="0"/>
          </a:p>
          <a:p>
            <a:pPr>
              <a:buFont typeface="Arial" charset="0"/>
              <a:buNone/>
            </a:pPr>
            <a:r>
              <a:rPr lang="en-US" baseline="0" dirty="0" smtClean="0"/>
              <a:t>M L E is a tool for understanding where our observations, such as runtime behavior of a computer program, or the amount of time it takes to produce a hash with a certain number of leading zeroes, come from. </a:t>
            </a:r>
          </a:p>
          <a:p>
            <a:pPr>
              <a:buFont typeface="Arial" charset="0"/>
              <a:buChar char="•"/>
            </a:pPr>
            <a:endParaRPr lang="en-US" baseline="0" dirty="0" smtClean="0"/>
          </a:p>
          <a:p>
            <a:pPr>
              <a:buFont typeface="Arial" charset="0"/>
              <a:buNone/>
            </a:pPr>
            <a:r>
              <a:rPr lang="en-US" baseline="0" dirty="0" smtClean="0"/>
              <a:t>In other words, given the data, what generated them?</a:t>
            </a:r>
            <a:endParaRPr lang="en-US" dirty="0"/>
          </a:p>
        </p:txBody>
      </p:sp>
      <p:sp>
        <p:nvSpPr>
          <p:cNvPr id="4" name="Slide Number Placeholder 3"/>
          <p:cNvSpPr>
            <a:spLocks noGrp="1"/>
          </p:cNvSpPr>
          <p:nvPr>
            <p:ph type="sldNum" sz="quarter" idx="10"/>
          </p:nvPr>
        </p:nvSpPr>
        <p:spPr/>
        <p:txBody>
          <a:bodyPr/>
          <a:lstStyle/>
          <a:p>
            <a:fld id="{A670DEEF-18C2-4744-BFDA-9FCF94157CE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Suppose you go</a:t>
            </a:r>
            <a:r>
              <a:rPr lang="en-US" baseline="0" dirty="0" smtClean="0"/>
              <a:t> to either Alaska or Florida, but you don’t know which one. You record the weather in a notebook for several days: either warm or cold. Given your observations, you would like to determine where you are. That is, you’d like to say you are at this place and minimize the chance your assessment is wrong. M L E is one tool we can use.</a:t>
            </a:r>
          </a:p>
          <a:p>
            <a:endParaRPr lang="en-US" baseline="0" dirty="0" smtClean="0"/>
          </a:p>
        </p:txBody>
      </p:sp>
      <p:sp>
        <p:nvSpPr>
          <p:cNvPr id="4" name="Slide Number Placeholder 3"/>
          <p:cNvSpPr>
            <a:spLocks noGrp="1"/>
          </p:cNvSpPr>
          <p:nvPr>
            <p:ph type="sldNum" sz="quarter" idx="10"/>
          </p:nvPr>
        </p:nvSpPr>
        <p:spPr/>
        <p:txBody>
          <a:bodyPr/>
          <a:lstStyle/>
          <a:p>
            <a:fld id="{A670DEEF-18C2-4744-BFDA-9FCF94157CE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Given</a:t>
            </a:r>
            <a:r>
              <a:rPr lang="en-US" baseline="0" dirty="0" smtClean="0"/>
              <a:t> a set of observations we’ll call D, what set of parameters S is most likely to generate these observations? Finding the most likely S will help us determine the parent distribution.</a:t>
            </a:r>
          </a:p>
        </p:txBody>
      </p:sp>
      <p:sp>
        <p:nvSpPr>
          <p:cNvPr id="4" name="Slide Number Placeholder 3"/>
          <p:cNvSpPr>
            <a:spLocks noGrp="1"/>
          </p:cNvSpPr>
          <p:nvPr>
            <p:ph type="sldNum" sz="quarter" idx="10"/>
          </p:nvPr>
        </p:nvSpPr>
        <p:spPr/>
        <p:txBody>
          <a:bodyPr/>
          <a:lstStyle/>
          <a:p>
            <a:fld id="{A670DEEF-18C2-4744-BFDA-9FCF94157CE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t>
            </a:r>
            <a:r>
              <a:rPr lang="en-US" baseline="0" dirty="0" smtClean="0"/>
              <a:t> can be thought of as a set of traits the parent distribution has. Some common choices are the mean, standard deviation, and something called the kurtosis, which measures the skew, or </a:t>
            </a:r>
            <a:r>
              <a:rPr lang="en-US" baseline="0" dirty="0" err="1" smtClean="0"/>
              <a:t>tailedness</a:t>
            </a:r>
            <a:r>
              <a:rPr lang="en-US" baseline="0" dirty="0" smtClean="0"/>
              <a:t>, of the distribution. </a:t>
            </a:r>
            <a:endParaRPr lang="en-US" dirty="0"/>
          </a:p>
        </p:txBody>
      </p:sp>
      <p:sp>
        <p:nvSpPr>
          <p:cNvPr id="4" name="Slide Number Placeholder 3"/>
          <p:cNvSpPr>
            <a:spLocks noGrp="1"/>
          </p:cNvSpPr>
          <p:nvPr>
            <p:ph type="sldNum" sz="quarter" idx="10"/>
          </p:nvPr>
        </p:nvSpPr>
        <p:spPr/>
        <p:txBody>
          <a:bodyPr/>
          <a:lstStyle/>
          <a:p>
            <a:fld id="{A670DEEF-18C2-4744-BFDA-9FCF94157CE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for a moment you come across a rectangular panel with a graphical display and three sliders you can move. The process of M L E is moving these sliders around so that, given the data you see shown in the graphical display above, you maximize the likelihood that these data came from a parent distribution with this setting. </a:t>
            </a:r>
            <a:endParaRPr lang="en-US" dirty="0"/>
          </a:p>
        </p:txBody>
      </p:sp>
      <p:sp>
        <p:nvSpPr>
          <p:cNvPr id="4" name="Slide Number Placeholder 3"/>
          <p:cNvSpPr>
            <a:spLocks noGrp="1"/>
          </p:cNvSpPr>
          <p:nvPr>
            <p:ph type="sldNum" sz="quarter" idx="10"/>
          </p:nvPr>
        </p:nvSpPr>
        <p:spPr/>
        <p:txBody>
          <a:bodyPr/>
          <a:lstStyle/>
          <a:p>
            <a:fld id="{A670DEEF-18C2-4744-BFDA-9FCF94157CE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Solving for S is usually hard or impossible: think of problems like sign x equals x. </a:t>
            </a:r>
          </a:p>
          <a:p>
            <a:endParaRPr lang="en-US" dirty="0" smtClean="0"/>
          </a:p>
          <a:p>
            <a:r>
              <a:rPr lang="en-US" dirty="0" smtClean="0"/>
              <a:t>Computationally,</a:t>
            </a:r>
            <a:r>
              <a:rPr lang="en-US" baseline="0" dirty="0" smtClean="0"/>
              <a:t> though, we can find an approximate solution most of the time and come up with easy-to-write implementations such as the brute-force approach discussed next. </a:t>
            </a:r>
            <a:endParaRPr lang="en-US" dirty="0"/>
          </a:p>
        </p:txBody>
      </p:sp>
      <p:sp>
        <p:nvSpPr>
          <p:cNvPr id="4" name="Slide Number Placeholder 3"/>
          <p:cNvSpPr>
            <a:spLocks noGrp="1"/>
          </p:cNvSpPr>
          <p:nvPr>
            <p:ph type="sldNum" sz="quarter" idx="10"/>
          </p:nvPr>
        </p:nvSpPr>
        <p:spPr/>
        <p:txBody>
          <a:bodyPr/>
          <a:lstStyle/>
          <a:p>
            <a:fld id="{A670DEEF-18C2-4744-BFDA-9FCF94157CE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the idea is to go through the entire domain of parameters and look for an </a:t>
            </a:r>
            <a:r>
              <a:rPr lang="en-US" dirty="0" err="1" smtClean="0"/>
              <a:t>extremum</a:t>
            </a:r>
            <a:r>
              <a:rPr lang="en-US" dirty="0" smtClean="0"/>
              <a:t>. The solution to this problem is somewhere in this hypercube. There are only three dimensions here,</a:t>
            </a:r>
            <a:r>
              <a:rPr lang="en-US" baseline="0" dirty="0" smtClean="0"/>
              <a:t> so an easy </a:t>
            </a:r>
            <a:r>
              <a:rPr lang="en-US" baseline="0" dirty="0" err="1" smtClean="0"/>
              <a:t>pictoral</a:t>
            </a:r>
            <a:r>
              <a:rPr lang="en-US" baseline="0" dirty="0" smtClean="0"/>
              <a:t> representation of the domain is possible. The set of parameters that maximizes the likelihood function is somewhere in this box, but where?</a:t>
            </a:r>
            <a:endParaRPr lang="en-US" dirty="0"/>
          </a:p>
        </p:txBody>
      </p:sp>
      <p:sp>
        <p:nvSpPr>
          <p:cNvPr id="4" name="Slide Number Placeholder 3"/>
          <p:cNvSpPr>
            <a:spLocks noGrp="1"/>
          </p:cNvSpPr>
          <p:nvPr>
            <p:ph type="sldNum" sz="quarter" idx="10"/>
          </p:nvPr>
        </p:nvSpPr>
        <p:spPr/>
        <p:txBody>
          <a:bodyPr/>
          <a:lstStyle/>
          <a:p>
            <a:fld id="{A670DEEF-18C2-4744-BFDA-9FCF94157CE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brute-force</a:t>
            </a:r>
            <a:r>
              <a:rPr lang="en-US" baseline="0" dirty="0" smtClean="0"/>
              <a:t> approach. Every point in the domain is examined, and the best point so far is committed to memory. At the end, one (of possibly several) best pairings are shown. Here, the algorithm chose the red dot as the best answer, which means the parent distribution corresponding to Florida was chosen. The distribution for Alaska (which has some other set of parameters in S) was not chosen. </a:t>
            </a:r>
          </a:p>
          <a:p>
            <a:endParaRPr lang="en-US" dirty="0"/>
          </a:p>
        </p:txBody>
      </p:sp>
      <p:sp>
        <p:nvSpPr>
          <p:cNvPr id="4" name="Slide Number Placeholder 3"/>
          <p:cNvSpPr>
            <a:spLocks noGrp="1"/>
          </p:cNvSpPr>
          <p:nvPr>
            <p:ph type="sldNum" sz="quarter" idx="10"/>
          </p:nvPr>
        </p:nvSpPr>
        <p:spPr/>
        <p:txBody>
          <a:bodyPr/>
          <a:lstStyle/>
          <a:p>
            <a:fld id="{A670DEEF-18C2-4744-BFDA-9FCF94157CE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D3DC91-7FAB-48CA-8EC1-7C8338779DE1}"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3DC91-7FAB-48CA-8EC1-7C8338779DE1}"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3DC91-7FAB-48CA-8EC1-7C8338779DE1}"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3DC91-7FAB-48CA-8EC1-7C8338779DE1}"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3DC91-7FAB-48CA-8EC1-7C8338779DE1}"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D3DC91-7FAB-48CA-8EC1-7C8338779DE1}"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D3DC91-7FAB-48CA-8EC1-7C8338779DE1}" type="datetimeFigureOut">
              <a:rPr lang="en-US" smtClean="0"/>
              <a:pPr/>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D3DC91-7FAB-48CA-8EC1-7C8338779DE1}" type="datetimeFigureOut">
              <a:rPr lang="en-US" smtClean="0"/>
              <a:pPr/>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3DC91-7FAB-48CA-8EC1-7C8338779DE1}" type="datetimeFigureOut">
              <a:rPr lang="en-US" smtClean="0"/>
              <a:pPr/>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DC91-7FAB-48CA-8EC1-7C8338779DE1}"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DC91-7FAB-48CA-8EC1-7C8338779DE1}"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A1F9-39EE-46C5-BFD9-104D730AB6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3DC91-7FAB-48CA-8EC1-7C8338779DE1}" type="datetimeFigureOut">
              <a:rPr lang="en-US" smtClean="0"/>
              <a:pPr/>
              <a:t>5/27/2021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AA1F9-39EE-46C5-BFD9-104D730AB6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file:///C:\Users\Owner\Desktop\Sound%20Files\S1-005s.mp3"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audio" Target="file:///C:\Users\Owner\Desktop\Sound%20Files\S10-045s.mp3"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audio" Target="file:///C:\Users\Owner\Desktop\Sound%20Files\S11-033s.mp3" TargetMode="Externa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file:///C:\Users\Owner\Desktop\Sound%20Files\S2-024s.mp3"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audio" Target="file:///C:\Users\Owner\Desktop\Sound%20Files\S3-028s.mp3"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audio" Target="file:///C:\Users\Owner\Desktop\Sound%20Files\S4-015s.mp3" TargetMode="Externa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file:///C:\Users\Owner\Desktop\Sound%20Files\S5-016s.mp3" TargetMode="Externa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audio" Target="file:///C:\Users\Owner\Desktop\Sound%20Files\S6-038s.mp3"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audio" Target="file:///C:\Users\Owner\Desktop\Sound%20Files\S7-021s.mp3"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audio" Target="file:///C:\Users\Owner\Desktop\Sound%20Files\S8-030s.mp3"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9.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file:///C:\Users\Owner\Desktop\Sound%20Files\S9-44s.mp3"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Quick Tour of Maximum-Likelihood Estimation</a:t>
            </a:r>
            <a:br>
              <a:rPr lang="en-US" dirty="0" smtClean="0"/>
            </a:br>
            <a:r>
              <a:rPr lang="en-US" dirty="0" smtClean="0"/>
              <a:t/>
            </a:r>
            <a:br>
              <a:rPr lang="en-US" dirty="0" smtClean="0"/>
            </a:br>
            <a:endParaRPr lang="en-US" dirty="0"/>
          </a:p>
        </p:txBody>
      </p:sp>
      <p:pic>
        <p:nvPicPr>
          <p:cNvPr id="6" name="S1-005s.mp3">
            <a:hlinkClick r:id="" action="ppaction://media"/>
          </p:cNvPr>
          <p:cNvPicPr>
            <a:picLocks noRot="1" noChangeAspect="1"/>
          </p:cNvPicPr>
          <p:nvPr>
            <a:audioFile r:link="rId1"/>
          </p:nvPr>
        </p:nvPicPr>
        <p:blipFill>
          <a:blip r:embed="rId4"/>
          <a:stretch>
            <a:fillRect/>
          </a:stretch>
        </p:blipFill>
        <p:spPr>
          <a:xfrm>
            <a:off x="8458200" y="6172200"/>
            <a:ext cx="304800" cy="304800"/>
          </a:xfrm>
          <a:prstGeom prst="rect">
            <a:avLst/>
          </a:prstGeom>
        </p:spPr>
      </p:pic>
    </p:spTree>
  </p:cSld>
  <p:clrMapOvr>
    <a:masterClrMapping/>
  </p:clrMapOvr>
  <p:transition advClick="0"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1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drawbacks…</a:t>
            </a:r>
            <a:endParaRPr lang="en-US" dirty="0"/>
          </a:p>
        </p:txBody>
      </p:sp>
      <p:sp>
        <p:nvSpPr>
          <p:cNvPr id="4" name="TextBox 3"/>
          <p:cNvSpPr txBox="1"/>
          <p:nvPr/>
        </p:nvSpPr>
        <p:spPr>
          <a:xfrm>
            <a:off x="1066800" y="1600200"/>
            <a:ext cx="7162800" cy="4647426"/>
          </a:xfrm>
          <a:prstGeom prst="rect">
            <a:avLst/>
          </a:prstGeom>
          <a:noFill/>
        </p:spPr>
        <p:txBody>
          <a:bodyPr wrap="square" rtlCol="0">
            <a:spAutoFit/>
          </a:bodyPr>
          <a:lstStyle/>
          <a:p>
            <a:pPr>
              <a:buFont typeface="Arial" pitchFamily="34" charset="0"/>
              <a:buChar char="•"/>
            </a:pPr>
            <a:r>
              <a:rPr lang="en-US" sz="3200" dirty="0"/>
              <a:t> </a:t>
            </a:r>
            <a:r>
              <a:rPr lang="en-US" sz="3200" dirty="0" smtClean="0"/>
              <a:t>There may be more than one choice of S that maximizes L </a:t>
            </a:r>
          </a:p>
          <a:p>
            <a:pPr>
              <a:buFont typeface="Arial" pitchFamily="34" charset="0"/>
              <a:buChar char="•"/>
            </a:pPr>
            <a:r>
              <a:rPr lang="en-US" sz="3200" dirty="0"/>
              <a:t> </a:t>
            </a:r>
            <a:r>
              <a:rPr lang="en-US" sz="3200" dirty="0" smtClean="0"/>
              <a:t> |</a:t>
            </a:r>
            <a:r>
              <a:rPr lang="en-US" sz="3200" dirty="0" err="1" smtClean="0"/>
              <a:t>S_i</a:t>
            </a:r>
            <a:r>
              <a:rPr lang="en-US" sz="3200" dirty="0" smtClean="0"/>
              <a:t>| may be large</a:t>
            </a:r>
          </a:p>
          <a:p>
            <a:pPr>
              <a:buFont typeface="Arial" pitchFamily="34" charset="0"/>
              <a:buChar char="•"/>
            </a:pPr>
            <a:r>
              <a:rPr lang="en-US" sz="3200" dirty="0"/>
              <a:t> </a:t>
            </a:r>
            <a:r>
              <a:rPr lang="en-US" sz="3200" dirty="0" smtClean="0"/>
              <a:t> Heuristics such as assuming the parent distribution is of a certain type may quickly lead to the wrong answer</a:t>
            </a:r>
          </a:p>
          <a:p>
            <a:pPr lvl="1">
              <a:buFont typeface="Wingdings" pitchFamily="2" charset="2"/>
              <a:buChar char="§"/>
            </a:pPr>
            <a:r>
              <a:rPr lang="en-US" sz="3200" dirty="0"/>
              <a:t> </a:t>
            </a:r>
            <a:r>
              <a:rPr lang="en-US" sz="2400" dirty="0" smtClean="0"/>
              <a:t>“The parent distribution is obviously binomial”</a:t>
            </a:r>
          </a:p>
          <a:p>
            <a:pPr lvl="1">
              <a:buFont typeface="Wingdings" pitchFamily="2" charset="2"/>
              <a:buChar char="§"/>
            </a:pPr>
            <a:endParaRPr lang="en-US" sz="2400" dirty="0"/>
          </a:p>
          <a:p>
            <a:pPr lvl="1">
              <a:buFont typeface="Wingdings" pitchFamily="2" charset="2"/>
              <a:buChar char="§"/>
            </a:pPr>
            <a:r>
              <a:rPr lang="en-US" sz="2400" dirty="0" smtClean="0"/>
              <a:t> “That 5% event will </a:t>
            </a:r>
            <a:r>
              <a:rPr lang="en-US" sz="2400" i="1" dirty="0" smtClean="0"/>
              <a:t>never </a:t>
            </a:r>
            <a:r>
              <a:rPr lang="en-US" sz="2400" dirty="0" smtClean="0"/>
              <a:t>happen. As a result, we make a </a:t>
            </a:r>
            <a:r>
              <a:rPr lang="en-US" sz="2400" dirty="0" err="1" smtClean="0"/>
              <a:t>Gaussianity</a:t>
            </a:r>
            <a:r>
              <a:rPr lang="en-US" sz="2400" dirty="0" smtClean="0"/>
              <a:t> assumption.”</a:t>
            </a:r>
            <a:endParaRPr lang="en-US" sz="2400" dirty="0"/>
          </a:p>
        </p:txBody>
      </p:sp>
      <p:pic>
        <p:nvPicPr>
          <p:cNvPr id="5" name="S10-045s.mp3">
            <a:hlinkClick r:id="" action="ppaction://media"/>
          </p:cNvPr>
          <p:cNvPicPr>
            <a:picLocks noRot="1" noChangeAspect="1"/>
          </p:cNvPicPr>
          <p:nvPr>
            <a:audioFile r:link="rId1"/>
          </p:nvPr>
        </p:nvPicPr>
        <p:blipFill>
          <a:blip r:embed="rId4"/>
          <a:stretch>
            <a:fillRect/>
          </a:stretch>
        </p:blipFill>
        <p:spPr>
          <a:xfrm>
            <a:off x="8610600" y="6324600"/>
            <a:ext cx="304800" cy="304800"/>
          </a:xfrm>
          <a:prstGeom prst="rect">
            <a:avLst/>
          </a:prstGeom>
        </p:spPr>
      </p:pic>
      <p:sp>
        <p:nvSpPr>
          <p:cNvPr id="6" name="Oval 5"/>
          <p:cNvSpPr/>
          <p:nvPr/>
        </p:nvSpPr>
        <p:spPr>
          <a:xfrm rot="19664593">
            <a:off x="7343633" y="4529573"/>
            <a:ext cx="1752600" cy="68580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Too simple…</a:t>
            </a:r>
            <a:endParaRPr lang="en-US" dirty="0">
              <a:solidFill>
                <a:schemeClr val="tx1"/>
              </a:solidFill>
            </a:endParaRPr>
          </a:p>
        </p:txBody>
      </p:sp>
      <p:sp>
        <p:nvSpPr>
          <p:cNvPr id="7" name="Oval 6"/>
          <p:cNvSpPr/>
          <p:nvPr/>
        </p:nvSpPr>
        <p:spPr>
          <a:xfrm rot="19664593">
            <a:off x="7346638" y="5681227"/>
            <a:ext cx="1752600" cy="68580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Mortgage crisis…</a:t>
            </a:r>
            <a:endParaRPr lang="en-US" dirty="0">
              <a:solidFill>
                <a:schemeClr val="tx1"/>
              </a:solidFill>
            </a:endParaRPr>
          </a:p>
        </p:txBody>
      </p:sp>
    </p:spTree>
  </p:cSld>
  <p:clrMapOvr>
    <a:masterClrMapping/>
  </p:clrMapOvr>
  <p:transition advTm="4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512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chor="ctr">
            <a:normAutofit/>
          </a:bodyPr>
          <a:lstStyle/>
          <a:p>
            <a:pPr algn="ctr">
              <a:buNone/>
            </a:pPr>
            <a:r>
              <a:rPr lang="en-US" sz="8800" dirty="0" smtClean="0"/>
              <a:t>Conclusion</a:t>
            </a:r>
            <a:endParaRPr lang="en-US" sz="8800" dirty="0"/>
          </a:p>
        </p:txBody>
      </p:sp>
      <p:pic>
        <p:nvPicPr>
          <p:cNvPr id="5" name="S11-033s.mp3">
            <a:hlinkClick r:id="" action="ppaction://media"/>
          </p:cNvPr>
          <p:cNvPicPr>
            <a:picLocks noRot="1" noChangeAspect="1"/>
          </p:cNvPicPr>
          <p:nvPr>
            <a:audioFile r:link="rId1"/>
          </p:nvPr>
        </p:nvPicPr>
        <p:blipFill>
          <a:blip r:embed="rId4"/>
          <a:stretch>
            <a:fillRect/>
          </a:stretch>
        </p:blipFill>
        <p:spPr>
          <a:xfrm>
            <a:off x="8610600" y="6324600"/>
            <a:ext cx="304800" cy="304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52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 What is it?</a:t>
            </a:r>
            <a:endParaRPr lang="en-US" dirty="0"/>
          </a:p>
        </p:txBody>
      </p:sp>
      <p:sp>
        <p:nvSpPr>
          <p:cNvPr id="5" name="TextBox 4"/>
          <p:cNvSpPr txBox="1"/>
          <p:nvPr/>
        </p:nvSpPr>
        <p:spPr>
          <a:xfrm>
            <a:off x="1371600" y="2057400"/>
            <a:ext cx="6324600" cy="1938992"/>
          </a:xfrm>
          <a:prstGeom prst="rect">
            <a:avLst/>
          </a:prstGeom>
          <a:ln w="19050">
            <a:solidFill>
              <a:srgbClr val="000000"/>
            </a:solidFill>
          </a:ln>
        </p:spPr>
        <p:style>
          <a:lnRef idx="0">
            <a:scrgbClr r="0" g="0" b="0"/>
          </a:lnRef>
          <a:fillRef idx="1001">
            <a:schemeClr val="lt2"/>
          </a:fillRef>
          <a:effectRef idx="0">
            <a:scrgbClr r="0" g="0" b="0"/>
          </a:effectRef>
          <a:fontRef idx="major"/>
        </p:style>
        <p:txBody>
          <a:bodyPr wrap="square" rtlCol="0">
            <a:spAutoFit/>
          </a:bodyPr>
          <a:lstStyle/>
          <a:p>
            <a:pPr algn="ctr"/>
            <a:r>
              <a:rPr lang="en-US" sz="4000" dirty="0" smtClean="0"/>
              <a:t>A tool for understanding where our observations may have come from</a:t>
            </a:r>
            <a:endParaRPr lang="en-US" sz="4000" dirty="0"/>
          </a:p>
        </p:txBody>
      </p:sp>
      <p:pic>
        <p:nvPicPr>
          <p:cNvPr id="12" name="S2-024s.mp3">
            <a:hlinkClick r:id="" action="ppaction://media"/>
          </p:cNvPr>
          <p:cNvPicPr>
            <a:picLocks noRot="1" noChangeAspect="1"/>
          </p:cNvPicPr>
          <p:nvPr>
            <a:audioFile r:link="rId1"/>
          </p:nvPr>
        </p:nvPicPr>
        <p:blipFill>
          <a:blip r:embed="rId4"/>
          <a:stretch>
            <a:fillRect/>
          </a:stretch>
        </p:blipFill>
        <p:spPr>
          <a:xfrm>
            <a:off x="8534400" y="6248400"/>
            <a:ext cx="304800" cy="304800"/>
          </a:xfrm>
          <a:prstGeom prst="rect">
            <a:avLst/>
          </a:prstGeom>
        </p:spPr>
      </p:pic>
    </p:spTree>
  </p:cSld>
  <p:clrMapOvr>
    <a:masterClrMapping/>
  </p:clrMapOvr>
  <p:transition spd="med" advTm="2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48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52400" y="762000"/>
            <a:ext cx="4267200" cy="2323138"/>
            <a:chOff x="1600200" y="3265714"/>
            <a:chExt cx="6096000" cy="3318768"/>
          </a:xfrm>
        </p:grpSpPr>
        <p:grpSp>
          <p:nvGrpSpPr>
            <p:cNvPr id="13" name="Group 12"/>
            <p:cNvGrpSpPr/>
            <p:nvPr/>
          </p:nvGrpSpPr>
          <p:grpSpPr>
            <a:xfrm>
              <a:off x="1600200" y="5257800"/>
              <a:ext cx="6096000" cy="1326682"/>
              <a:chOff x="1600200" y="5257800"/>
              <a:chExt cx="6096000" cy="1326682"/>
            </a:xfrm>
          </p:grpSpPr>
          <p:grpSp>
            <p:nvGrpSpPr>
              <p:cNvPr id="10" name="Group 9"/>
              <p:cNvGrpSpPr/>
              <p:nvPr/>
            </p:nvGrpSpPr>
            <p:grpSpPr>
              <a:xfrm>
                <a:off x="1600200" y="5257800"/>
                <a:ext cx="6096000" cy="457994"/>
                <a:chOff x="1600200" y="5257800"/>
                <a:chExt cx="6096000" cy="457994"/>
              </a:xfrm>
            </p:grpSpPr>
            <p:cxnSp>
              <p:nvCxnSpPr>
                <p:cNvPr id="6" name="Straight Arrow Connector 5"/>
                <p:cNvCxnSpPr/>
                <p:nvPr/>
              </p:nvCxnSpPr>
              <p:spPr>
                <a:xfrm>
                  <a:off x="1600200" y="5486400"/>
                  <a:ext cx="6096000" cy="1588"/>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590800" y="5486400"/>
                  <a:ext cx="4572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563394" y="5485606"/>
                  <a:ext cx="4572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2407296" y="5568819"/>
                <a:ext cx="1066800" cy="1015663"/>
              </a:xfrm>
              <a:prstGeom prst="rect">
                <a:avLst/>
              </a:prstGeom>
              <a:noFill/>
            </p:spPr>
            <p:txBody>
              <a:bodyPr wrap="square" rtlCol="0">
                <a:spAutoFit/>
              </a:bodyPr>
              <a:lstStyle/>
              <a:p>
                <a:r>
                  <a:rPr lang="en-US" sz="6000" dirty="0" smtClean="0">
                    <a:solidFill>
                      <a:srgbClr val="00B0F0"/>
                    </a:solidFill>
                  </a:rPr>
                  <a:t>0</a:t>
                </a:r>
                <a:endParaRPr lang="en-US" sz="6000" dirty="0">
                  <a:solidFill>
                    <a:srgbClr val="00B0F0"/>
                  </a:solidFill>
                </a:endParaRPr>
              </a:p>
            </p:txBody>
          </p:sp>
          <p:sp>
            <p:nvSpPr>
              <p:cNvPr id="12" name="TextBox 11"/>
              <p:cNvSpPr txBox="1"/>
              <p:nvPr/>
            </p:nvSpPr>
            <p:spPr>
              <a:xfrm>
                <a:off x="5386093" y="5568819"/>
                <a:ext cx="1066800" cy="1015663"/>
              </a:xfrm>
              <a:prstGeom prst="rect">
                <a:avLst/>
              </a:prstGeom>
              <a:noFill/>
            </p:spPr>
            <p:txBody>
              <a:bodyPr wrap="square" rtlCol="0">
                <a:spAutoFit/>
              </a:bodyPr>
              <a:lstStyle/>
              <a:p>
                <a:r>
                  <a:rPr lang="en-US" sz="6000" dirty="0">
                    <a:solidFill>
                      <a:srgbClr val="FFC000"/>
                    </a:solidFill>
                  </a:rPr>
                  <a:t>1</a:t>
                </a:r>
              </a:p>
            </p:txBody>
          </p:sp>
        </p:grpSp>
        <p:sp>
          <p:nvSpPr>
            <p:cNvPr id="14" name="Rectangle 13"/>
            <p:cNvSpPr/>
            <p:nvPr/>
          </p:nvSpPr>
          <p:spPr>
            <a:xfrm>
              <a:off x="5334000" y="4789715"/>
              <a:ext cx="914400" cy="696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62200" y="3265714"/>
              <a:ext cx="914400" cy="22206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514600" y="4443524"/>
            <a:ext cx="3886200" cy="2185876"/>
            <a:chOff x="1600200" y="3048000"/>
            <a:chExt cx="6096000" cy="3536482"/>
          </a:xfrm>
        </p:grpSpPr>
        <p:grpSp>
          <p:nvGrpSpPr>
            <p:cNvPr id="18" name="Group 12"/>
            <p:cNvGrpSpPr/>
            <p:nvPr/>
          </p:nvGrpSpPr>
          <p:grpSpPr>
            <a:xfrm>
              <a:off x="1600200" y="5257800"/>
              <a:ext cx="6096000" cy="1326682"/>
              <a:chOff x="1600200" y="5257800"/>
              <a:chExt cx="6096000" cy="1326682"/>
            </a:xfrm>
          </p:grpSpPr>
          <p:grpSp>
            <p:nvGrpSpPr>
              <p:cNvPr id="21" name="Group 9"/>
              <p:cNvGrpSpPr/>
              <p:nvPr/>
            </p:nvGrpSpPr>
            <p:grpSpPr>
              <a:xfrm>
                <a:off x="1600200" y="5257800"/>
                <a:ext cx="6096000" cy="457994"/>
                <a:chOff x="1600200" y="5257800"/>
                <a:chExt cx="6096000" cy="457994"/>
              </a:xfrm>
            </p:grpSpPr>
            <p:cxnSp>
              <p:nvCxnSpPr>
                <p:cNvPr id="24" name="Straight Arrow Connector 5"/>
                <p:cNvCxnSpPr/>
                <p:nvPr/>
              </p:nvCxnSpPr>
              <p:spPr>
                <a:xfrm>
                  <a:off x="1600200" y="5486400"/>
                  <a:ext cx="6096000" cy="1588"/>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590800" y="5486400"/>
                  <a:ext cx="4572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563394" y="5485606"/>
                  <a:ext cx="4572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407296" y="5568819"/>
                <a:ext cx="1066800" cy="1015663"/>
              </a:xfrm>
              <a:prstGeom prst="rect">
                <a:avLst/>
              </a:prstGeom>
              <a:noFill/>
            </p:spPr>
            <p:txBody>
              <a:bodyPr wrap="square" rtlCol="0">
                <a:spAutoFit/>
              </a:bodyPr>
              <a:lstStyle/>
              <a:p>
                <a:r>
                  <a:rPr lang="en-US" sz="6000" dirty="0" smtClean="0">
                    <a:solidFill>
                      <a:srgbClr val="00B0F0"/>
                    </a:solidFill>
                  </a:rPr>
                  <a:t>0</a:t>
                </a:r>
                <a:endParaRPr lang="en-US" sz="6000" dirty="0">
                  <a:solidFill>
                    <a:srgbClr val="00B0F0"/>
                  </a:solidFill>
                </a:endParaRPr>
              </a:p>
            </p:txBody>
          </p:sp>
          <p:sp>
            <p:nvSpPr>
              <p:cNvPr id="23" name="TextBox 22"/>
              <p:cNvSpPr txBox="1"/>
              <p:nvPr/>
            </p:nvSpPr>
            <p:spPr>
              <a:xfrm>
                <a:off x="5386093" y="5568819"/>
                <a:ext cx="1066800" cy="1015663"/>
              </a:xfrm>
              <a:prstGeom prst="rect">
                <a:avLst/>
              </a:prstGeom>
              <a:noFill/>
            </p:spPr>
            <p:txBody>
              <a:bodyPr wrap="square" rtlCol="0">
                <a:spAutoFit/>
              </a:bodyPr>
              <a:lstStyle/>
              <a:p>
                <a:r>
                  <a:rPr lang="en-US" sz="6000" dirty="0">
                    <a:solidFill>
                      <a:srgbClr val="FFC000"/>
                    </a:solidFill>
                  </a:rPr>
                  <a:t>1</a:t>
                </a:r>
              </a:p>
            </p:txBody>
          </p:sp>
        </p:grpSp>
        <p:sp>
          <p:nvSpPr>
            <p:cNvPr id="19" name="Rectangle 18"/>
            <p:cNvSpPr/>
            <p:nvPr/>
          </p:nvSpPr>
          <p:spPr>
            <a:xfrm>
              <a:off x="5334000" y="3048000"/>
              <a:ext cx="9144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62200" y="4800600"/>
              <a:ext cx="91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4648200" y="914401"/>
            <a:ext cx="4267200" cy="2170737"/>
            <a:chOff x="1600200" y="3483429"/>
            <a:chExt cx="6096000" cy="3101053"/>
          </a:xfrm>
        </p:grpSpPr>
        <p:grpSp>
          <p:nvGrpSpPr>
            <p:cNvPr id="28" name="Group 12"/>
            <p:cNvGrpSpPr/>
            <p:nvPr/>
          </p:nvGrpSpPr>
          <p:grpSpPr>
            <a:xfrm>
              <a:off x="1600200" y="5257800"/>
              <a:ext cx="6096000" cy="1326682"/>
              <a:chOff x="1600200" y="5257800"/>
              <a:chExt cx="6096000" cy="1326682"/>
            </a:xfrm>
          </p:grpSpPr>
          <p:grpSp>
            <p:nvGrpSpPr>
              <p:cNvPr id="31" name="Group 9"/>
              <p:cNvGrpSpPr/>
              <p:nvPr/>
            </p:nvGrpSpPr>
            <p:grpSpPr>
              <a:xfrm>
                <a:off x="1600200" y="5257800"/>
                <a:ext cx="6096000" cy="457994"/>
                <a:chOff x="1600200" y="5257800"/>
                <a:chExt cx="6096000" cy="457994"/>
              </a:xfrm>
            </p:grpSpPr>
            <p:cxnSp>
              <p:nvCxnSpPr>
                <p:cNvPr id="34" name="Straight Arrow Connector 5"/>
                <p:cNvCxnSpPr/>
                <p:nvPr/>
              </p:nvCxnSpPr>
              <p:spPr>
                <a:xfrm>
                  <a:off x="1600200" y="5486400"/>
                  <a:ext cx="6096000" cy="1588"/>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590800" y="5486400"/>
                  <a:ext cx="4572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563394" y="5485606"/>
                  <a:ext cx="4572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2407296" y="5568819"/>
                <a:ext cx="1066800" cy="1015663"/>
              </a:xfrm>
              <a:prstGeom prst="rect">
                <a:avLst/>
              </a:prstGeom>
              <a:noFill/>
            </p:spPr>
            <p:txBody>
              <a:bodyPr wrap="square" rtlCol="0">
                <a:spAutoFit/>
              </a:bodyPr>
              <a:lstStyle/>
              <a:p>
                <a:r>
                  <a:rPr lang="en-US" sz="6000" dirty="0" smtClean="0">
                    <a:solidFill>
                      <a:srgbClr val="00B0F0"/>
                    </a:solidFill>
                  </a:rPr>
                  <a:t>0</a:t>
                </a:r>
                <a:endParaRPr lang="en-US" sz="6000" dirty="0">
                  <a:solidFill>
                    <a:srgbClr val="00B0F0"/>
                  </a:solidFill>
                </a:endParaRPr>
              </a:p>
            </p:txBody>
          </p:sp>
          <p:sp>
            <p:nvSpPr>
              <p:cNvPr id="33" name="TextBox 32"/>
              <p:cNvSpPr txBox="1"/>
              <p:nvPr/>
            </p:nvSpPr>
            <p:spPr>
              <a:xfrm>
                <a:off x="5386093" y="5568819"/>
                <a:ext cx="1066800" cy="1015663"/>
              </a:xfrm>
              <a:prstGeom prst="rect">
                <a:avLst/>
              </a:prstGeom>
              <a:noFill/>
            </p:spPr>
            <p:txBody>
              <a:bodyPr wrap="square" rtlCol="0">
                <a:spAutoFit/>
              </a:bodyPr>
              <a:lstStyle/>
              <a:p>
                <a:r>
                  <a:rPr lang="en-US" sz="6000" dirty="0">
                    <a:solidFill>
                      <a:srgbClr val="FFC000"/>
                    </a:solidFill>
                  </a:rPr>
                  <a:t>1</a:t>
                </a:r>
              </a:p>
            </p:txBody>
          </p:sp>
        </p:grpSp>
        <p:sp>
          <p:nvSpPr>
            <p:cNvPr id="29" name="Rectangle 28"/>
            <p:cNvSpPr/>
            <p:nvPr/>
          </p:nvSpPr>
          <p:spPr>
            <a:xfrm>
              <a:off x="5334000" y="3483429"/>
              <a:ext cx="914400" cy="2002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362200" y="4571999"/>
              <a:ext cx="91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Arrow Connector 39"/>
          <p:cNvCxnSpPr/>
          <p:nvPr/>
        </p:nvCxnSpPr>
        <p:spPr>
          <a:xfrm rot="16200000" flipV="1">
            <a:off x="1524000" y="3429000"/>
            <a:ext cx="1371600" cy="106680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5867398" y="3352798"/>
            <a:ext cx="1295402" cy="114300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752600" y="863025"/>
            <a:ext cx="1250086" cy="584775"/>
          </a:xfrm>
          <a:prstGeom prst="rect">
            <a:avLst/>
          </a:prstGeom>
          <a:noFill/>
        </p:spPr>
        <p:txBody>
          <a:bodyPr wrap="none" rtlCol="0">
            <a:spAutoFit/>
          </a:bodyPr>
          <a:lstStyle/>
          <a:p>
            <a:r>
              <a:rPr lang="en-US" sz="3200" dirty="0" smtClean="0"/>
              <a:t>Alaska</a:t>
            </a:r>
            <a:endParaRPr lang="en-US" sz="3200" dirty="0"/>
          </a:p>
        </p:txBody>
      </p:sp>
      <p:sp>
        <p:nvSpPr>
          <p:cNvPr id="45" name="TextBox 44"/>
          <p:cNvSpPr txBox="1"/>
          <p:nvPr/>
        </p:nvSpPr>
        <p:spPr>
          <a:xfrm>
            <a:off x="5303114" y="863025"/>
            <a:ext cx="1335622" cy="584775"/>
          </a:xfrm>
          <a:prstGeom prst="rect">
            <a:avLst/>
          </a:prstGeom>
          <a:noFill/>
        </p:spPr>
        <p:txBody>
          <a:bodyPr wrap="none" rtlCol="0">
            <a:spAutoFit/>
          </a:bodyPr>
          <a:lstStyle/>
          <a:p>
            <a:r>
              <a:rPr lang="en-US" sz="3200" dirty="0" smtClean="0"/>
              <a:t>Florida</a:t>
            </a:r>
            <a:endParaRPr lang="en-US" sz="3200" dirty="0"/>
          </a:p>
        </p:txBody>
      </p:sp>
      <p:sp>
        <p:nvSpPr>
          <p:cNvPr id="46" name="Oval 45"/>
          <p:cNvSpPr/>
          <p:nvPr/>
        </p:nvSpPr>
        <p:spPr>
          <a:xfrm>
            <a:off x="6781800" y="5334000"/>
            <a:ext cx="2133600" cy="1295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0546" y="5737748"/>
            <a:ext cx="1829796" cy="461665"/>
          </a:xfrm>
          <a:prstGeom prst="rect">
            <a:avLst/>
          </a:prstGeom>
          <a:noFill/>
        </p:spPr>
        <p:txBody>
          <a:bodyPr wrap="none" rtlCol="0">
            <a:spAutoFit/>
          </a:bodyPr>
          <a:lstStyle/>
          <a:p>
            <a:r>
              <a:rPr lang="en-US" sz="2400" dirty="0" smtClean="0"/>
              <a:t>Observations</a:t>
            </a:r>
            <a:endParaRPr lang="en-US" sz="2400" dirty="0"/>
          </a:p>
        </p:txBody>
      </p:sp>
      <p:sp>
        <p:nvSpPr>
          <p:cNvPr id="49" name="Explosion 1 48"/>
          <p:cNvSpPr/>
          <p:nvPr/>
        </p:nvSpPr>
        <p:spPr>
          <a:xfrm rot="9767758">
            <a:off x="3052281" y="2716007"/>
            <a:ext cx="2400055" cy="1991932"/>
          </a:xfrm>
          <a:prstGeom prst="irregularSeal1">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494316" y="3559632"/>
            <a:ext cx="1554849" cy="369332"/>
          </a:xfrm>
          <a:prstGeom prst="rect">
            <a:avLst/>
          </a:prstGeom>
          <a:noFill/>
        </p:spPr>
        <p:txBody>
          <a:bodyPr wrap="none" rtlCol="0">
            <a:spAutoFit/>
          </a:bodyPr>
          <a:lstStyle/>
          <a:p>
            <a:r>
              <a:rPr lang="en-US" b="1" dirty="0" smtClean="0"/>
              <a:t>“Which One?”</a:t>
            </a:r>
            <a:endParaRPr lang="en-US" b="1" dirty="0"/>
          </a:p>
        </p:txBody>
      </p:sp>
      <p:sp>
        <p:nvSpPr>
          <p:cNvPr id="51" name="TextBox 50"/>
          <p:cNvSpPr txBox="1"/>
          <p:nvPr/>
        </p:nvSpPr>
        <p:spPr>
          <a:xfrm>
            <a:off x="1295400" y="76200"/>
            <a:ext cx="7315200" cy="523220"/>
          </a:xfrm>
          <a:prstGeom prst="rect">
            <a:avLst/>
          </a:prstGeom>
          <a:noFill/>
        </p:spPr>
        <p:txBody>
          <a:bodyPr wrap="square" rtlCol="0">
            <a:spAutoFit/>
          </a:bodyPr>
          <a:lstStyle/>
          <a:p>
            <a:r>
              <a:rPr lang="en-US" sz="2800" dirty="0" smtClean="0">
                <a:solidFill>
                  <a:srgbClr val="FF5050"/>
                </a:solidFill>
              </a:rPr>
              <a:t>“Given the data, where did they come from?”</a:t>
            </a:r>
            <a:endParaRPr lang="en-US" sz="2800" dirty="0">
              <a:solidFill>
                <a:srgbClr val="FF5050"/>
              </a:solidFill>
            </a:endParaRPr>
          </a:p>
        </p:txBody>
      </p:sp>
      <p:pic>
        <p:nvPicPr>
          <p:cNvPr id="54" name="S3-028s.mp3">
            <a:hlinkClick r:id="" action="ppaction://media"/>
          </p:cNvPr>
          <p:cNvPicPr>
            <a:picLocks noRot="1" noChangeAspect="1"/>
          </p:cNvPicPr>
          <p:nvPr>
            <a:audioFile r:link="rId1"/>
          </p:nvPr>
        </p:nvPicPr>
        <p:blipFill>
          <a:blip r:embed="rId4"/>
          <a:stretch>
            <a:fillRect/>
          </a:stretch>
        </p:blipFill>
        <p:spPr>
          <a:xfrm>
            <a:off x="228600" y="6248400"/>
            <a:ext cx="304800" cy="304800"/>
          </a:xfrm>
          <a:prstGeom prst="rect">
            <a:avLst/>
          </a:prstGeom>
        </p:spPr>
      </p:pic>
    </p:spTree>
  </p:cSld>
  <p:clrMapOvr>
    <a:masterClrMapping/>
  </p:clrMapOvr>
  <p:transition advTm="3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576" fill="hold"/>
                                        <p:tgtEl>
                                          <p:spTgt spid="5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5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91180"/>
            <a:ext cx="7315200" cy="523220"/>
          </a:xfrm>
          <a:prstGeom prst="rect">
            <a:avLst/>
          </a:prstGeom>
          <a:noFill/>
        </p:spPr>
        <p:txBody>
          <a:bodyPr wrap="square" rtlCol="0">
            <a:spAutoFit/>
          </a:bodyPr>
          <a:lstStyle/>
          <a:p>
            <a:r>
              <a:rPr lang="en-US" sz="2800" dirty="0" smtClean="0">
                <a:solidFill>
                  <a:srgbClr val="FF5050"/>
                </a:solidFill>
              </a:rPr>
              <a:t>“Given the data, where did they come from?”</a:t>
            </a:r>
            <a:endParaRPr lang="en-US" sz="2800" dirty="0">
              <a:solidFill>
                <a:srgbClr val="FF5050"/>
              </a:solidFill>
            </a:endParaRPr>
          </a:p>
        </p:txBody>
      </p:sp>
      <p:sp>
        <p:nvSpPr>
          <p:cNvPr id="5" name="TextBox 4"/>
          <p:cNvSpPr txBox="1"/>
          <p:nvPr/>
        </p:nvSpPr>
        <p:spPr>
          <a:xfrm>
            <a:off x="914400" y="1600200"/>
            <a:ext cx="3962400" cy="584775"/>
          </a:xfrm>
          <a:prstGeom prst="rect">
            <a:avLst/>
          </a:prstGeom>
          <a:noFill/>
        </p:spPr>
        <p:txBody>
          <a:bodyPr wrap="square" rtlCol="0">
            <a:spAutoFit/>
          </a:bodyPr>
          <a:lstStyle/>
          <a:p>
            <a:r>
              <a:rPr lang="en-US" sz="3200" dirty="0" smtClean="0"/>
              <a:t>Given the data… </a:t>
            </a:r>
            <a:endParaRPr lang="en-US" sz="3200" dirty="0"/>
          </a:p>
        </p:txBody>
      </p:sp>
      <p:sp>
        <p:nvSpPr>
          <p:cNvPr id="6" name="TextBox 5"/>
          <p:cNvSpPr txBox="1"/>
          <p:nvPr/>
        </p:nvSpPr>
        <p:spPr>
          <a:xfrm>
            <a:off x="914400" y="3886200"/>
            <a:ext cx="5486400" cy="584775"/>
          </a:xfrm>
          <a:prstGeom prst="rect">
            <a:avLst/>
          </a:prstGeom>
          <a:noFill/>
        </p:spPr>
        <p:txBody>
          <a:bodyPr wrap="square" rtlCol="0">
            <a:spAutoFit/>
          </a:bodyPr>
          <a:lstStyle/>
          <a:p>
            <a:r>
              <a:rPr lang="en-US" sz="3200" dirty="0" smtClean="0"/>
              <a:t>…where did they come from? </a:t>
            </a:r>
            <a:endParaRPr lang="en-US" sz="3200" dirty="0"/>
          </a:p>
        </p:txBody>
      </p:sp>
      <p:pic>
        <p:nvPicPr>
          <p:cNvPr id="7" name="Picture 6" descr="CodeCogsEqn.png"/>
          <p:cNvPicPr>
            <a:picLocks noChangeAspect="1"/>
          </p:cNvPicPr>
          <p:nvPr/>
        </p:nvPicPr>
        <p:blipFill>
          <a:blip r:embed="rId4"/>
          <a:stretch>
            <a:fillRect/>
          </a:stretch>
        </p:blipFill>
        <p:spPr>
          <a:xfrm>
            <a:off x="2286000" y="2514600"/>
            <a:ext cx="5623557" cy="685800"/>
          </a:xfrm>
          <a:prstGeom prst="rect">
            <a:avLst/>
          </a:prstGeom>
        </p:spPr>
      </p:pic>
      <p:pic>
        <p:nvPicPr>
          <p:cNvPr id="8" name="Picture 7" descr="CodeCogsEqn(1).png"/>
          <p:cNvPicPr>
            <a:picLocks noChangeAspect="1"/>
          </p:cNvPicPr>
          <p:nvPr/>
        </p:nvPicPr>
        <p:blipFill>
          <a:blip r:embed="rId5"/>
          <a:stretch>
            <a:fillRect/>
          </a:stretch>
        </p:blipFill>
        <p:spPr>
          <a:xfrm>
            <a:off x="2286000" y="5029200"/>
            <a:ext cx="5791200" cy="697736"/>
          </a:xfrm>
          <a:prstGeom prst="rect">
            <a:avLst/>
          </a:prstGeom>
        </p:spPr>
      </p:pic>
      <p:pic>
        <p:nvPicPr>
          <p:cNvPr id="10" name="S4-015s.mp3">
            <a:hlinkClick r:id="" action="ppaction://media"/>
          </p:cNvPr>
          <p:cNvPicPr>
            <a:picLocks noRot="1" noChangeAspect="1"/>
          </p:cNvPicPr>
          <p:nvPr>
            <a:audioFile r:link="rId1"/>
          </p:nvPr>
        </p:nvPicPr>
        <p:blipFill>
          <a:blip r:embed="rId6"/>
          <a:stretch>
            <a:fillRect/>
          </a:stretch>
        </p:blipFill>
        <p:spPr>
          <a:xfrm>
            <a:off x="381000" y="6096000"/>
            <a:ext cx="304800" cy="304800"/>
          </a:xfrm>
          <a:prstGeom prst="rect">
            <a:avLst/>
          </a:prstGeom>
        </p:spPr>
      </p:pic>
    </p:spTree>
  </p:cSld>
  <p:clrMapOvr>
    <a:masterClrMapping/>
  </p:clrMapOvr>
  <p:transition advTm="1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144"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5050"/>
                </a:solidFill>
              </a:rPr>
              <a:t>…where did they come from?</a:t>
            </a:r>
            <a:endParaRPr lang="en-US" sz="3200" dirty="0">
              <a:solidFill>
                <a:srgbClr val="FF5050"/>
              </a:solidFill>
            </a:endParaRPr>
          </a:p>
        </p:txBody>
      </p:sp>
      <p:sp>
        <p:nvSpPr>
          <p:cNvPr id="4" name="TextBox 3"/>
          <p:cNvSpPr txBox="1"/>
          <p:nvPr/>
        </p:nvSpPr>
        <p:spPr>
          <a:xfrm>
            <a:off x="990600" y="1434405"/>
            <a:ext cx="7315200" cy="1384995"/>
          </a:xfrm>
          <a:prstGeom prst="rect">
            <a:avLst/>
          </a:prstGeom>
          <a:solidFill>
            <a:srgbClr val="FFFF99"/>
          </a:solidFill>
          <a:effectLst>
            <a:outerShdw blurRad="50800" dist="38100" dir="2700000" algn="tl" rotWithShape="0">
              <a:prstClr val="black">
                <a:alpha val="40000"/>
              </a:prstClr>
            </a:outerShdw>
          </a:effectLst>
        </p:spPr>
        <p:txBody>
          <a:bodyPr wrap="square" rtlCol="0">
            <a:spAutoFit/>
          </a:bodyPr>
          <a:lstStyle/>
          <a:p>
            <a:pPr algn="ctr"/>
            <a:r>
              <a:rPr lang="en-US" sz="2800" i="1" dirty="0" smtClean="0"/>
              <a:t>S</a:t>
            </a:r>
            <a:r>
              <a:rPr lang="en-US" sz="2800" dirty="0" smtClean="0"/>
              <a:t> is a set of parameters that describe the parent distribution from which </a:t>
            </a:r>
            <a:r>
              <a:rPr lang="en-US" sz="2800" i="1" dirty="0" smtClean="0"/>
              <a:t>D</a:t>
            </a:r>
            <a:r>
              <a:rPr lang="en-US" sz="2800" dirty="0" smtClean="0"/>
              <a:t> is most likely to have come.</a:t>
            </a:r>
            <a:endParaRPr lang="en-US" sz="2800" dirty="0"/>
          </a:p>
        </p:txBody>
      </p:sp>
      <p:sp>
        <p:nvSpPr>
          <p:cNvPr id="6" name="TextBox 5"/>
          <p:cNvSpPr txBox="1"/>
          <p:nvPr/>
        </p:nvSpPr>
        <p:spPr>
          <a:xfrm>
            <a:off x="990600" y="3200400"/>
            <a:ext cx="2850139" cy="461665"/>
          </a:xfrm>
          <a:prstGeom prst="rect">
            <a:avLst/>
          </a:prstGeom>
          <a:noFill/>
        </p:spPr>
        <p:txBody>
          <a:bodyPr wrap="none" rtlCol="0">
            <a:spAutoFit/>
          </a:bodyPr>
          <a:lstStyle/>
          <a:p>
            <a:r>
              <a:rPr lang="en-US" sz="2400" i="1" dirty="0" smtClean="0"/>
              <a:t>Common choices are:</a:t>
            </a:r>
            <a:endParaRPr lang="en-US" sz="2400" i="1" dirty="0"/>
          </a:p>
        </p:txBody>
      </p:sp>
      <p:sp>
        <p:nvSpPr>
          <p:cNvPr id="7" name="TextBox 6"/>
          <p:cNvSpPr txBox="1"/>
          <p:nvPr/>
        </p:nvSpPr>
        <p:spPr>
          <a:xfrm>
            <a:off x="1981200" y="4267200"/>
            <a:ext cx="5746317" cy="1569660"/>
          </a:xfrm>
          <a:prstGeom prst="rect">
            <a:avLst/>
          </a:prstGeom>
          <a:noFill/>
        </p:spPr>
        <p:txBody>
          <a:bodyPr wrap="none" rtlCol="0">
            <a:spAutoFit/>
          </a:bodyPr>
          <a:lstStyle/>
          <a:p>
            <a:pPr>
              <a:buFont typeface="Wingdings" pitchFamily="2" charset="2"/>
              <a:buChar char="ü"/>
            </a:pPr>
            <a:r>
              <a:rPr lang="en-US" sz="3200" dirty="0" smtClean="0"/>
              <a:t>   The mean </a:t>
            </a:r>
          </a:p>
          <a:p>
            <a:pPr>
              <a:buFont typeface="Wingdings" pitchFamily="2" charset="2"/>
              <a:buChar char="ü"/>
            </a:pPr>
            <a:r>
              <a:rPr lang="en-US" sz="3200" dirty="0"/>
              <a:t>  </a:t>
            </a:r>
            <a:r>
              <a:rPr lang="en-US" sz="3200" dirty="0" smtClean="0"/>
              <a:t> Some measure of spread, say </a:t>
            </a:r>
          </a:p>
          <a:p>
            <a:pPr>
              <a:buFont typeface="Wingdings" pitchFamily="2" charset="2"/>
              <a:buChar char="ü"/>
            </a:pPr>
            <a:r>
              <a:rPr lang="en-US" sz="3200" dirty="0"/>
              <a:t> </a:t>
            </a:r>
            <a:r>
              <a:rPr lang="en-US" sz="3200" dirty="0" smtClean="0"/>
              <a:t>  The kurtosis (skew) </a:t>
            </a:r>
            <a:endParaRPr lang="en-US" sz="3200" dirty="0"/>
          </a:p>
        </p:txBody>
      </p:sp>
      <p:pic>
        <p:nvPicPr>
          <p:cNvPr id="8" name="Picture 7" descr="CodeCogsEqn(2).png"/>
          <p:cNvPicPr>
            <a:picLocks noChangeAspect="1"/>
          </p:cNvPicPr>
          <p:nvPr/>
        </p:nvPicPr>
        <p:blipFill>
          <a:blip r:embed="rId4"/>
          <a:stretch>
            <a:fillRect/>
          </a:stretch>
        </p:blipFill>
        <p:spPr>
          <a:xfrm>
            <a:off x="4419600" y="4359729"/>
            <a:ext cx="1600200" cy="414560"/>
          </a:xfrm>
          <a:prstGeom prst="rect">
            <a:avLst/>
          </a:prstGeom>
        </p:spPr>
      </p:pic>
      <p:pic>
        <p:nvPicPr>
          <p:cNvPr id="9" name="Picture 8" descr="CodeCogsEqn(3).png"/>
          <p:cNvPicPr>
            <a:picLocks noChangeAspect="1"/>
          </p:cNvPicPr>
          <p:nvPr/>
        </p:nvPicPr>
        <p:blipFill>
          <a:blip r:embed="rId5"/>
          <a:stretch>
            <a:fillRect/>
          </a:stretch>
        </p:blipFill>
        <p:spPr>
          <a:xfrm>
            <a:off x="5910942" y="5382987"/>
            <a:ext cx="315609" cy="385744"/>
          </a:xfrm>
          <a:prstGeom prst="rect">
            <a:avLst/>
          </a:prstGeom>
        </p:spPr>
      </p:pic>
      <p:pic>
        <p:nvPicPr>
          <p:cNvPr id="10" name="Picture 9" descr="CodeCogsEqn(4).png"/>
          <p:cNvPicPr>
            <a:picLocks noChangeAspect="1"/>
          </p:cNvPicPr>
          <p:nvPr/>
        </p:nvPicPr>
        <p:blipFill>
          <a:blip r:embed="rId6"/>
          <a:stretch>
            <a:fillRect/>
          </a:stretch>
        </p:blipFill>
        <p:spPr>
          <a:xfrm>
            <a:off x="7587342" y="4953870"/>
            <a:ext cx="299528" cy="244060"/>
          </a:xfrm>
          <a:prstGeom prst="rect">
            <a:avLst/>
          </a:prstGeom>
        </p:spPr>
      </p:pic>
      <p:pic>
        <p:nvPicPr>
          <p:cNvPr id="11" name="S5-016s.mp3">
            <a:hlinkClick r:id="" action="ppaction://media"/>
          </p:cNvPr>
          <p:cNvPicPr>
            <a:picLocks noRot="1" noChangeAspect="1"/>
          </p:cNvPicPr>
          <p:nvPr>
            <a:audioFile r:link="rId1"/>
          </p:nvPr>
        </p:nvPicPr>
        <p:blipFill>
          <a:blip r:embed="rId7"/>
          <a:stretch>
            <a:fillRect/>
          </a:stretch>
        </p:blipFill>
        <p:spPr>
          <a:xfrm>
            <a:off x="8458200" y="6172200"/>
            <a:ext cx="304800" cy="304800"/>
          </a:xfrm>
          <a:prstGeom prst="rect">
            <a:avLst/>
          </a:prstGeom>
        </p:spPr>
      </p:pic>
    </p:spTree>
  </p:cSld>
  <p:clrMapOvr>
    <a:masterClrMapping/>
  </p:clrMapOvr>
  <p:transition advTm="18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2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457200" y="353787"/>
            <a:ext cx="8229600" cy="5486400"/>
            <a:chOff x="457200" y="457200"/>
            <a:chExt cx="8229600" cy="5943600"/>
          </a:xfrm>
        </p:grpSpPr>
        <p:sp>
          <p:nvSpPr>
            <p:cNvPr id="4" name="Rectangle 3"/>
            <p:cNvSpPr/>
            <p:nvPr/>
          </p:nvSpPr>
          <p:spPr>
            <a:xfrm>
              <a:off x="457200" y="457200"/>
              <a:ext cx="8229600" cy="5943600"/>
            </a:xfrm>
            <a:prstGeom prst="rect">
              <a:avLst/>
            </a:prstGeom>
            <a:solidFill>
              <a:schemeClr val="bg1">
                <a:lumMod val="95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1295400" y="990599"/>
              <a:ext cx="3200400" cy="190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rot="5400000">
              <a:off x="685800" y="4800600"/>
              <a:ext cx="22860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3428206" y="4827019"/>
              <a:ext cx="22860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095205" y="4799806"/>
              <a:ext cx="22860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458684" y="3913413"/>
              <a:ext cx="762000" cy="152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191000" y="4876800"/>
              <a:ext cx="762000" cy="152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58000" y="4343400"/>
              <a:ext cx="762000" cy="152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8060871" y="5785761"/>
              <a:ext cx="533400" cy="533400"/>
              <a:chOff x="5562600" y="990600"/>
              <a:chExt cx="533400" cy="533400"/>
            </a:xfrm>
          </p:grpSpPr>
          <p:sp>
            <p:nvSpPr>
              <p:cNvPr id="14" name="Oval 13"/>
              <p:cNvSpPr/>
              <p:nvPr/>
            </p:nvSpPr>
            <p:spPr>
              <a:xfrm>
                <a:off x="5562600" y="990600"/>
                <a:ext cx="533400" cy="533400"/>
              </a:xfrm>
              <a:prstGeom prst="ellipse">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rot="5400000" flipH="1" flipV="1">
                <a:off x="5664525" y="1090144"/>
                <a:ext cx="377170" cy="37717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5610220" y="1038220"/>
                <a:ext cx="381000" cy="381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33400" y="549729"/>
              <a:ext cx="533400" cy="533400"/>
              <a:chOff x="5562600" y="990600"/>
              <a:chExt cx="533400" cy="533400"/>
            </a:xfrm>
          </p:grpSpPr>
          <p:sp>
            <p:nvSpPr>
              <p:cNvPr id="24" name="Oval 23"/>
              <p:cNvSpPr/>
              <p:nvPr/>
            </p:nvSpPr>
            <p:spPr>
              <a:xfrm>
                <a:off x="5562600" y="990600"/>
                <a:ext cx="533400" cy="533400"/>
              </a:xfrm>
              <a:prstGeom prst="ellipse">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rot="5400000" flipH="1" flipV="1">
                <a:off x="5664525" y="1090144"/>
                <a:ext cx="377170" cy="37717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5610220" y="1038220"/>
                <a:ext cx="381000" cy="381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533400" y="5785761"/>
              <a:ext cx="533400" cy="533400"/>
              <a:chOff x="5562600" y="990600"/>
              <a:chExt cx="533400" cy="533400"/>
            </a:xfrm>
          </p:grpSpPr>
          <p:sp>
            <p:nvSpPr>
              <p:cNvPr id="28" name="Oval 27"/>
              <p:cNvSpPr/>
              <p:nvPr/>
            </p:nvSpPr>
            <p:spPr>
              <a:xfrm>
                <a:off x="5562600" y="990600"/>
                <a:ext cx="533400" cy="533400"/>
              </a:xfrm>
              <a:prstGeom prst="ellipse">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rot="5400000" flipH="1" flipV="1">
                <a:off x="5664525" y="1090144"/>
                <a:ext cx="377170" cy="37717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610220" y="1038220"/>
                <a:ext cx="381000" cy="381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060871" y="549729"/>
              <a:ext cx="533400" cy="533400"/>
              <a:chOff x="5562600" y="990600"/>
              <a:chExt cx="533400" cy="533400"/>
            </a:xfrm>
          </p:grpSpPr>
          <p:sp>
            <p:nvSpPr>
              <p:cNvPr id="32" name="Oval 31"/>
              <p:cNvSpPr/>
              <p:nvPr/>
            </p:nvSpPr>
            <p:spPr>
              <a:xfrm>
                <a:off x="5562600" y="990600"/>
                <a:ext cx="533400" cy="533400"/>
              </a:xfrm>
              <a:prstGeom prst="ellipse">
                <a:avLst/>
              </a:prstGeom>
              <a:solidFill>
                <a:schemeClr val="bg1">
                  <a:lumMod val="6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rot="5400000" flipH="1" flipV="1">
                <a:off x="5664525" y="1090144"/>
                <a:ext cx="377170" cy="37717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5610220" y="1038220"/>
                <a:ext cx="381000" cy="381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524000" y="1121226"/>
              <a:ext cx="2819400" cy="1204795"/>
              <a:chOff x="1600200" y="3048000"/>
              <a:chExt cx="6096000" cy="3289127"/>
            </a:xfrm>
          </p:grpSpPr>
          <p:grpSp>
            <p:nvGrpSpPr>
              <p:cNvPr id="36" name="Group 12"/>
              <p:cNvGrpSpPr/>
              <p:nvPr/>
            </p:nvGrpSpPr>
            <p:grpSpPr>
              <a:xfrm>
                <a:off x="1600200" y="5257800"/>
                <a:ext cx="6096000" cy="1079327"/>
                <a:chOff x="1600200" y="5257800"/>
                <a:chExt cx="6096000" cy="1079327"/>
              </a:xfrm>
            </p:grpSpPr>
            <p:grpSp>
              <p:nvGrpSpPr>
                <p:cNvPr id="39" name="Group 9"/>
                <p:cNvGrpSpPr/>
                <p:nvPr/>
              </p:nvGrpSpPr>
              <p:grpSpPr>
                <a:xfrm>
                  <a:off x="1600200" y="5257800"/>
                  <a:ext cx="6096000" cy="457994"/>
                  <a:chOff x="1600200" y="5257800"/>
                  <a:chExt cx="6096000" cy="457994"/>
                </a:xfrm>
              </p:grpSpPr>
              <p:cxnSp>
                <p:nvCxnSpPr>
                  <p:cNvPr id="42" name="Straight Arrow Connector 5"/>
                  <p:cNvCxnSpPr/>
                  <p:nvPr/>
                </p:nvCxnSpPr>
                <p:spPr>
                  <a:xfrm>
                    <a:off x="1600200" y="5486400"/>
                    <a:ext cx="6096000" cy="1588"/>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90800" y="5486400"/>
                    <a:ext cx="4572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563394" y="5485606"/>
                    <a:ext cx="457200" cy="158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195461" y="5321464"/>
                  <a:ext cx="1066800" cy="1015663"/>
                </a:xfrm>
                <a:prstGeom prst="rect">
                  <a:avLst/>
                </a:prstGeom>
                <a:noFill/>
              </p:spPr>
              <p:txBody>
                <a:bodyPr wrap="square" rtlCol="0">
                  <a:spAutoFit/>
                </a:bodyPr>
                <a:lstStyle/>
                <a:p>
                  <a:r>
                    <a:rPr lang="en-US" sz="6000" dirty="0" smtClean="0">
                      <a:solidFill>
                        <a:srgbClr val="00B0F0"/>
                      </a:solidFill>
                    </a:rPr>
                    <a:t>0</a:t>
                  </a:r>
                  <a:endParaRPr lang="en-US" sz="6000" dirty="0">
                    <a:solidFill>
                      <a:srgbClr val="00B0F0"/>
                    </a:solidFill>
                  </a:endParaRPr>
                </a:p>
              </p:txBody>
            </p:sp>
            <p:sp>
              <p:nvSpPr>
                <p:cNvPr id="41" name="TextBox 40"/>
                <p:cNvSpPr txBox="1"/>
                <p:nvPr/>
              </p:nvSpPr>
              <p:spPr>
                <a:xfrm>
                  <a:off x="5174258" y="5321462"/>
                  <a:ext cx="1066800" cy="1015665"/>
                </a:xfrm>
                <a:prstGeom prst="rect">
                  <a:avLst/>
                </a:prstGeom>
                <a:noFill/>
              </p:spPr>
              <p:txBody>
                <a:bodyPr wrap="square" rtlCol="0">
                  <a:spAutoFit/>
                </a:bodyPr>
                <a:lstStyle/>
                <a:p>
                  <a:r>
                    <a:rPr lang="en-US" sz="6000" dirty="0">
                      <a:solidFill>
                        <a:srgbClr val="FFC000"/>
                      </a:solidFill>
                    </a:rPr>
                    <a:t>1</a:t>
                  </a:r>
                </a:p>
              </p:txBody>
            </p:sp>
          </p:grpSp>
          <p:sp>
            <p:nvSpPr>
              <p:cNvPr id="37" name="Rectangle 36"/>
              <p:cNvSpPr/>
              <p:nvPr/>
            </p:nvSpPr>
            <p:spPr>
              <a:xfrm>
                <a:off x="5334000" y="3048000"/>
                <a:ext cx="9144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362200" y="4800600"/>
                <a:ext cx="91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4724400" y="1193225"/>
              <a:ext cx="3048000" cy="584775"/>
            </a:xfrm>
            <a:prstGeom prst="rect">
              <a:avLst/>
            </a:prstGeom>
            <a:noFill/>
          </p:spPr>
          <p:txBody>
            <a:bodyPr wrap="square" rtlCol="0">
              <a:spAutoFit/>
            </a:bodyPr>
            <a:lstStyle/>
            <a:p>
              <a:r>
                <a:rPr lang="en-US" sz="3200" i="1" dirty="0" smtClean="0">
                  <a:solidFill>
                    <a:srgbClr val="FF5050"/>
                  </a:solidFill>
                </a:rPr>
                <a:t>Given the data…</a:t>
              </a:r>
              <a:endParaRPr lang="en-US" sz="3200" i="1" dirty="0">
                <a:solidFill>
                  <a:srgbClr val="FF5050"/>
                </a:solidFill>
              </a:endParaRPr>
            </a:p>
          </p:txBody>
        </p:sp>
        <p:pic>
          <p:nvPicPr>
            <p:cNvPr id="47" name="Picture 46" descr="CodeCogsEqn(5).png"/>
            <p:cNvPicPr>
              <a:picLocks noChangeAspect="1"/>
            </p:cNvPicPr>
            <p:nvPr/>
          </p:nvPicPr>
          <p:blipFill>
            <a:blip r:embed="rId4"/>
            <a:stretch>
              <a:fillRect/>
            </a:stretch>
          </p:blipFill>
          <p:spPr>
            <a:xfrm>
              <a:off x="1654626" y="3105200"/>
              <a:ext cx="409524" cy="400000"/>
            </a:xfrm>
            <a:prstGeom prst="rect">
              <a:avLst/>
            </a:prstGeom>
          </p:spPr>
        </p:pic>
        <p:pic>
          <p:nvPicPr>
            <p:cNvPr id="48" name="Picture 47" descr="CodeCogsEqn(6).png"/>
            <p:cNvPicPr>
              <a:picLocks noChangeAspect="1"/>
            </p:cNvPicPr>
            <p:nvPr/>
          </p:nvPicPr>
          <p:blipFill>
            <a:blip r:embed="rId5"/>
            <a:stretch>
              <a:fillRect/>
            </a:stretch>
          </p:blipFill>
          <p:spPr>
            <a:xfrm>
              <a:off x="4362476" y="3105200"/>
              <a:ext cx="419048" cy="400000"/>
            </a:xfrm>
            <a:prstGeom prst="rect">
              <a:avLst/>
            </a:prstGeom>
          </p:spPr>
        </p:pic>
        <p:pic>
          <p:nvPicPr>
            <p:cNvPr id="49" name="Picture 48" descr="CodeCogsEqn(7).png"/>
            <p:cNvPicPr>
              <a:picLocks noChangeAspect="1"/>
            </p:cNvPicPr>
            <p:nvPr/>
          </p:nvPicPr>
          <p:blipFill>
            <a:blip r:embed="rId6"/>
            <a:stretch>
              <a:fillRect/>
            </a:stretch>
          </p:blipFill>
          <p:spPr>
            <a:xfrm>
              <a:off x="7010400" y="3105200"/>
              <a:ext cx="428571" cy="400000"/>
            </a:xfrm>
            <a:prstGeom prst="rect">
              <a:avLst/>
            </a:prstGeom>
          </p:spPr>
        </p:pic>
      </p:grpSp>
      <p:grpSp>
        <p:nvGrpSpPr>
          <p:cNvPr id="54" name="Group 53"/>
          <p:cNvGrpSpPr/>
          <p:nvPr/>
        </p:nvGrpSpPr>
        <p:grpSpPr>
          <a:xfrm>
            <a:off x="66675" y="6048363"/>
            <a:ext cx="8980716" cy="461664"/>
            <a:chOff x="232285" y="6197682"/>
            <a:chExt cx="9288455" cy="285829"/>
          </a:xfrm>
          <a:solidFill>
            <a:srgbClr val="FFFF99"/>
          </a:solidFill>
        </p:grpSpPr>
        <p:sp>
          <p:nvSpPr>
            <p:cNvPr id="51" name="TextBox 50"/>
            <p:cNvSpPr txBox="1"/>
            <p:nvPr/>
          </p:nvSpPr>
          <p:spPr>
            <a:xfrm>
              <a:off x="232285" y="6197682"/>
              <a:ext cx="9288455" cy="285829"/>
            </a:xfrm>
            <a:prstGeom prst="rect">
              <a:avLst/>
            </a:prstGeom>
            <a:grp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sz="2400" i="1" dirty="0" smtClean="0"/>
                <a:t>…where do we set the       so that the likelihood                  is maximized?  </a:t>
              </a:r>
              <a:endParaRPr lang="en-US" sz="2400" i="1" dirty="0"/>
            </a:p>
          </p:txBody>
        </p:sp>
        <p:pic>
          <p:nvPicPr>
            <p:cNvPr id="52" name="Picture 51" descr="CodeCogsEqn(8).png"/>
            <p:cNvPicPr>
              <a:picLocks noChangeAspect="1"/>
            </p:cNvPicPr>
            <p:nvPr/>
          </p:nvPicPr>
          <p:blipFill>
            <a:blip r:embed="rId7"/>
            <a:stretch>
              <a:fillRect/>
            </a:stretch>
          </p:blipFill>
          <p:spPr>
            <a:xfrm>
              <a:off x="3217256" y="6271615"/>
              <a:ext cx="261915" cy="173766"/>
            </a:xfrm>
            <a:prstGeom prst="rect">
              <a:avLst/>
            </a:prstGeom>
            <a:grpFill/>
            <a:ln>
              <a:noFill/>
            </a:ln>
          </p:spPr>
        </p:pic>
        <p:pic>
          <p:nvPicPr>
            <p:cNvPr id="53" name="Picture 52" descr="CodeCogsEqn(9).png"/>
            <p:cNvPicPr>
              <a:picLocks noChangeAspect="1"/>
            </p:cNvPicPr>
            <p:nvPr/>
          </p:nvPicPr>
          <p:blipFill>
            <a:blip r:embed="rId8"/>
            <a:stretch>
              <a:fillRect/>
            </a:stretch>
          </p:blipFill>
          <p:spPr>
            <a:xfrm>
              <a:off x="6392527" y="6260221"/>
              <a:ext cx="1066798" cy="191057"/>
            </a:xfrm>
            <a:prstGeom prst="rect">
              <a:avLst/>
            </a:prstGeom>
            <a:grpFill/>
            <a:ln>
              <a:noFill/>
            </a:ln>
          </p:spPr>
        </p:pic>
      </p:grpSp>
      <p:grpSp>
        <p:nvGrpSpPr>
          <p:cNvPr id="57" name="Group 56"/>
          <p:cNvGrpSpPr/>
          <p:nvPr/>
        </p:nvGrpSpPr>
        <p:grpSpPr>
          <a:xfrm>
            <a:off x="7315200" y="1830166"/>
            <a:ext cx="1143000" cy="646331"/>
            <a:chOff x="4991100" y="809625"/>
            <a:chExt cx="1143000" cy="646331"/>
          </a:xfrm>
        </p:grpSpPr>
        <p:sp>
          <p:nvSpPr>
            <p:cNvPr id="55" name="Rounded Rectangle 54"/>
            <p:cNvSpPr/>
            <p:nvPr/>
          </p:nvSpPr>
          <p:spPr>
            <a:xfrm>
              <a:off x="5029200" y="838200"/>
              <a:ext cx="914400" cy="60960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4991100" y="809625"/>
              <a:ext cx="1143000" cy="646331"/>
            </a:xfrm>
            <a:prstGeom prst="rect">
              <a:avLst/>
            </a:prstGeom>
            <a:noFill/>
          </p:spPr>
          <p:txBody>
            <a:bodyPr wrap="square" rtlCol="0">
              <a:spAutoFit/>
            </a:bodyPr>
            <a:lstStyle/>
            <a:p>
              <a:r>
                <a:rPr lang="en-US" sz="3600" dirty="0" smtClean="0">
                  <a:solidFill>
                    <a:srgbClr val="00FF00"/>
                  </a:solidFill>
                </a:rPr>
                <a:t>1.47</a:t>
              </a:r>
              <a:endParaRPr lang="en-US" sz="3600" dirty="0">
                <a:solidFill>
                  <a:srgbClr val="00FF00"/>
                </a:solidFill>
              </a:endParaRPr>
            </a:p>
          </p:txBody>
        </p:sp>
      </p:grpSp>
      <p:pic>
        <p:nvPicPr>
          <p:cNvPr id="58" name="Picture 57" descr="CodeCogsEqn(9).png"/>
          <p:cNvPicPr>
            <a:picLocks noChangeAspect="1"/>
          </p:cNvPicPr>
          <p:nvPr/>
        </p:nvPicPr>
        <p:blipFill>
          <a:blip r:embed="rId8"/>
          <a:stretch>
            <a:fillRect/>
          </a:stretch>
        </p:blipFill>
        <p:spPr>
          <a:xfrm>
            <a:off x="5527414" y="1943097"/>
            <a:ext cx="1542857" cy="476191"/>
          </a:xfrm>
          <a:prstGeom prst="rect">
            <a:avLst/>
          </a:prstGeom>
        </p:spPr>
      </p:pic>
      <p:pic>
        <p:nvPicPr>
          <p:cNvPr id="59" name="S6-038s.mp3">
            <a:hlinkClick r:id="" action="ppaction://media"/>
          </p:cNvPr>
          <p:cNvPicPr>
            <a:picLocks noRot="1" noChangeAspect="1"/>
          </p:cNvPicPr>
          <p:nvPr>
            <a:audioFile r:link="rId1"/>
          </p:nvPr>
        </p:nvPicPr>
        <p:blipFill>
          <a:blip r:embed="rId9"/>
          <a:stretch>
            <a:fillRect/>
          </a:stretch>
        </p:blipFill>
        <p:spPr>
          <a:xfrm>
            <a:off x="152400" y="76200"/>
            <a:ext cx="304800" cy="304800"/>
          </a:xfrm>
          <a:prstGeom prst="rect">
            <a:avLst/>
          </a:prstGeom>
        </p:spPr>
      </p:pic>
    </p:spTree>
  </p:cSld>
  <p:clrMapOvr>
    <a:masterClrMapping/>
  </p:clrMapOvr>
  <p:transition advTm="4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848" fill="hold"/>
                                        <p:tgtEl>
                                          <p:spTgt spid="5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59"/>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US" dirty="0" smtClean="0"/>
              <a:t>Analytically: Usually not so easy (solve y = f(x) for x)</a:t>
            </a:r>
          </a:p>
          <a:p>
            <a:endParaRPr lang="en-US" dirty="0"/>
          </a:p>
          <a:p>
            <a:endParaRPr lang="en-US" dirty="0" smtClean="0"/>
          </a:p>
          <a:p>
            <a:r>
              <a:rPr lang="en-US" dirty="0" smtClean="0"/>
              <a:t>Computationally: OK most of the time</a:t>
            </a:r>
            <a:endParaRPr lang="en-US" dirty="0"/>
          </a:p>
        </p:txBody>
      </p:sp>
      <p:sp>
        <p:nvSpPr>
          <p:cNvPr id="4" name="TextBox 3"/>
          <p:cNvSpPr txBox="1"/>
          <p:nvPr/>
        </p:nvSpPr>
        <p:spPr>
          <a:xfrm>
            <a:off x="1219200" y="381000"/>
            <a:ext cx="6324600" cy="830997"/>
          </a:xfrm>
          <a:prstGeom prst="rect">
            <a:avLst/>
          </a:prstGeom>
          <a:noFill/>
        </p:spPr>
        <p:txBody>
          <a:bodyPr wrap="square" rtlCol="0">
            <a:spAutoFit/>
          </a:bodyPr>
          <a:lstStyle/>
          <a:p>
            <a:pPr algn="ctr"/>
            <a:r>
              <a:rPr lang="en-US" sz="4800" dirty="0" smtClean="0"/>
              <a:t>How do we find S?</a:t>
            </a:r>
            <a:endParaRPr lang="en-US" sz="4800" dirty="0"/>
          </a:p>
        </p:txBody>
      </p:sp>
      <p:pic>
        <p:nvPicPr>
          <p:cNvPr id="5" name="S7-021s.mp3">
            <a:hlinkClick r:id="" action="ppaction://media"/>
          </p:cNvPr>
          <p:cNvPicPr>
            <a:picLocks noRot="1" noChangeAspect="1"/>
          </p:cNvPicPr>
          <p:nvPr>
            <a:audioFile r:link="rId1"/>
          </p:nvPr>
        </p:nvPicPr>
        <p:blipFill>
          <a:blip r:embed="rId4"/>
          <a:stretch>
            <a:fillRect/>
          </a:stretch>
        </p:blipFill>
        <p:spPr>
          <a:xfrm>
            <a:off x="8610600" y="6248400"/>
            <a:ext cx="304800" cy="304800"/>
          </a:xfrm>
          <a:prstGeom prst="rect">
            <a:avLst/>
          </a:prstGeom>
        </p:spPr>
      </p:pic>
    </p:spTree>
  </p:cSld>
  <p:clrMapOvr>
    <a:masterClrMapping/>
  </p:clrMapOvr>
  <p:transition advTm="2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14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Solution</a:t>
            </a:r>
            <a:endParaRPr lang="en-US" dirty="0"/>
          </a:p>
        </p:txBody>
      </p:sp>
      <p:sp>
        <p:nvSpPr>
          <p:cNvPr id="3" name="Content Placeholder 2"/>
          <p:cNvSpPr>
            <a:spLocks noGrp="1"/>
          </p:cNvSpPr>
          <p:nvPr>
            <p:ph idx="1"/>
          </p:nvPr>
        </p:nvSpPr>
        <p:spPr/>
        <p:txBody>
          <a:bodyPr/>
          <a:lstStyle/>
          <a:p>
            <a:r>
              <a:rPr lang="en-US" dirty="0" smtClean="0"/>
              <a:t>Brute-force: Work within the hypercube of volume </a:t>
            </a:r>
            <a:endParaRPr lang="en-US" dirty="0"/>
          </a:p>
        </p:txBody>
      </p:sp>
      <p:grpSp>
        <p:nvGrpSpPr>
          <p:cNvPr id="21" name="Group 20"/>
          <p:cNvGrpSpPr/>
          <p:nvPr/>
        </p:nvGrpSpPr>
        <p:grpSpPr>
          <a:xfrm>
            <a:off x="2703792" y="2296890"/>
            <a:ext cx="3348666" cy="4446813"/>
            <a:chOff x="2703792" y="2296890"/>
            <a:chExt cx="3348666" cy="4446813"/>
          </a:xfrm>
        </p:grpSpPr>
        <p:grpSp>
          <p:nvGrpSpPr>
            <p:cNvPr id="17" name="Group 16"/>
            <p:cNvGrpSpPr/>
            <p:nvPr/>
          </p:nvGrpSpPr>
          <p:grpSpPr>
            <a:xfrm>
              <a:off x="3124200" y="2721432"/>
              <a:ext cx="2438400" cy="3581400"/>
              <a:chOff x="3200400" y="2286000"/>
              <a:chExt cx="2438400" cy="3581400"/>
            </a:xfrm>
          </p:grpSpPr>
          <p:sp>
            <p:nvSpPr>
              <p:cNvPr id="4" name="Cube 3"/>
              <p:cNvSpPr/>
              <p:nvPr/>
            </p:nvSpPr>
            <p:spPr>
              <a:xfrm>
                <a:off x="3200400" y="2286000"/>
                <a:ext cx="2438400" cy="3581400"/>
              </a:xfrm>
              <a:prstGeom prst="cube">
                <a:avLst>
                  <a:gd name="adj" fmla="val 71939"/>
                </a:avLst>
              </a:prstGeom>
              <a:solidFill>
                <a:srgbClr val="C6D9F1">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5400000" flipH="1" flipV="1">
                <a:off x="3200400" y="4114800"/>
                <a:ext cx="1752600" cy="1752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039394" y="3200400"/>
                <a:ext cx="1828006" cy="7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4953000" y="4114801"/>
                <a:ext cx="685800" cy="1157"/>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18" name="Picture 17" descr="CodeCogsEqn(5).png"/>
            <p:cNvPicPr>
              <a:picLocks noChangeAspect="1"/>
            </p:cNvPicPr>
            <p:nvPr/>
          </p:nvPicPr>
          <p:blipFill>
            <a:blip r:embed="rId4"/>
            <a:stretch>
              <a:fillRect/>
            </a:stretch>
          </p:blipFill>
          <p:spPr>
            <a:xfrm>
              <a:off x="2703792" y="6374472"/>
              <a:ext cx="409524" cy="369231"/>
            </a:xfrm>
            <a:prstGeom prst="rect">
              <a:avLst/>
            </a:prstGeom>
          </p:spPr>
        </p:pic>
        <p:pic>
          <p:nvPicPr>
            <p:cNvPr id="19" name="Picture 18" descr="CodeCogsEqn(6).png"/>
            <p:cNvPicPr>
              <a:picLocks noChangeAspect="1"/>
            </p:cNvPicPr>
            <p:nvPr/>
          </p:nvPicPr>
          <p:blipFill>
            <a:blip r:embed="rId5"/>
            <a:stretch>
              <a:fillRect/>
            </a:stretch>
          </p:blipFill>
          <p:spPr>
            <a:xfrm>
              <a:off x="5633410" y="4360614"/>
              <a:ext cx="419048" cy="369231"/>
            </a:xfrm>
            <a:prstGeom prst="rect">
              <a:avLst/>
            </a:prstGeom>
          </p:spPr>
        </p:pic>
        <p:pic>
          <p:nvPicPr>
            <p:cNvPr id="20" name="Picture 19" descr="CodeCogsEqn(7).png"/>
            <p:cNvPicPr>
              <a:picLocks noChangeAspect="1"/>
            </p:cNvPicPr>
            <p:nvPr/>
          </p:nvPicPr>
          <p:blipFill>
            <a:blip r:embed="rId6"/>
            <a:stretch>
              <a:fillRect/>
            </a:stretch>
          </p:blipFill>
          <p:spPr>
            <a:xfrm>
              <a:off x="4539342" y="2296890"/>
              <a:ext cx="428571" cy="369231"/>
            </a:xfrm>
            <a:prstGeom prst="rect">
              <a:avLst/>
            </a:prstGeom>
          </p:spPr>
        </p:pic>
      </p:grpSp>
      <p:pic>
        <p:nvPicPr>
          <p:cNvPr id="22" name="Picture 21" descr="CodeCogsEqn(10).png"/>
          <p:cNvPicPr>
            <a:picLocks noChangeAspect="1"/>
          </p:cNvPicPr>
          <p:nvPr/>
        </p:nvPicPr>
        <p:blipFill>
          <a:blip r:embed="rId7"/>
          <a:stretch>
            <a:fillRect/>
          </a:stretch>
        </p:blipFill>
        <p:spPr>
          <a:xfrm>
            <a:off x="2242459" y="2209801"/>
            <a:ext cx="464818" cy="380999"/>
          </a:xfrm>
          <a:prstGeom prst="rect">
            <a:avLst/>
          </a:prstGeom>
        </p:spPr>
      </p:pic>
      <p:pic>
        <p:nvPicPr>
          <p:cNvPr id="23" name="S8-030s.mp3">
            <a:hlinkClick r:id="" action="ppaction://media"/>
          </p:cNvPr>
          <p:cNvPicPr>
            <a:picLocks noRot="1" noChangeAspect="1"/>
          </p:cNvPicPr>
          <p:nvPr>
            <a:audioFile r:link="rId1"/>
          </p:nvPr>
        </p:nvPicPr>
        <p:blipFill>
          <a:blip r:embed="rId8"/>
          <a:stretch>
            <a:fillRect/>
          </a:stretch>
        </p:blipFill>
        <p:spPr>
          <a:xfrm>
            <a:off x="8534400" y="6172200"/>
            <a:ext cx="304800" cy="304800"/>
          </a:xfrm>
          <a:prstGeom prst="rect">
            <a:avLst/>
          </a:prstGeom>
        </p:spPr>
      </p:pic>
    </p:spTree>
  </p:cSld>
  <p:clrMapOvr>
    <a:masterClrMapping/>
  </p:clrMapOvr>
  <p:transition advTm="3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120"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2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381000" y="767445"/>
            <a:ext cx="8229600" cy="5176155"/>
            <a:chOff x="228600" y="1453245"/>
            <a:chExt cx="8229600" cy="5176155"/>
          </a:xfrm>
        </p:grpSpPr>
        <p:grpSp>
          <p:nvGrpSpPr>
            <p:cNvPr id="4" name="Group 3"/>
            <p:cNvGrpSpPr/>
            <p:nvPr/>
          </p:nvGrpSpPr>
          <p:grpSpPr>
            <a:xfrm>
              <a:off x="228600" y="2182587"/>
              <a:ext cx="3348666" cy="4446813"/>
              <a:chOff x="2703792" y="2296890"/>
              <a:chExt cx="3348666" cy="4446813"/>
            </a:xfrm>
          </p:grpSpPr>
          <p:grpSp>
            <p:nvGrpSpPr>
              <p:cNvPr id="5" name="Group 16"/>
              <p:cNvGrpSpPr/>
              <p:nvPr/>
            </p:nvGrpSpPr>
            <p:grpSpPr>
              <a:xfrm>
                <a:off x="3124200" y="2721432"/>
                <a:ext cx="2438400" cy="3581400"/>
                <a:chOff x="3200400" y="2286000"/>
                <a:chExt cx="2438400" cy="3581400"/>
              </a:xfrm>
            </p:grpSpPr>
            <p:sp>
              <p:nvSpPr>
                <p:cNvPr id="9" name="Cube 8"/>
                <p:cNvSpPr/>
                <p:nvPr/>
              </p:nvSpPr>
              <p:spPr>
                <a:xfrm>
                  <a:off x="3200400" y="2286000"/>
                  <a:ext cx="2438400" cy="3581400"/>
                </a:xfrm>
                <a:prstGeom prst="cube">
                  <a:avLst>
                    <a:gd name="adj" fmla="val 71939"/>
                  </a:avLst>
                </a:prstGeom>
                <a:solidFill>
                  <a:srgbClr val="C6D9F1">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flipH="1" flipV="1">
                  <a:off x="3200400" y="4114800"/>
                  <a:ext cx="1752600" cy="1752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039394" y="3200400"/>
                  <a:ext cx="1828006" cy="7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4953000" y="4114801"/>
                  <a:ext cx="685800" cy="1157"/>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6" name="Picture 5" descr="CodeCogsEqn(5).png"/>
              <p:cNvPicPr>
                <a:picLocks noChangeAspect="1"/>
              </p:cNvPicPr>
              <p:nvPr/>
            </p:nvPicPr>
            <p:blipFill>
              <a:blip r:embed="rId4"/>
              <a:stretch>
                <a:fillRect/>
              </a:stretch>
            </p:blipFill>
            <p:spPr>
              <a:xfrm>
                <a:off x="2703792" y="6374472"/>
                <a:ext cx="409524" cy="369231"/>
              </a:xfrm>
              <a:prstGeom prst="rect">
                <a:avLst/>
              </a:prstGeom>
            </p:spPr>
          </p:pic>
          <p:pic>
            <p:nvPicPr>
              <p:cNvPr id="7" name="Picture 6" descr="CodeCogsEqn(6).png"/>
              <p:cNvPicPr>
                <a:picLocks noChangeAspect="1"/>
              </p:cNvPicPr>
              <p:nvPr/>
            </p:nvPicPr>
            <p:blipFill>
              <a:blip r:embed="rId5"/>
              <a:stretch>
                <a:fillRect/>
              </a:stretch>
            </p:blipFill>
            <p:spPr>
              <a:xfrm>
                <a:off x="5633410" y="4360614"/>
                <a:ext cx="419048" cy="369231"/>
              </a:xfrm>
              <a:prstGeom prst="rect">
                <a:avLst/>
              </a:prstGeom>
            </p:spPr>
          </p:pic>
          <p:pic>
            <p:nvPicPr>
              <p:cNvPr id="8" name="Picture 7" descr="CodeCogsEqn(7).png"/>
              <p:cNvPicPr>
                <a:picLocks noChangeAspect="1"/>
              </p:cNvPicPr>
              <p:nvPr/>
            </p:nvPicPr>
            <p:blipFill>
              <a:blip r:embed="rId6"/>
              <a:stretch>
                <a:fillRect/>
              </a:stretch>
            </p:blipFill>
            <p:spPr>
              <a:xfrm>
                <a:off x="4539342" y="2296890"/>
                <a:ext cx="428571" cy="369231"/>
              </a:xfrm>
              <a:prstGeom prst="rect">
                <a:avLst/>
              </a:prstGeom>
            </p:spPr>
          </p:pic>
        </p:grpSp>
        <p:sp>
          <p:nvSpPr>
            <p:cNvPr id="13" name="Oval 12"/>
            <p:cNvSpPr/>
            <p:nvPr/>
          </p:nvSpPr>
          <p:spPr>
            <a:xfrm>
              <a:off x="2514600" y="3858987"/>
              <a:ext cx="152400" cy="1524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w="3175">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odeCogsEqn(13).png"/>
            <p:cNvPicPr>
              <a:picLocks noChangeAspect="1"/>
            </p:cNvPicPr>
            <p:nvPr/>
          </p:nvPicPr>
          <p:blipFill>
            <a:blip r:embed="rId7"/>
            <a:stretch>
              <a:fillRect/>
            </a:stretch>
          </p:blipFill>
          <p:spPr>
            <a:xfrm>
              <a:off x="1823355" y="1453245"/>
              <a:ext cx="6629400" cy="410744"/>
            </a:xfrm>
            <a:prstGeom prst="rect">
              <a:avLst/>
            </a:prstGeom>
            <a:solidFill>
              <a:srgbClr val="FFFF99"/>
            </a:solidFill>
            <a:effectLst>
              <a:outerShdw blurRad="50800" dist="38100" algn="l" rotWithShape="0">
                <a:prstClr val="black">
                  <a:alpha val="40000"/>
                </a:prstClr>
              </a:outerShdw>
            </a:effectLst>
          </p:spPr>
        </p:pic>
        <p:sp>
          <p:nvSpPr>
            <p:cNvPr id="18" name="TextBox 17"/>
            <p:cNvSpPr txBox="1"/>
            <p:nvPr/>
          </p:nvSpPr>
          <p:spPr>
            <a:xfrm>
              <a:off x="3962400" y="1828800"/>
              <a:ext cx="4495800" cy="3785652"/>
            </a:xfrm>
            <a:prstGeom prst="rect">
              <a:avLst/>
            </a:prstGeom>
            <a:solidFill>
              <a:srgbClr val="FFFF99"/>
            </a:solidFill>
            <a:effectLst>
              <a:outerShdw blurRad="50800" dist="38100" dir="2700000" algn="tl" rotWithShape="0">
                <a:prstClr val="black">
                  <a:alpha val="40000"/>
                </a:prstClr>
              </a:outerShdw>
            </a:effectLst>
          </p:spPr>
          <p:txBody>
            <a:bodyPr wrap="square" rtlCol="0">
              <a:spAutoFit/>
            </a:bodyPr>
            <a:lstStyle/>
            <a:p>
              <a:r>
                <a:rPr lang="en-US" sz="2400" dirty="0" smtClean="0"/>
                <a:t>L := +</a:t>
              </a:r>
              <a:r>
                <a:rPr lang="en-US" sz="2400" dirty="0" err="1" smtClean="0"/>
                <a:t>inf</a:t>
              </a:r>
              <a:endParaRPr lang="en-US" sz="2400" dirty="0" smtClean="0"/>
            </a:p>
            <a:p>
              <a:r>
                <a:rPr lang="en-US" sz="2400" dirty="0" err="1" smtClean="0"/>
                <a:t>S_l</a:t>
              </a:r>
              <a:r>
                <a:rPr lang="en-US" sz="2400" dirty="0" smtClean="0"/>
                <a:t> := </a:t>
              </a:r>
              <a:r>
                <a:rPr lang="en-US" sz="2400" b="1" dirty="0" smtClean="0"/>
                <a:t>0</a:t>
              </a:r>
              <a:r>
                <a:rPr lang="en-US" sz="2400" dirty="0" smtClean="0"/>
                <a:t> </a:t>
              </a:r>
            </a:p>
            <a:p>
              <a:endParaRPr lang="en-US" sz="2400" dirty="0">
                <a:latin typeface="Symbol" pitchFamily="18" charset="2"/>
              </a:endParaRPr>
            </a:p>
            <a:p>
              <a:r>
                <a:rPr lang="en-US" sz="2400" dirty="0" smtClean="0">
                  <a:latin typeface="+mj-lt"/>
                </a:rPr>
                <a:t>For  s  in S1 x S2 x S3  do:</a:t>
              </a:r>
            </a:p>
            <a:p>
              <a:r>
                <a:rPr lang="en-US" sz="2400" dirty="0" smtClean="0">
                  <a:latin typeface="+mj-lt"/>
                </a:rPr>
                <a:t>     l := Likelihood(S, D);</a:t>
              </a:r>
            </a:p>
            <a:p>
              <a:r>
                <a:rPr lang="en-US" sz="2400" dirty="0">
                  <a:latin typeface="+mj-lt"/>
                </a:rPr>
                <a:t> </a:t>
              </a:r>
              <a:r>
                <a:rPr lang="en-US" sz="2400" dirty="0" smtClean="0">
                  <a:latin typeface="+mj-lt"/>
                </a:rPr>
                <a:t>    if (l &lt; L) then:</a:t>
              </a:r>
            </a:p>
            <a:p>
              <a:r>
                <a:rPr lang="en-US" sz="2400" dirty="0">
                  <a:latin typeface="+mj-lt"/>
                </a:rPr>
                <a:t> </a:t>
              </a:r>
              <a:r>
                <a:rPr lang="en-US" sz="2400" dirty="0" smtClean="0">
                  <a:latin typeface="+mj-lt"/>
                </a:rPr>
                <a:t>         L = l;</a:t>
              </a:r>
            </a:p>
            <a:p>
              <a:r>
                <a:rPr lang="en-US" sz="2400" dirty="0">
                  <a:latin typeface="+mj-lt"/>
                </a:rPr>
                <a:t> </a:t>
              </a:r>
              <a:r>
                <a:rPr lang="en-US" sz="2400" dirty="0" smtClean="0">
                  <a:latin typeface="+mj-lt"/>
                </a:rPr>
                <a:t>         </a:t>
              </a:r>
              <a:r>
                <a:rPr lang="en-US" sz="2400" dirty="0" err="1">
                  <a:latin typeface="+mj-lt"/>
                </a:rPr>
                <a:t>s</a:t>
              </a:r>
              <a:r>
                <a:rPr lang="en-US" sz="2400" dirty="0" err="1" smtClean="0">
                  <a:latin typeface="+mj-lt"/>
                </a:rPr>
                <a:t>_l</a:t>
              </a:r>
              <a:r>
                <a:rPr lang="en-US" sz="2400" dirty="0" smtClean="0">
                  <a:latin typeface="+mj-lt"/>
                </a:rPr>
                <a:t> = s;</a:t>
              </a:r>
            </a:p>
            <a:p>
              <a:endParaRPr lang="en-US" sz="2400" dirty="0">
                <a:latin typeface="+mj-lt"/>
              </a:endParaRPr>
            </a:p>
            <a:p>
              <a:r>
                <a:rPr lang="en-US" sz="2400" dirty="0" smtClean="0">
                  <a:latin typeface="+mj-lt"/>
                </a:rPr>
                <a:t>Return L, </a:t>
              </a:r>
              <a:r>
                <a:rPr lang="en-US" sz="2400" dirty="0" err="1" smtClean="0">
                  <a:latin typeface="+mj-lt"/>
                </a:rPr>
                <a:t>s_l</a:t>
              </a:r>
              <a:r>
                <a:rPr lang="en-US" sz="2400" dirty="0" smtClean="0">
                  <a:latin typeface="+mj-lt"/>
                </a:rPr>
                <a:t>        # ML and location</a:t>
              </a:r>
            </a:p>
          </p:txBody>
        </p:sp>
        <p:cxnSp>
          <p:nvCxnSpPr>
            <p:cNvPr id="24" name="Curved Connector 23"/>
            <p:cNvCxnSpPr/>
            <p:nvPr/>
          </p:nvCxnSpPr>
          <p:spPr>
            <a:xfrm rot="16200000" flipV="1">
              <a:off x="2247900" y="4381500"/>
              <a:ext cx="1371600" cy="685800"/>
            </a:xfrm>
            <a:prstGeom prst="curved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76600" y="5410200"/>
              <a:ext cx="533400" cy="158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895600" y="2743200"/>
            <a:ext cx="838200" cy="381000"/>
          </a:xfrm>
          <a:prstGeom prst="rect">
            <a:avLst/>
          </a:prstGeom>
          <a:solidFill>
            <a:srgbClr val="FFC000"/>
          </a:solidFill>
          <a:scene3d>
            <a:camera prst="orthographicFront"/>
            <a:lightRig rig="threePt" dir="t"/>
          </a:scene3d>
          <a:sp3d>
            <a:bevelT/>
          </a:sp3d>
        </p:spPr>
        <p:txBody>
          <a:bodyPr wrap="square" rtlCol="0">
            <a:spAutoFit/>
          </a:bodyPr>
          <a:lstStyle/>
          <a:p>
            <a:r>
              <a:rPr lang="en-US" dirty="0" smtClean="0"/>
              <a:t>Florida</a:t>
            </a:r>
            <a:endParaRPr lang="en-US" dirty="0"/>
          </a:p>
        </p:txBody>
      </p:sp>
      <p:sp>
        <p:nvSpPr>
          <p:cNvPr id="31" name="TextBox 30"/>
          <p:cNvSpPr txBox="1"/>
          <p:nvPr/>
        </p:nvSpPr>
        <p:spPr>
          <a:xfrm>
            <a:off x="914400" y="3821668"/>
            <a:ext cx="311304" cy="369332"/>
          </a:xfrm>
          <a:prstGeom prst="rect">
            <a:avLst/>
          </a:prstGeom>
          <a:noFill/>
        </p:spPr>
        <p:txBody>
          <a:bodyPr wrap="none" rtlCol="0">
            <a:spAutoFit/>
          </a:bodyPr>
          <a:lstStyle/>
          <a:p>
            <a:r>
              <a:rPr lang="en-US" b="1" dirty="0" smtClean="0">
                <a:solidFill>
                  <a:srgbClr val="00B0F0"/>
                </a:solidFill>
              </a:rPr>
              <a:t>X</a:t>
            </a:r>
            <a:endParaRPr lang="en-US" b="1" dirty="0">
              <a:solidFill>
                <a:srgbClr val="00B0F0"/>
              </a:solidFill>
            </a:endParaRPr>
          </a:p>
        </p:txBody>
      </p:sp>
      <p:sp>
        <p:nvSpPr>
          <p:cNvPr id="32" name="TextBox 31"/>
          <p:cNvSpPr txBox="1"/>
          <p:nvPr/>
        </p:nvSpPr>
        <p:spPr>
          <a:xfrm>
            <a:off x="1219200" y="4114800"/>
            <a:ext cx="838200" cy="381000"/>
          </a:xfrm>
          <a:prstGeom prst="rect">
            <a:avLst/>
          </a:prstGeom>
          <a:solidFill>
            <a:schemeClr val="accent5">
              <a:lumMod val="60000"/>
              <a:lumOff val="40000"/>
            </a:schemeClr>
          </a:solidFill>
          <a:ln>
            <a:solidFill>
              <a:schemeClr val="accent5">
                <a:lumMod val="75000"/>
              </a:schemeClr>
            </a:solidFill>
          </a:ln>
        </p:spPr>
        <p:txBody>
          <a:bodyPr wrap="square" rtlCol="0">
            <a:spAutoFit/>
          </a:bodyPr>
          <a:lstStyle/>
          <a:p>
            <a:pPr algn="ctr"/>
            <a:r>
              <a:rPr lang="en-US" dirty="0" smtClean="0"/>
              <a:t>Alaska</a:t>
            </a:r>
            <a:endParaRPr lang="en-US" dirty="0"/>
          </a:p>
        </p:txBody>
      </p:sp>
      <p:pic>
        <p:nvPicPr>
          <p:cNvPr id="33" name="S9-44s.mp3">
            <a:hlinkClick r:id="" action="ppaction://media"/>
          </p:cNvPr>
          <p:cNvPicPr>
            <a:picLocks noRot="1" noChangeAspect="1"/>
          </p:cNvPicPr>
          <p:nvPr>
            <a:audioFile r:link="rId1"/>
          </p:nvPr>
        </p:nvPicPr>
        <p:blipFill>
          <a:blip r:embed="rId8"/>
          <a:stretch>
            <a:fillRect/>
          </a:stretch>
        </p:blipFill>
        <p:spPr>
          <a:xfrm>
            <a:off x="8686800" y="6324600"/>
            <a:ext cx="304800" cy="304800"/>
          </a:xfrm>
          <a:prstGeom prst="rect">
            <a:avLst/>
          </a:prstGeom>
        </p:spPr>
      </p:pic>
    </p:spTree>
  </p:cSld>
  <p:clrMapOvr>
    <a:masterClrMapping/>
  </p:clrMapOvr>
  <p:transition advTm="4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848" fill="hold"/>
                                        <p:tgtEl>
                                          <p:spTgt spid="3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Next" delay="0">
                      <p:tgtEl>
                        <p:sldTgt/>
                      </p:tgtEl>
                    </p:cond>
                    <p:cond evt="onPrev" delay="0">
                      <p:tgtEl>
                        <p:sldTgt/>
                      </p:tgtEl>
                    </p:cond>
                    <p:cond evt="onStopAudio" delay="0">
                      <p:tgtEl>
                        <p:sldTgt/>
                      </p:tgtEl>
                    </p:cond>
                  </p:endCondLst>
                </p:cTn>
                <p:tgtEl>
                  <p:spTgt spid="3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1007</Words>
  <Application>Microsoft Office PowerPoint</Application>
  <PresentationFormat>On-screen Show (4:3)</PresentationFormat>
  <Paragraphs>88</Paragraphs>
  <Slides>11</Slides>
  <Notes>11</Notes>
  <HiddenSlides>0</HiddenSlides>
  <MMClips>11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 Quick Tour of Maximum-Likelihood Estimation  </vt:lpstr>
      <vt:lpstr>MLE: What is it?</vt:lpstr>
      <vt:lpstr>Slide 3</vt:lpstr>
      <vt:lpstr>Slide 4</vt:lpstr>
      <vt:lpstr>…where did they come from?</vt:lpstr>
      <vt:lpstr>Slide 6</vt:lpstr>
      <vt:lpstr>Slide 7</vt:lpstr>
      <vt:lpstr>Computational Solution</vt:lpstr>
      <vt:lpstr>Slide 9</vt:lpstr>
      <vt:lpstr>Some drawbacks…</vt:lpstr>
      <vt:lpstr>Slide 11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Quick Tour of Maximum-Likelihood Estimation</dc:title>
  <dc:creator>Owner</dc:creator>
  <cp:lastModifiedBy>Owner</cp:lastModifiedBy>
  <cp:revision>60</cp:revision>
  <dcterms:created xsi:type="dcterms:W3CDTF">2021-05-27T17:34:05Z</dcterms:created>
  <dcterms:modified xsi:type="dcterms:W3CDTF">2021-05-28T05:56:41Z</dcterms:modified>
</cp:coreProperties>
</file>