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4" r:id="rId1"/>
  </p:sldMasterIdLst>
  <p:notesMasterIdLst>
    <p:notesMasterId r:id="rId33"/>
  </p:notesMasterIdLst>
  <p:sldIdLst>
    <p:sldId id="256" r:id="rId2"/>
    <p:sldId id="263" r:id="rId3"/>
    <p:sldId id="264" r:id="rId4"/>
    <p:sldId id="257" r:id="rId5"/>
    <p:sldId id="265" r:id="rId6"/>
    <p:sldId id="266" r:id="rId7"/>
    <p:sldId id="258" r:id="rId8"/>
    <p:sldId id="268" r:id="rId9"/>
    <p:sldId id="269" r:id="rId10"/>
    <p:sldId id="270" r:id="rId11"/>
    <p:sldId id="259" r:id="rId12"/>
    <p:sldId id="271" r:id="rId13"/>
    <p:sldId id="275" r:id="rId14"/>
    <p:sldId id="272" r:id="rId15"/>
    <p:sldId id="276" r:id="rId16"/>
    <p:sldId id="273" r:id="rId17"/>
    <p:sldId id="277" r:id="rId18"/>
    <p:sldId id="274" r:id="rId19"/>
    <p:sldId id="260" r:id="rId20"/>
    <p:sldId id="278" r:id="rId21"/>
    <p:sldId id="279" r:id="rId22"/>
    <p:sldId id="280" r:id="rId23"/>
    <p:sldId id="281" r:id="rId24"/>
    <p:sldId id="282" r:id="rId25"/>
    <p:sldId id="283" r:id="rId26"/>
    <p:sldId id="284" r:id="rId27"/>
    <p:sldId id="261" r:id="rId28"/>
    <p:sldId id="285" r:id="rId29"/>
    <p:sldId id="286" r:id="rId30"/>
    <p:sldId id="262"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4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a:p>
            <a:endParaRPr lang="en-US" dirty="0"/>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dirty="0"/>
          </a:p>
          <a:p>
            <a:r>
              <a:rPr lang="en-US" dirty="0" smtClean="0"/>
              <a:t>*</a:t>
            </a:r>
            <a:endParaRPr lang="en-US" dirty="0"/>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a:p>
            <a:endParaRPr lang="en-US" dirty="0"/>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a:p>
            <a:endParaRPr lang="en-US" dirty="0"/>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dirty="0"/>
          </a:p>
          <a:p>
            <a:r>
              <a:rPr lang="en-US" dirty="0" smtClean="0"/>
              <a:t>#</a:t>
            </a:r>
            <a:endParaRPr lang="en-US" dirty="0"/>
          </a:p>
        </p:txBody>
      </p:sp>
    </p:spTree>
    <p:extLst>
      <p:ext uri="{BB962C8B-B14F-4D97-AF65-F5344CB8AC3E}">
        <p14:creationId xmlns:p14="http://schemas.microsoft.com/office/powerpoint/2010/main" val="1645343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dirty="0"/>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C1A7286D-62B3-4E0C-8662-F907DA31FF4C}"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09EAEE1-3CD0-4DFE-9865-EEDFCBBE01D8}" type="datetimeFigureOut">
              <a:rPr lang="en-US" smtClean="0"/>
              <a:t>1/5/2024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2D09813-85C9-41D3-BDD6-F45F8168A58C}"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9EAEE1-3CD0-4DFE-9865-EEDFCBBE01D8}" type="datetimeFigureOut">
              <a:rPr lang="en-US" smtClean="0"/>
              <a:t>1/5/2024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2D09813-85C9-41D3-BDD6-F45F8168A58C}"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9EAEE1-3CD0-4DFE-9865-EEDFCBBE01D8}" type="datetimeFigureOut">
              <a:rPr lang="en-US" smtClean="0"/>
              <a:t>1/5/2024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2D09813-85C9-41D3-BDD6-F45F8168A58C}"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9EAEE1-3CD0-4DFE-9865-EEDFCBBE01D8}" type="datetimeFigureOut">
              <a:rPr lang="en-US" smtClean="0"/>
              <a:t>1/5/2024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2D09813-85C9-41D3-BDD6-F45F8168A58C}"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09EAEE1-3CD0-4DFE-9865-EEDFCBBE01D8}" type="datetimeFigureOut">
              <a:rPr lang="en-US" smtClean="0"/>
              <a:t>1/5/2024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2D09813-85C9-41D3-BDD6-F45F8168A58C}" type="slidenum">
              <a:rPr lang="en-US" smtClean="0"/>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9EAEE1-3CD0-4DFE-9865-EEDFCBBE01D8}" type="datetimeFigureOut">
              <a:rPr lang="en-US" smtClean="0"/>
              <a:t>1/5/2024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2D09813-85C9-41D3-BDD6-F45F8168A58C}"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09EAEE1-3CD0-4DFE-9865-EEDFCBBE01D8}" type="datetimeFigureOut">
              <a:rPr lang="en-US" smtClean="0"/>
              <a:t>1/5/2024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2D09813-85C9-41D3-BDD6-F45F8168A58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09EAEE1-3CD0-4DFE-9865-EEDFCBBE01D8}" type="datetimeFigureOut">
              <a:rPr lang="en-US" smtClean="0"/>
              <a:t>1/5/2024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2D09813-85C9-41D3-BDD6-F45F8168A58C}"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09EAEE1-3CD0-4DFE-9865-EEDFCBBE01D8}" type="datetimeFigureOut">
              <a:rPr lang="en-US" smtClean="0"/>
              <a:t>1/5/2024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2D09813-85C9-41D3-BDD6-F45F8168A58C}"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B09EAEE1-3CD0-4DFE-9865-EEDFCBBE01D8}" type="datetimeFigureOut">
              <a:rPr lang="en-US" smtClean="0"/>
              <a:t>1/5/2024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2D09813-85C9-41D3-BDD6-F45F8168A58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09EAEE1-3CD0-4DFE-9865-EEDFCBBE01D8}" type="datetimeFigureOut">
              <a:rPr lang="en-US" smtClean="0"/>
              <a:t>1/5/2024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2D09813-85C9-41D3-BDD6-F45F8168A58C}" type="slidenum">
              <a:rPr lang="en-US" smtClean="0"/>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09EAEE1-3CD0-4DFE-9865-EEDFCBBE01D8}" type="datetimeFigureOut">
              <a:rPr lang="en-US" smtClean="0"/>
              <a:t>1/5/2024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A2D09813-85C9-41D3-BDD6-F45F8168A58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normAutofit/>
          </a:bodyPr>
          <a:lstStyle/>
          <a:p>
            <a:r>
              <a:rPr lang="en-CA" b="1" dirty="0" err="1" smtClean="0"/>
              <a:t>RenewAgra</a:t>
            </a:r>
            <a:r>
              <a:rPr lang="en-CA" b="1" dirty="0" smtClean="0"/>
              <a:t> </a:t>
            </a:r>
            <a:r>
              <a:rPr lang="en-US" b="1" dirty="0" smtClean="0"/>
              <a:t>Journey Roadmap Presentation</a:t>
            </a:r>
            <a:endParaRPr lang="en-US" b="1" dirty="0"/>
          </a:p>
        </p:txBody>
      </p:sp>
      <p:sp>
        <p:nvSpPr>
          <p:cNvPr id="3" name="Subtitle 2"/>
          <p:cNvSpPr>
            <a:spLocks noGrp="1" noEditPoints="1"/>
          </p:cNvSpPr>
          <p:nvPr>
            <p:ph type="subTitle" idx="1"/>
          </p:nvPr>
        </p:nvSpPr>
        <p:spPr/>
        <p:txBody>
          <a:bodyPr/>
          <a:lstStyle/>
          <a:p>
            <a:r>
              <a:rPr lang="en-US" b="1" dirty="0" smtClean="0"/>
              <a:t>Mina Nazari</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b="1" dirty="0"/>
              <a:t>Executive Leadership Team:</a:t>
            </a:r>
            <a:endParaRPr lang="en-US" dirty="0"/>
          </a:p>
          <a:p>
            <a:pPr lvl="1"/>
            <a:r>
              <a:rPr lang="en-US" dirty="0"/>
              <a:t>Regular strategic briefings on project alignment with overall business strategy.</a:t>
            </a:r>
          </a:p>
          <a:p>
            <a:pPr lvl="1"/>
            <a:r>
              <a:rPr lang="en-US" dirty="0"/>
              <a:t>In-depth presentations on resource allocation and high-level decision-making.</a:t>
            </a:r>
          </a:p>
          <a:p>
            <a:pPr marL="0" indent="0">
              <a:buNone/>
            </a:pPr>
            <a:r>
              <a:rPr lang="en-US" b="1" dirty="0"/>
              <a:t>IT Department Representatives:</a:t>
            </a:r>
            <a:endParaRPr lang="en-US" dirty="0"/>
          </a:p>
          <a:p>
            <a:pPr lvl="1"/>
            <a:r>
              <a:rPr lang="en-US" dirty="0"/>
              <a:t>Technical workshops and assessments to ensure IT alignment.</a:t>
            </a:r>
          </a:p>
          <a:p>
            <a:pPr lvl="1"/>
            <a:r>
              <a:rPr lang="en-US" dirty="0"/>
              <a:t>Collaboration on implementation planning, system integration, and governance.</a:t>
            </a:r>
          </a:p>
          <a:p>
            <a:pPr marL="0" indent="0">
              <a:buNone/>
            </a:pPr>
            <a:r>
              <a:rPr lang="en-US" b="1" dirty="0"/>
              <a:t>Operations and Logistics Managers:</a:t>
            </a:r>
            <a:endParaRPr lang="en-US" dirty="0"/>
          </a:p>
          <a:p>
            <a:pPr lvl="1"/>
            <a:r>
              <a:rPr lang="en-US" dirty="0"/>
              <a:t>Workshops for gathering operational insights and challenges.</a:t>
            </a:r>
          </a:p>
          <a:p>
            <a:pPr lvl="1"/>
            <a:r>
              <a:rPr lang="en-US" dirty="0"/>
              <a:t>Active involvement during the implementation phase to validate operational alignment.</a:t>
            </a:r>
          </a:p>
          <a:p>
            <a:pPr marL="0" indent="0">
              <a:buNone/>
            </a:pPr>
            <a:r>
              <a:rPr lang="en-US" b="1" dirty="0"/>
              <a:t>Regulatory Compliance Experts:</a:t>
            </a:r>
            <a:endParaRPr lang="en-US" dirty="0"/>
          </a:p>
          <a:p>
            <a:pPr lvl="1"/>
            <a:r>
              <a:rPr lang="en-US" dirty="0"/>
              <a:t>Regular sessions for compliance updates and guidance.</a:t>
            </a:r>
          </a:p>
          <a:p>
            <a:pPr lvl="1"/>
            <a:r>
              <a:rPr lang="en-US" dirty="0"/>
              <a:t>Inclusion in project workshops to provide insights into regulatory requirements.</a:t>
            </a:r>
          </a:p>
          <a:p>
            <a:endParaRPr lang="en-CA" dirty="0"/>
          </a:p>
        </p:txBody>
      </p:sp>
      <p:sp>
        <p:nvSpPr>
          <p:cNvPr id="2" name="Title 1"/>
          <p:cNvSpPr>
            <a:spLocks noGrp="1"/>
          </p:cNvSpPr>
          <p:nvPr>
            <p:ph type="title"/>
          </p:nvPr>
        </p:nvSpPr>
        <p:spPr/>
        <p:txBody>
          <a:bodyPr>
            <a:normAutofit fontScale="90000"/>
          </a:bodyPr>
          <a:lstStyle/>
          <a:p>
            <a:r>
              <a:rPr lang="en-CA" b="1" dirty="0"/>
              <a:t>Proposed Stakeholder Engagement Plan</a:t>
            </a:r>
            <a:br>
              <a:rPr lang="en-CA" b="1" dirty="0"/>
            </a:br>
            <a:endParaRPr lang="en-CA" dirty="0"/>
          </a:p>
        </p:txBody>
      </p:sp>
    </p:spTree>
    <p:extLst>
      <p:ext uri="{BB962C8B-B14F-4D97-AF65-F5344CB8AC3E}">
        <p14:creationId xmlns:p14="http://schemas.microsoft.com/office/powerpoint/2010/main" val="4092836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lnSpcReduction="10000"/>
          </a:bodyPr>
          <a:lstStyle/>
          <a:p>
            <a:pPr marL="0" indent="0">
              <a:buNone/>
            </a:pPr>
            <a:r>
              <a:rPr lang="en-US" b="1" dirty="0"/>
              <a:t>Understanding Business Environment:</a:t>
            </a:r>
            <a:endParaRPr lang="en-US" dirty="0"/>
          </a:p>
          <a:p>
            <a:r>
              <a:rPr lang="en-US" dirty="0"/>
              <a:t>The business environment encompasses various internal and external factors that shape an organization's operations and strategic decisions.</a:t>
            </a:r>
          </a:p>
          <a:p>
            <a:pPr marL="0" indent="0">
              <a:buNone/>
            </a:pPr>
            <a:r>
              <a:rPr lang="en-US" b="1" dirty="0"/>
              <a:t>Strategic Tools for Analysis:</a:t>
            </a:r>
            <a:endParaRPr lang="en-US" dirty="0"/>
          </a:p>
          <a:p>
            <a:r>
              <a:rPr lang="en-US" dirty="0"/>
              <a:t>SWOT (Strengths, Weaknesses, Opportunities, Threats) analysis focuses on internal and external factors, aiding in strategic planning.</a:t>
            </a:r>
          </a:p>
          <a:p>
            <a:r>
              <a:rPr lang="en-US" dirty="0"/>
              <a:t>PESTLE (Political, Economic, Social, Technological, Legal, Environmental) analysis evaluates macro-environmental influences on a business.</a:t>
            </a:r>
          </a:p>
          <a:p>
            <a:endParaRPr lang="en-US" dirty="0"/>
          </a:p>
        </p:txBody>
      </p:sp>
      <p:sp>
        <p:nvSpPr>
          <p:cNvPr id="2" name="Title 1"/>
          <p:cNvSpPr>
            <a:spLocks noGrp="1" noEditPoints="1"/>
          </p:cNvSpPr>
          <p:nvPr>
            <p:ph type="title"/>
          </p:nvPr>
        </p:nvSpPr>
        <p:spPr/>
        <p:txBody>
          <a:bodyPr/>
          <a:lstStyle/>
          <a:p>
            <a:r>
              <a:rPr lang="en-US" dirty="0"/>
              <a:t>Business Environment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u="sng" dirty="0"/>
              <a:t>PESTLE Analysis for CropCo:</a:t>
            </a:r>
          </a:p>
          <a:p>
            <a:pPr marL="0" indent="0">
              <a:buNone/>
            </a:pPr>
            <a:r>
              <a:rPr lang="en-US" b="1" dirty="0"/>
              <a:t>Political:</a:t>
            </a:r>
            <a:endParaRPr lang="en-US" dirty="0"/>
          </a:p>
          <a:p>
            <a:r>
              <a:rPr lang="en-US" dirty="0"/>
              <a:t>Government regulations on agriculture policies.</a:t>
            </a:r>
          </a:p>
          <a:p>
            <a:r>
              <a:rPr lang="en-US" dirty="0"/>
              <a:t>Trade regulations affecting crop exports and imports.</a:t>
            </a:r>
          </a:p>
          <a:p>
            <a:pPr marL="0" indent="0">
              <a:buNone/>
            </a:pPr>
            <a:r>
              <a:rPr lang="en-US" b="1" dirty="0"/>
              <a:t>Economic:</a:t>
            </a:r>
            <a:endParaRPr lang="en-US" dirty="0"/>
          </a:p>
          <a:p>
            <a:r>
              <a:rPr lang="en-US" dirty="0"/>
              <a:t>Market demand and supply for crops.</a:t>
            </a:r>
          </a:p>
          <a:p>
            <a:r>
              <a:rPr lang="en-US" dirty="0"/>
              <a:t>Economic conditions impacting farmers' purchasing power.</a:t>
            </a:r>
          </a:p>
          <a:p>
            <a:pPr marL="0" indent="0">
              <a:buNone/>
            </a:pPr>
            <a:r>
              <a:rPr lang="en-US" b="1" dirty="0"/>
              <a:t>Social:</a:t>
            </a:r>
            <a:endParaRPr lang="en-US" dirty="0"/>
          </a:p>
          <a:p>
            <a:r>
              <a:rPr lang="en-US" dirty="0"/>
              <a:t>Consumer preferences and awareness of sustainable farming.</a:t>
            </a:r>
          </a:p>
          <a:p>
            <a:r>
              <a:rPr lang="en-US" dirty="0"/>
              <a:t>Demographic trends affecting food consumption patterns.</a:t>
            </a:r>
          </a:p>
          <a:p>
            <a:endParaRPr lang="en-CA" dirty="0"/>
          </a:p>
        </p:txBody>
      </p:sp>
      <p:sp>
        <p:nvSpPr>
          <p:cNvPr id="2" name="Title 1"/>
          <p:cNvSpPr>
            <a:spLocks noGrp="1"/>
          </p:cNvSpPr>
          <p:nvPr>
            <p:ph type="title"/>
          </p:nvPr>
        </p:nvSpPr>
        <p:spPr/>
        <p:txBody>
          <a:bodyPr>
            <a:normAutofit fontScale="90000"/>
          </a:bodyPr>
          <a:lstStyle/>
          <a:p>
            <a:r>
              <a:rPr lang="en-CA" b="1" dirty="0"/>
              <a:t>PESTLE Analysis - </a:t>
            </a:r>
            <a:r>
              <a:rPr lang="en-CA" b="1" dirty="0" smtClean="0"/>
              <a:t>CropCo</a:t>
            </a:r>
            <a:r>
              <a:rPr lang="en-CA" b="1" dirty="0"/>
              <a:t/>
            </a:r>
            <a:br>
              <a:rPr lang="en-CA" b="1" dirty="0"/>
            </a:br>
            <a:endParaRPr lang="en-CA" dirty="0"/>
          </a:p>
        </p:txBody>
      </p:sp>
    </p:spTree>
    <p:extLst>
      <p:ext uri="{BB962C8B-B14F-4D97-AF65-F5344CB8AC3E}">
        <p14:creationId xmlns:p14="http://schemas.microsoft.com/office/powerpoint/2010/main" val="2269859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a:t>Technological:</a:t>
            </a:r>
            <a:endParaRPr lang="en-US" dirty="0"/>
          </a:p>
          <a:p>
            <a:r>
              <a:rPr lang="en-US" dirty="0"/>
              <a:t>Adoption of precision farming technologies.</a:t>
            </a:r>
          </a:p>
          <a:p>
            <a:r>
              <a:rPr lang="en-US" dirty="0"/>
              <a:t>Innovations in crop cultivation and harvesting methods.</a:t>
            </a:r>
          </a:p>
          <a:p>
            <a:pPr marL="0" indent="0">
              <a:buNone/>
            </a:pPr>
            <a:r>
              <a:rPr lang="en-US" b="1" dirty="0"/>
              <a:t>Legal:</a:t>
            </a:r>
            <a:endParaRPr lang="en-US" dirty="0"/>
          </a:p>
          <a:p>
            <a:r>
              <a:rPr lang="en-US" dirty="0"/>
              <a:t>Compliance with agricultural and environmental regulations.</a:t>
            </a:r>
          </a:p>
          <a:p>
            <a:r>
              <a:rPr lang="en-US" dirty="0"/>
              <a:t>Intellectual property rights for genetically modified crops.</a:t>
            </a:r>
          </a:p>
          <a:p>
            <a:pPr marL="0" indent="0">
              <a:buNone/>
            </a:pPr>
            <a:r>
              <a:rPr lang="en-US" b="1" dirty="0"/>
              <a:t>Environmental:</a:t>
            </a:r>
            <a:endParaRPr lang="en-US" dirty="0"/>
          </a:p>
          <a:p>
            <a:r>
              <a:rPr lang="en-US" dirty="0"/>
              <a:t>Impact of climate change on crop yields.</a:t>
            </a:r>
          </a:p>
          <a:p>
            <a:r>
              <a:rPr lang="en-US" dirty="0"/>
              <a:t>Sustainability practices and environmental conservation efforts.</a:t>
            </a:r>
          </a:p>
          <a:p>
            <a:endParaRPr lang="en-CA" dirty="0"/>
          </a:p>
        </p:txBody>
      </p:sp>
    </p:spTree>
    <p:extLst>
      <p:ext uri="{BB962C8B-B14F-4D97-AF65-F5344CB8AC3E}">
        <p14:creationId xmlns:p14="http://schemas.microsoft.com/office/powerpoint/2010/main" val="1873475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b="1" dirty="0"/>
              <a:t>Political:</a:t>
            </a:r>
            <a:endParaRPr lang="en-US" dirty="0"/>
          </a:p>
          <a:p>
            <a:r>
              <a:rPr lang="en-US" dirty="0"/>
              <a:t>Government policies on transportation and logistics.</a:t>
            </a:r>
          </a:p>
          <a:p>
            <a:r>
              <a:rPr lang="en-US" dirty="0"/>
              <a:t>International trade agreements affecting cross-border transport.</a:t>
            </a:r>
          </a:p>
          <a:p>
            <a:pPr marL="0" indent="0">
              <a:buNone/>
            </a:pPr>
            <a:r>
              <a:rPr lang="en-US" b="1" dirty="0"/>
              <a:t>Economic:</a:t>
            </a:r>
            <a:endParaRPr lang="en-US" dirty="0"/>
          </a:p>
          <a:p>
            <a:r>
              <a:rPr lang="en-US" dirty="0"/>
              <a:t>Economic stability impacting transportation costs.</a:t>
            </a:r>
          </a:p>
          <a:p>
            <a:r>
              <a:rPr lang="en-US" dirty="0"/>
              <a:t>Currency exchange rates affecting global trade.</a:t>
            </a:r>
          </a:p>
          <a:p>
            <a:pPr marL="0" indent="0">
              <a:buNone/>
            </a:pPr>
            <a:r>
              <a:rPr lang="en-US" b="1" dirty="0"/>
              <a:t>Social:</a:t>
            </a:r>
            <a:endParaRPr lang="en-US" dirty="0"/>
          </a:p>
          <a:p>
            <a:r>
              <a:rPr lang="en-US" dirty="0"/>
              <a:t>Consumer demands for eco-friendly and sustainable transport.</a:t>
            </a:r>
          </a:p>
          <a:p>
            <a:r>
              <a:rPr lang="en-US" dirty="0"/>
              <a:t>Workforce demographics and labor market conditions.</a:t>
            </a:r>
          </a:p>
          <a:p>
            <a:endParaRPr lang="en-CA" dirty="0"/>
          </a:p>
        </p:txBody>
      </p:sp>
      <p:sp>
        <p:nvSpPr>
          <p:cNvPr id="2" name="Title 1"/>
          <p:cNvSpPr>
            <a:spLocks noGrp="1"/>
          </p:cNvSpPr>
          <p:nvPr>
            <p:ph type="title"/>
          </p:nvPr>
        </p:nvSpPr>
        <p:spPr/>
        <p:txBody>
          <a:bodyPr>
            <a:normAutofit fontScale="90000"/>
          </a:bodyPr>
          <a:lstStyle/>
          <a:p>
            <a:r>
              <a:rPr lang="en-CA" b="1" dirty="0"/>
              <a:t>PESTLE Analysis - </a:t>
            </a:r>
            <a:r>
              <a:rPr lang="en-CA" b="1" dirty="0" smtClean="0"/>
              <a:t>TransCrop</a:t>
            </a:r>
            <a:r>
              <a:rPr lang="en-CA" b="1" dirty="0"/>
              <a:t/>
            </a:r>
            <a:br>
              <a:rPr lang="en-CA" b="1" dirty="0"/>
            </a:br>
            <a:endParaRPr lang="en-CA" dirty="0"/>
          </a:p>
        </p:txBody>
      </p:sp>
    </p:spTree>
    <p:extLst>
      <p:ext uri="{BB962C8B-B14F-4D97-AF65-F5344CB8AC3E}">
        <p14:creationId xmlns:p14="http://schemas.microsoft.com/office/powerpoint/2010/main" val="32382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Technological:</a:t>
            </a:r>
            <a:endParaRPr lang="en-US" dirty="0"/>
          </a:p>
          <a:p>
            <a:r>
              <a:rPr lang="en-US" dirty="0"/>
              <a:t>Advances in transportation technology and automation.</a:t>
            </a:r>
          </a:p>
          <a:p>
            <a:r>
              <a:rPr lang="en-US" dirty="0"/>
              <a:t>Integration of tracking systems for supply chain visibility.</a:t>
            </a:r>
          </a:p>
          <a:p>
            <a:pPr marL="0" indent="0">
              <a:buNone/>
            </a:pPr>
            <a:r>
              <a:rPr lang="en-US" b="1" dirty="0"/>
              <a:t>Legal:</a:t>
            </a:r>
            <a:endParaRPr lang="en-US" dirty="0"/>
          </a:p>
          <a:p>
            <a:r>
              <a:rPr lang="en-US" dirty="0"/>
              <a:t>Compliance with transportation safety regulations.</a:t>
            </a:r>
          </a:p>
          <a:p>
            <a:r>
              <a:rPr lang="en-US" dirty="0"/>
              <a:t>International laws governing cross-border logistics.</a:t>
            </a:r>
          </a:p>
          <a:p>
            <a:pPr marL="0" indent="0">
              <a:buNone/>
            </a:pPr>
            <a:r>
              <a:rPr lang="en-US" b="1" dirty="0"/>
              <a:t>Environmental:</a:t>
            </a:r>
            <a:endParaRPr lang="en-US" dirty="0"/>
          </a:p>
          <a:p>
            <a:r>
              <a:rPr lang="en-US" dirty="0"/>
              <a:t>Carbon footprint and environmental impact of transportation.</a:t>
            </a:r>
          </a:p>
          <a:p>
            <a:r>
              <a:rPr lang="en-US" dirty="0"/>
              <a:t>Adoption of green and sustainable transport practices.</a:t>
            </a:r>
          </a:p>
          <a:p>
            <a:endParaRPr lang="en-CA" dirty="0"/>
          </a:p>
        </p:txBody>
      </p:sp>
    </p:spTree>
    <p:extLst>
      <p:ext uri="{BB962C8B-B14F-4D97-AF65-F5344CB8AC3E}">
        <p14:creationId xmlns:p14="http://schemas.microsoft.com/office/powerpoint/2010/main" val="221941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b="1" dirty="0"/>
              <a:t>Political:</a:t>
            </a:r>
            <a:endParaRPr lang="en-US" dirty="0"/>
          </a:p>
          <a:p>
            <a:r>
              <a:rPr lang="en-US" dirty="0"/>
              <a:t>Government regulations on data privacy and cybersecurity.</a:t>
            </a:r>
          </a:p>
          <a:p>
            <a:r>
              <a:rPr lang="en-US" dirty="0"/>
              <a:t>Legislation related to environmental data management.</a:t>
            </a:r>
          </a:p>
          <a:p>
            <a:pPr marL="0" indent="0">
              <a:buNone/>
            </a:pPr>
            <a:r>
              <a:rPr lang="en-US" b="1" dirty="0"/>
              <a:t>Economic:</a:t>
            </a:r>
            <a:endParaRPr lang="en-US" dirty="0"/>
          </a:p>
          <a:p>
            <a:r>
              <a:rPr lang="en-US" dirty="0"/>
              <a:t>Economic conditions affecting investments in environmental technologies.</a:t>
            </a:r>
          </a:p>
          <a:p>
            <a:r>
              <a:rPr lang="en-US" dirty="0"/>
              <a:t>Market demand for data analytics and environmental insights.</a:t>
            </a:r>
          </a:p>
          <a:p>
            <a:pPr marL="0" indent="0">
              <a:buNone/>
            </a:pPr>
            <a:r>
              <a:rPr lang="en-US" b="1" dirty="0"/>
              <a:t>Social:</a:t>
            </a:r>
            <a:endParaRPr lang="en-US" dirty="0"/>
          </a:p>
          <a:p>
            <a:r>
              <a:rPr lang="en-US" dirty="0"/>
              <a:t>Public awareness and concerns about environmental issues.</a:t>
            </a:r>
          </a:p>
          <a:p>
            <a:r>
              <a:rPr lang="en-US" dirty="0"/>
              <a:t>Social attitudes toward companies promoting sustainable practices</a:t>
            </a:r>
            <a:r>
              <a:rPr lang="en-US" dirty="0" smtClean="0"/>
              <a:t>.</a:t>
            </a:r>
            <a:endParaRPr lang="en-US" dirty="0"/>
          </a:p>
        </p:txBody>
      </p:sp>
      <p:sp>
        <p:nvSpPr>
          <p:cNvPr id="2" name="Title 1"/>
          <p:cNvSpPr>
            <a:spLocks noGrp="1"/>
          </p:cNvSpPr>
          <p:nvPr>
            <p:ph type="title"/>
          </p:nvPr>
        </p:nvSpPr>
        <p:spPr/>
        <p:txBody>
          <a:bodyPr>
            <a:normAutofit fontScale="90000"/>
          </a:bodyPr>
          <a:lstStyle/>
          <a:p>
            <a:r>
              <a:rPr lang="en-CA" b="1" dirty="0"/>
              <a:t>PESTLE Analysis - </a:t>
            </a:r>
            <a:r>
              <a:rPr lang="en-CA" b="1" dirty="0" smtClean="0"/>
              <a:t>EnvoData</a:t>
            </a:r>
            <a:r>
              <a:rPr lang="en-CA" b="1" dirty="0"/>
              <a:t/>
            </a:r>
            <a:br>
              <a:rPr lang="en-CA" b="1" dirty="0"/>
            </a:br>
            <a:endParaRPr lang="en-CA" dirty="0"/>
          </a:p>
        </p:txBody>
      </p:sp>
    </p:spTree>
    <p:extLst>
      <p:ext uri="{BB962C8B-B14F-4D97-AF65-F5344CB8AC3E}">
        <p14:creationId xmlns:p14="http://schemas.microsoft.com/office/powerpoint/2010/main" val="2878680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b="1" dirty="0"/>
              <a:t>Technological:</a:t>
            </a:r>
            <a:endParaRPr lang="en-US" dirty="0"/>
          </a:p>
          <a:p>
            <a:r>
              <a:rPr lang="en-US" dirty="0"/>
              <a:t>Advances in data analytics and machine learning for environmental monitoring.</a:t>
            </a:r>
          </a:p>
          <a:p>
            <a:r>
              <a:rPr lang="en-US" dirty="0"/>
              <a:t>Integration of IoT devices for real-time data collection.</a:t>
            </a:r>
          </a:p>
          <a:p>
            <a:pPr marL="0" indent="0">
              <a:buNone/>
            </a:pPr>
            <a:r>
              <a:rPr lang="en-US" b="1" dirty="0"/>
              <a:t>Legal:</a:t>
            </a:r>
            <a:endParaRPr lang="en-US" dirty="0"/>
          </a:p>
          <a:p>
            <a:r>
              <a:rPr lang="en-US" dirty="0"/>
              <a:t>Compliance with data protection laws (GDPR, etc.).</a:t>
            </a:r>
          </a:p>
          <a:p>
            <a:r>
              <a:rPr lang="en-US" dirty="0"/>
              <a:t>Legal implications of environmental data reporting.</a:t>
            </a:r>
          </a:p>
          <a:p>
            <a:pPr marL="0" indent="0">
              <a:buNone/>
            </a:pPr>
            <a:r>
              <a:rPr lang="en-US" b="1" dirty="0"/>
              <a:t>Environmental:</a:t>
            </a:r>
            <a:endParaRPr lang="en-US" dirty="0"/>
          </a:p>
          <a:p>
            <a:r>
              <a:rPr lang="en-US" dirty="0"/>
              <a:t>Impact of environmental factors on data collection and analysis.</a:t>
            </a:r>
          </a:p>
          <a:p>
            <a:r>
              <a:rPr lang="en-US" dirty="0"/>
              <a:t>Contribution of EnvoData to sustainability and environmental conservation.</a:t>
            </a:r>
          </a:p>
          <a:p>
            <a:endParaRPr lang="en-CA" dirty="0"/>
          </a:p>
          <a:p>
            <a:endParaRPr lang="en-CA" dirty="0"/>
          </a:p>
        </p:txBody>
      </p:sp>
    </p:spTree>
    <p:extLst>
      <p:ext uri="{BB962C8B-B14F-4D97-AF65-F5344CB8AC3E}">
        <p14:creationId xmlns:p14="http://schemas.microsoft.com/office/powerpoint/2010/main" val="2700504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CA" b="1" u="sng" dirty="0"/>
              <a:t>Strategic Considerations:</a:t>
            </a:r>
            <a:endParaRPr lang="en-CA" u="sng" dirty="0"/>
          </a:p>
          <a:p>
            <a:r>
              <a:rPr lang="en-CA" dirty="0"/>
              <a:t>PESTLE analysis provides a comprehensive understanding of external factors influencing business operations.</a:t>
            </a:r>
          </a:p>
          <a:p>
            <a:r>
              <a:rPr lang="en-CA" dirty="0"/>
              <a:t>Each business (CropCo, TransCrop, EnvoData) faces unique challenges and opportunities shaped by the political, economic, social, technological, legal, and environmental landscape.</a:t>
            </a:r>
          </a:p>
          <a:p>
            <a:r>
              <a:rPr lang="en-CA" dirty="0"/>
              <a:t>Aligning business strategies with PESTLE insights enables proactive decision-making and adaptation to changing environmental dynamics</a:t>
            </a:r>
            <a:r>
              <a:rPr lang="en-CA" dirty="0" smtClean="0"/>
              <a:t>.</a:t>
            </a:r>
            <a:endParaRPr lang="en-CA" dirty="0"/>
          </a:p>
        </p:txBody>
      </p:sp>
      <p:sp>
        <p:nvSpPr>
          <p:cNvPr id="2" name="Title 1"/>
          <p:cNvSpPr>
            <a:spLocks noGrp="1"/>
          </p:cNvSpPr>
          <p:nvPr>
            <p:ph type="title"/>
          </p:nvPr>
        </p:nvSpPr>
        <p:spPr/>
        <p:txBody>
          <a:bodyPr>
            <a:normAutofit fontScale="90000"/>
          </a:bodyPr>
          <a:lstStyle/>
          <a:p>
            <a:r>
              <a:rPr lang="en-CA" b="1" dirty="0"/>
              <a:t>Key Insights</a:t>
            </a:r>
            <a:br>
              <a:rPr lang="en-CA" b="1" dirty="0"/>
            </a:br>
            <a:endParaRPr lang="en-CA" dirty="0"/>
          </a:p>
        </p:txBody>
      </p:sp>
    </p:spTree>
    <p:extLst>
      <p:ext uri="{BB962C8B-B14F-4D97-AF65-F5344CB8AC3E}">
        <p14:creationId xmlns:p14="http://schemas.microsoft.com/office/powerpoint/2010/main" val="2593637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a:bodyPr>
          <a:lstStyle/>
          <a:p>
            <a:pPr marL="0" indent="0">
              <a:buNone/>
            </a:pPr>
            <a:r>
              <a:rPr lang="en-US" b="1" u="sng" dirty="0"/>
              <a:t>Ariba - Intelligent Procurement Solution</a:t>
            </a:r>
          </a:p>
          <a:p>
            <a:r>
              <a:rPr lang="en-US" dirty="0"/>
              <a:t>Customer Pain Point: Inefficient Procurement Process</a:t>
            </a:r>
          </a:p>
          <a:p>
            <a:r>
              <a:rPr lang="en-US" dirty="0"/>
              <a:t>The customer struggles with a manual and time-consuming procurement process, resulting in delays, errors, and increased costs.</a:t>
            </a:r>
          </a:p>
          <a:p>
            <a:r>
              <a:rPr lang="en-US" dirty="0"/>
              <a:t>SAP Solution: SAP Ariba</a:t>
            </a:r>
          </a:p>
          <a:p>
            <a:r>
              <a:rPr lang="en-US" b="1" dirty="0"/>
              <a:t>Description:</a:t>
            </a:r>
            <a:r>
              <a:rPr lang="en-US" dirty="0"/>
              <a:t> SAP Ariba is an intelligent procurement solution</a:t>
            </a:r>
            <a:r>
              <a:rPr lang="en-US" dirty="0" smtClean="0"/>
              <a:t>.</a:t>
            </a:r>
            <a:endParaRPr lang="en-US" dirty="0"/>
          </a:p>
        </p:txBody>
      </p:sp>
      <p:sp>
        <p:nvSpPr>
          <p:cNvPr id="2" name="Title 1"/>
          <p:cNvSpPr>
            <a:spLocks noGrp="1" noEditPoints="1"/>
          </p:cNvSpPr>
          <p:nvPr>
            <p:ph type="title"/>
          </p:nvPr>
        </p:nvSpPr>
        <p:spPr/>
        <p:txBody>
          <a:bodyPr/>
          <a:lstStyle/>
          <a:p>
            <a:r>
              <a:rPr lang="en-US" dirty="0"/>
              <a:t>Products and Solutions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0" indent="0">
              <a:buNone/>
            </a:pPr>
            <a:r>
              <a:rPr lang="en-US" dirty="0" smtClean="0"/>
              <a:t>RenewAgra </a:t>
            </a:r>
            <a:r>
              <a:rPr lang="en-US" dirty="0"/>
              <a:t>is a multinational agricultural company with operations in the US, Brazil, Mexico, Germany, and India. Comprising three distinct businesses - CropCo, TransCrop, and EnvoData, RenewAgra focuses on cereals (corn and wheat) and sugar (sugar cane and sugar beets). This diversified portfolio operates across various geographies, emphasizing a global presence</a:t>
            </a:r>
            <a:r>
              <a:rPr lang="en-US" dirty="0" smtClean="0"/>
              <a:t>.</a:t>
            </a:r>
          </a:p>
          <a:p>
            <a:pPr marL="0" indent="0">
              <a:buNone/>
            </a:pPr>
            <a:endParaRPr lang="en-US" dirty="0"/>
          </a:p>
          <a:p>
            <a:pPr marL="0" indent="0">
              <a:buNone/>
            </a:pPr>
            <a:endParaRPr lang="en-US" dirty="0"/>
          </a:p>
        </p:txBody>
      </p:sp>
      <p:sp>
        <p:nvSpPr>
          <p:cNvPr id="2" name="Title 1"/>
          <p:cNvSpPr>
            <a:spLocks noGrp="1" noEditPoints="1"/>
          </p:cNvSpPr>
          <p:nvPr>
            <p:ph type="title"/>
          </p:nvPr>
        </p:nvSpPr>
        <p:spPr/>
        <p:txBody>
          <a:bodyPr>
            <a:normAutofit/>
          </a:bodyPr>
          <a:lstStyle/>
          <a:p>
            <a:r>
              <a:rPr lang="en-CA" b="1" dirty="0"/>
              <a:t>Overview of RenewAgra's Businesses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Key Features:</a:t>
            </a:r>
            <a:endParaRPr lang="en-US" dirty="0"/>
          </a:p>
          <a:p>
            <a:pPr lvl="1"/>
            <a:r>
              <a:rPr lang="en-US" dirty="0"/>
              <a:t>Automation of procurement lifecycle.</a:t>
            </a:r>
          </a:p>
          <a:p>
            <a:pPr lvl="1"/>
            <a:r>
              <a:rPr lang="en-US" dirty="0"/>
              <a:t>Enhanced collaboration with suppliers.</a:t>
            </a:r>
          </a:p>
          <a:p>
            <a:pPr lvl="1"/>
            <a:r>
              <a:rPr lang="en-US" dirty="0"/>
              <a:t>Real-time insights for informed decision-making.</a:t>
            </a:r>
          </a:p>
          <a:p>
            <a:pPr marL="0" indent="0">
              <a:buNone/>
            </a:pPr>
            <a:r>
              <a:rPr lang="en-US" b="1" dirty="0"/>
              <a:t>Benefits:</a:t>
            </a:r>
            <a:endParaRPr lang="en-US" dirty="0"/>
          </a:p>
          <a:p>
            <a:pPr lvl="1"/>
            <a:r>
              <a:rPr lang="en-US" dirty="0"/>
              <a:t>Reduction in procurement cycle times.</a:t>
            </a:r>
          </a:p>
          <a:p>
            <a:pPr lvl="1"/>
            <a:r>
              <a:rPr lang="en-US" dirty="0"/>
              <a:t>Improved cost efficiency.</a:t>
            </a:r>
          </a:p>
          <a:p>
            <a:pPr marL="0" indent="0">
              <a:buNone/>
            </a:pPr>
            <a:r>
              <a:rPr lang="en-US" b="1" dirty="0"/>
              <a:t>Impact:</a:t>
            </a:r>
            <a:endParaRPr lang="en-US" dirty="0"/>
          </a:p>
          <a:p>
            <a:pPr lvl="1"/>
            <a:r>
              <a:rPr lang="en-US" dirty="0"/>
              <a:t>Streamlined and optimized procurement processes.</a:t>
            </a:r>
          </a:p>
          <a:p>
            <a:endParaRPr lang="en-CA" dirty="0"/>
          </a:p>
        </p:txBody>
      </p:sp>
    </p:spTree>
    <p:extLst>
      <p:ext uri="{BB962C8B-B14F-4D97-AF65-F5344CB8AC3E}">
        <p14:creationId xmlns:p14="http://schemas.microsoft.com/office/powerpoint/2010/main" val="3535797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u="sng" dirty="0" smtClean="0"/>
              <a:t>SAP Sales Cloud - End-to-End Sales Automation</a:t>
            </a:r>
          </a:p>
          <a:p>
            <a:r>
              <a:rPr lang="en-US" dirty="0" smtClean="0"/>
              <a:t>Customer </a:t>
            </a:r>
            <a:r>
              <a:rPr lang="en-US" dirty="0"/>
              <a:t>Pain Point: Complex Sales Processes</a:t>
            </a:r>
          </a:p>
          <a:p>
            <a:r>
              <a:rPr lang="en-US" dirty="0"/>
              <a:t>The client faces challenges in managing complex sales processes, including order processing, inventory tracking, and customer relationship management.</a:t>
            </a:r>
          </a:p>
          <a:p>
            <a:r>
              <a:rPr lang="en-US" dirty="0"/>
              <a:t>SAP Solution: SAP Sales Cloud</a:t>
            </a:r>
          </a:p>
          <a:p>
            <a:r>
              <a:rPr lang="en-US" b="1" dirty="0"/>
              <a:t>Description:</a:t>
            </a:r>
            <a:r>
              <a:rPr lang="en-US" dirty="0"/>
              <a:t> SAP Sales Cloud offers end-to-end sales automation.</a:t>
            </a:r>
          </a:p>
          <a:p>
            <a:endParaRPr lang="en-US" dirty="0"/>
          </a:p>
          <a:p>
            <a:pPr marL="0" indent="0">
              <a:buNone/>
            </a:pPr>
            <a:r>
              <a:rPr lang="en-US" dirty="0"/>
              <a:t/>
            </a:r>
            <a:br>
              <a:rPr lang="en-US" dirty="0"/>
            </a:br>
            <a:endParaRPr lang="en-CA" dirty="0"/>
          </a:p>
        </p:txBody>
      </p:sp>
    </p:spTree>
    <p:extLst>
      <p:ext uri="{BB962C8B-B14F-4D97-AF65-F5344CB8AC3E}">
        <p14:creationId xmlns:p14="http://schemas.microsoft.com/office/powerpoint/2010/main" val="1647344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Key Features:</a:t>
            </a:r>
            <a:endParaRPr lang="en-US" dirty="0"/>
          </a:p>
          <a:p>
            <a:pPr lvl="1"/>
            <a:r>
              <a:rPr lang="en-US" dirty="0"/>
              <a:t>Comprehensive platform for sales teams.</a:t>
            </a:r>
          </a:p>
          <a:p>
            <a:pPr lvl="1"/>
            <a:r>
              <a:rPr lang="en-US" dirty="0"/>
              <a:t>Optimization of sales processes.</a:t>
            </a:r>
          </a:p>
          <a:p>
            <a:pPr lvl="1"/>
            <a:r>
              <a:rPr lang="en-US" dirty="0"/>
              <a:t>Improved customer engagement.</a:t>
            </a:r>
          </a:p>
          <a:p>
            <a:pPr lvl="1"/>
            <a:r>
              <a:rPr lang="en-US" dirty="0"/>
              <a:t>Accurate order fulfillment.</a:t>
            </a:r>
          </a:p>
          <a:p>
            <a:pPr marL="0" indent="0">
              <a:buNone/>
            </a:pPr>
            <a:r>
              <a:rPr lang="en-US" b="1" dirty="0"/>
              <a:t>Benefits:</a:t>
            </a:r>
            <a:endParaRPr lang="en-US" dirty="0"/>
          </a:p>
          <a:p>
            <a:pPr lvl="1"/>
            <a:r>
              <a:rPr lang="en-US" dirty="0"/>
              <a:t>Increased efficiency in lead management.</a:t>
            </a:r>
          </a:p>
          <a:p>
            <a:pPr lvl="1"/>
            <a:r>
              <a:rPr lang="en-US" dirty="0"/>
              <a:t>Enhanced customer satisfaction.</a:t>
            </a:r>
          </a:p>
          <a:p>
            <a:pPr marL="0" indent="0">
              <a:buNone/>
            </a:pPr>
            <a:r>
              <a:rPr lang="en-US" b="1" dirty="0"/>
              <a:t>Impact:</a:t>
            </a:r>
            <a:endParaRPr lang="en-US" dirty="0"/>
          </a:p>
          <a:p>
            <a:pPr lvl="1"/>
            <a:r>
              <a:rPr lang="en-US" dirty="0"/>
              <a:t>Centralized sales processes for streamlined operations.</a:t>
            </a:r>
            <a:endParaRPr lang="en-CA" dirty="0"/>
          </a:p>
        </p:txBody>
      </p:sp>
    </p:spTree>
    <p:extLst>
      <p:ext uri="{BB962C8B-B14F-4D97-AF65-F5344CB8AC3E}">
        <p14:creationId xmlns:p14="http://schemas.microsoft.com/office/powerpoint/2010/main" val="144912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u="sng" dirty="0"/>
              <a:t>SAP Integrated Business Planning (IBP) - Supply Chain Management</a:t>
            </a:r>
          </a:p>
          <a:p>
            <a:r>
              <a:rPr lang="en-US" dirty="0"/>
              <a:t>Customer Pain Point: Logistics and Supply Chain Visibility</a:t>
            </a:r>
          </a:p>
          <a:p>
            <a:r>
              <a:rPr lang="en-US" dirty="0"/>
              <a:t>Lack of real-time visibility into the supply chain and logistics operations, affecting the ability to track shipments, manage inventory, and respond to changing market demands.</a:t>
            </a:r>
          </a:p>
          <a:p>
            <a:r>
              <a:rPr lang="en-US" dirty="0"/>
              <a:t>SAP Solution: SAP Integrated Business Planning (IBP)</a:t>
            </a:r>
          </a:p>
          <a:p>
            <a:r>
              <a:rPr lang="en-US" b="1" dirty="0"/>
              <a:t>Description:</a:t>
            </a:r>
            <a:r>
              <a:rPr lang="en-US" dirty="0"/>
              <a:t> SAP IBP enables comprehensive supply chain management.</a:t>
            </a:r>
          </a:p>
          <a:p>
            <a:pPr marL="0" indent="0">
              <a:buNone/>
            </a:pPr>
            <a:r>
              <a:rPr lang="en-US" dirty="0"/>
              <a:t/>
            </a:r>
            <a:br>
              <a:rPr lang="en-US" dirty="0"/>
            </a:br>
            <a:endParaRPr lang="en-CA" dirty="0"/>
          </a:p>
        </p:txBody>
      </p:sp>
    </p:spTree>
    <p:extLst>
      <p:ext uri="{BB962C8B-B14F-4D97-AF65-F5344CB8AC3E}">
        <p14:creationId xmlns:p14="http://schemas.microsoft.com/office/powerpoint/2010/main" val="2977328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Key Features:</a:t>
            </a:r>
            <a:endParaRPr lang="en-US" dirty="0"/>
          </a:p>
          <a:p>
            <a:pPr lvl="1"/>
            <a:r>
              <a:rPr lang="en-US" dirty="0"/>
              <a:t>Real-time visibility into the supply chain.</a:t>
            </a:r>
          </a:p>
          <a:p>
            <a:pPr lvl="1"/>
            <a:r>
              <a:rPr lang="en-US" dirty="0"/>
              <a:t>Demand planning and forecasting.</a:t>
            </a:r>
          </a:p>
          <a:p>
            <a:pPr lvl="1"/>
            <a:r>
              <a:rPr lang="en-US" dirty="0"/>
              <a:t>Inventory optimization.</a:t>
            </a:r>
          </a:p>
          <a:p>
            <a:pPr marL="0" indent="0">
              <a:buNone/>
            </a:pPr>
            <a:r>
              <a:rPr lang="en-US" b="1" dirty="0"/>
              <a:t>Benefits:</a:t>
            </a:r>
            <a:endParaRPr lang="en-US" dirty="0"/>
          </a:p>
          <a:p>
            <a:pPr lvl="1"/>
            <a:r>
              <a:rPr lang="en-US" dirty="0"/>
              <a:t>Enhanced logistics efficiency.</a:t>
            </a:r>
          </a:p>
          <a:p>
            <a:pPr lvl="1"/>
            <a:r>
              <a:rPr lang="en-US" dirty="0"/>
              <a:t>Reduction in lead times.</a:t>
            </a:r>
          </a:p>
          <a:p>
            <a:pPr marL="0" indent="0">
              <a:buNone/>
            </a:pPr>
            <a:r>
              <a:rPr lang="en-US" b="1" dirty="0"/>
              <a:t>Impact:</a:t>
            </a:r>
            <a:endParaRPr lang="en-US" dirty="0"/>
          </a:p>
          <a:p>
            <a:pPr lvl="1"/>
            <a:r>
              <a:rPr lang="en-US" dirty="0"/>
              <a:t>Improved overall supply chain responsiveness.</a:t>
            </a:r>
          </a:p>
          <a:p>
            <a:endParaRPr lang="en-CA" dirty="0"/>
          </a:p>
        </p:txBody>
      </p:sp>
    </p:spTree>
    <p:extLst>
      <p:ext uri="{BB962C8B-B14F-4D97-AF65-F5344CB8AC3E}">
        <p14:creationId xmlns:p14="http://schemas.microsoft.com/office/powerpoint/2010/main" val="1009418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SAP SuccessFactors - Integrated HCM Solution</a:t>
            </a:r>
          </a:p>
          <a:p>
            <a:r>
              <a:rPr lang="en-US" dirty="0"/>
              <a:t>Customer Pain Point: Complex Payroll and HR Processes</a:t>
            </a:r>
          </a:p>
          <a:p>
            <a:r>
              <a:rPr lang="en-US" dirty="0"/>
              <a:t>Tedious and error-prone manual processes for payroll and human resources management leading to compliance issues, inaccuracies, and employee dissatisfaction.</a:t>
            </a:r>
          </a:p>
          <a:p>
            <a:r>
              <a:rPr lang="en-US" dirty="0"/>
              <a:t>SAP Solution: SAP SuccessFactors</a:t>
            </a:r>
          </a:p>
          <a:p>
            <a:r>
              <a:rPr lang="en-US" b="1" dirty="0"/>
              <a:t>Description:</a:t>
            </a:r>
            <a:r>
              <a:rPr lang="en-US" dirty="0"/>
              <a:t> SAP SuccessFactors is an integrated human capital management (HCM) solution.</a:t>
            </a:r>
          </a:p>
          <a:p>
            <a:pPr marL="0" indent="0">
              <a:buNone/>
            </a:pPr>
            <a:endParaRPr lang="en-CA" dirty="0"/>
          </a:p>
        </p:txBody>
      </p:sp>
    </p:spTree>
    <p:extLst>
      <p:ext uri="{BB962C8B-B14F-4D97-AF65-F5344CB8AC3E}">
        <p14:creationId xmlns:p14="http://schemas.microsoft.com/office/powerpoint/2010/main" val="3464838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Key Features:</a:t>
            </a:r>
            <a:endParaRPr lang="en-US" dirty="0"/>
          </a:p>
          <a:p>
            <a:pPr lvl="1"/>
            <a:r>
              <a:rPr lang="en-US" dirty="0"/>
              <a:t>Simplification of payroll and HR processes.</a:t>
            </a:r>
          </a:p>
          <a:p>
            <a:pPr lvl="1"/>
            <a:r>
              <a:rPr lang="en-US" dirty="0"/>
              <a:t>Compliance assurance.</a:t>
            </a:r>
          </a:p>
          <a:p>
            <a:pPr lvl="1"/>
            <a:r>
              <a:rPr lang="en-US" dirty="0"/>
              <a:t>Enhanced employee experience.</a:t>
            </a:r>
          </a:p>
          <a:p>
            <a:pPr lvl="1"/>
            <a:r>
              <a:rPr lang="en-US" dirty="0"/>
              <a:t>Analytics for workforce management.</a:t>
            </a:r>
          </a:p>
          <a:p>
            <a:pPr marL="0" indent="0">
              <a:buNone/>
            </a:pPr>
            <a:r>
              <a:rPr lang="en-US" b="1" dirty="0"/>
              <a:t>Benefits:</a:t>
            </a:r>
            <a:endParaRPr lang="en-US" dirty="0"/>
          </a:p>
          <a:p>
            <a:pPr lvl="1"/>
            <a:r>
              <a:rPr lang="en-US" dirty="0"/>
              <a:t>Streamlined HR operations.</a:t>
            </a:r>
          </a:p>
          <a:p>
            <a:pPr lvl="1"/>
            <a:r>
              <a:rPr lang="en-US" dirty="0"/>
              <a:t>Improved employee satisfaction.</a:t>
            </a:r>
          </a:p>
          <a:p>
            <a:pPr marL="0" indent="0">
              <a:buNone/>
            </a:pPr>
            <a:r>
              <a:rPr lang="en-US" b="1" dirty="0"/>
              <a:t>Impact:</a:t>
            </a:r>
            <a:endParaRPr lang="en-US" dirty="0"/>
          </a:p>
          <a:p>
            <a:pPr lvl="1"/>
            <a:r>
              <a:rPr lang="en-US" dirty="0"/>
              <a:t>Efficient and compliant human capital management.</a:t>
            </a:r>
          </a:p>
          <a:p>
            <a:endParaRPr lang="en-CA" dirty="0"/>
          </a:p>
        </p:txBody>
      </p:sp>
    </p:spTree>
    <p:extLst>
      <p:ext uri="{BB962C8B-B14F-4D97-AF65-F5344CB8AC3E}">
        <p14:creationId xmlns:p14="http://schemas.microsoft.com/office/powerpoint/2010/main" val="616754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fontScale="92500" lnSpcReduction="20000"/>
          </a:bodyPr>
          <a:lstStyle/>
          <a:p>
            <a:pPr marL="0" indent="0">
              <a:buNone/>
            </a:pPr>
            <a:r>
              <a:rPr lang="en-US" b="1" u="sng" dirty="0"/>
              <a:t>SAP Project Management Training</a:t>
            </a:r>
          </a:p>
          <a:p>
            <a:pPr marL="0" indent="0">
              <a:buNone/>
            </a:pPr>
            <a:r>
              <a:rPr lang="en-US" b="1" dirty="0"/>
              <a:t>Objective: Enhancing Project Management Skills</a:t>
            </a:r>
            <a:endParaRPr lang="en-US" dirty="0"/>
          </a:p>
          <a:p>
            <a:pPr marL="0" indent="0">
              <a:buNone/>
            </a:pPr>
            <a:r>
              <a:rPr lang="en-US" b="1" dirty="0"/>
              <a:t>Objective:</a:t>
            </a:r>
            <a:r>
              <a:rPr lang="en-US" dirty="0"/>
              <a:t> Enhancing the team's project management skills is crucial for effective program planning and stakeholder analysis.</a:t>
            </a:r>
          </a:p>
          <a:p>
            <a:pPr marL="0" indent="0">
              <a:buNone/>
            </a:pPr>
            <a:r>
              <a:rPr lang="en-US" b="1" dirty="0"/>
              <a:t>Training Focus: SAP Project Management</a:t>
            </a:r>
            <a:endParaRPr lang="en-US" dirty="0"/>
          </a:p>
          <a:p>
            <a:pPr lvl="1"/>
            <a:r>
              <a:rPr lang="en-US" dirty="0"/>
              <a:t>Insights into best practices, methodologies, and tools for managing SAP projects.</a:t>
            </a:r>
          </a:p>
          <a:p>
            <a:pPr marL="0" indent="0">
              <a:buNone/>
            </a:pPr>
            <a:r>
              <a:rPr lang="en-US" b="1" dirty="0"/>
              <a:t>Benefits:</a:t>
            </a:r>
            <a:endParaRPr lang="en-US" dirty="0"/>
          </a:p>
          <a:p>
            <a:pPr lvl="1"/>
            <a:r>
              <a:rPr lang="en-US" dirty="0"/>
              <a:t>Inspires confidence and trust for the customer.</a:t>
            </a:r>
          </a:p>
          <a:p>
            <a:pPr lvl="1"/>
            <a:r>
              <a:rPr lang="en-US" dirty="0"/>
              <a:t>Showcases the team's commitment to project delivery.</a:t>
            </a:r>
          </a:p>
          <a:p>
            <a:pPr lvl="1"/>
            <a:r>
              <a:rPr lang="en-US" dirty="0"/>
              <a:t>Establishes a common understanding of project management standards.</a:t>
            </a:r>
          </a:p>
          <a:p>
            <a:pPr marL="0" indent="0">
              <a:buNone/>
            </a:pPr>
            <a:r>
              <a:rPr lang="en-US" b="1" dirty="0"/>
              <a:t>Impact:</a:t>
            </a:r>
            <a:endParaRPr lang="en-US" dirty="0"/>
          </a:p>
          <a:p>
            <a:pPr lvl="1"/>
            <a:r>
              <a:rPr lang="en-US" dirty="0"/>
              <a:t>Improved collaboration and communication within the team.</a:t>
            </a:r>
          </a:p>
          <a:p>
            <a:pPr lvl="1"/>
            <a:r>
              <a:rPr lang="en-US" dirty="0"/>
              <a:t>Enhanced project delivery on time and within scope.</a:t>
            </a:r>
          </a:p>
          <a:p>
            <a:endParaRPr lang="en-US" dirty="0"/>
          </a:p>
        </p:txBody>
      </p:sp>
      <p:sp>
        <p:nvSpPr>
          <p:cNvPr id="2" name="Title 1"/>
          <p:cNvSpPr>
            <a:spLocks noGrp="1" noEditPoints="1"/>
          </p:cNvSpPr>
          <p:nvPr>
            <p:ph type="title"/>
          </p:nvPr>
        </p:nvSpPr>
        <p:spPr/>
        <p:txBody>
          <a:bodyPr>
            <a:normAutofit/>
          </a:bodyPr>
          <a:lstStyle/>
          <a:p>
            <a:r>
              <a:rPr lang="en-US" dirty="0"/>
              <a:t>SAP Team Training Strategies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b="1" u="sng" dirty="0"/>
              <a:t>Stakeholder Engagement and Communication Training</a:t>
            </a:r>
          </a:p>
          <a:p>
            <a:pPr marL="0" indent="0">
              <a:buNone/>
            </a:pPr>
            <a:r>
              <a:rPr lang="en-US" b="1" dirty="0"/>
              <a:t>Objective: Effective Communication and Stakeholder Engagement</a:t>
            </a:r>
            <a:endParaRPr lang="en-US" dirty="0"/>
          </a:p>
          <a:p>
            <a:pPr marL="0" indent="0">
              <a:buNone/>
            </a:pPr>
            <a:r>
              <a:rPr lang="en-US" b="1" dirty="0"/>
              <a:t>Objective:</a:t>
            </a:r>
            <a:r>
              <a:rPr lang="en-US" dirty="0"/>
              <a:t> Effective communication and stakeholder engagement are vital components of successful program setup and kickoff.</a:t>
            </a:r>
          </a:p>
          <a:p>
            <a:pPr marL="0" indent="0">
              <a:buNone/>
            </a:pPr>
            <a:r>
              <a:rPr lang="en-US" b="1" dirty="0"/>
              <a:t>Training Focus: Stakeholder Analysis and Communication Strategies</a:t>
            </a:r>
            <a:endParaRPr lang="en-US" dirty="0"/>
          </a:p>
          <a:p>
            <a:pPr lvl="1"/>
            <a:r>
              <a:rPr lang="en-US" dirty="0"/>
              <a:t>Empowers the team in understanding and meeting the needs of various project stakeholders.</a:t>
            </a:r>
          </a:p>
          <a:p>
            <a:pPr marL="0" indent="0">
              <a:buNone/>
            </a:pPr>
            <a:r>
              <a:rPr lang="en-US" b="1" dirty="0"/>
              <a:t>Benefits:</a:t>
            </a:r>
            <a:endParaRPr lang="en-US" dirty="0"/>
          </a:p>
          <a:p>
            <a:pPr lvl="1"/>
            <a:r>
              <a:rPr lang="en-US" dirty="0"/>
              <a:t>Inspires confidence in the customer by showcasing effective relationship management.</a:t>
            </a:r>
          </a:p>
          <a:p>
            <a:pPr lvl="1"/>
            <a:r>
              <a:rPr lang="en-US" dirty="0"/>
              <a:t>Ensures well-managed expectations.</a:t>
            </a:r>
          </a:p>
          <a:p>
            <a:pPr lvl="1"/>
            <a:r>
              <a:rPr lang="en-US" dirty="0"/>
              <a:t>Reduces the risk of misunderstandings and enhances overall project efficiency.</a:t>
            </a:r>
          </a:p>
          <a:p>
            <a:pPr marL="0" indent="0">
              <a:buNone/>
            </a:pPr>
            <a:r>
              <a:rPr lang="en-US" b="1" dirty="0"/>
              <a:t>Impact:</a:t>
            </a:r>
            <a:endParaRPr lang="en-US" dirty="0"/>
          </a:p>
          <a:p>
            <a:pPr lvl="1"/>
            <a:r>
              <a:rPr lang="en-US" dirty="0"/>
              <a:t>Improved team collaboration and stakeholder satisfaction.</a:t>
            </a:r>
          </a:p>
          <a:p>
            <a:endParaRPr lang="en-CA" dirty="0"/>
          </a:p>
        </p:txBody>
      </p:sp>
    </p:spTree>
    <p:extLst>
      <p:ext uri="{BB962C8B-B14F-4D97-AF65-F5344CB8AC3E}">
        <p14:creationId xmlns:p14="http://schemas.microsoft.com/office/powerpoint/2010/main" val="4255463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u="sng" dirty="0"/>
              <a:t>SAP Solution-Specific Training</a:t>
            </a:r>
          </a:p>
          <a:p>
            <a:pPr marL="0" indent="0">
              <a:buNone/>
            </a:pPr>
            <a:r>
              <a:rPr lang="en-US" b="1" dirty="0"/>
              <a:t>Objective: Building Expertise on SAP Solutions</a:t>
            </a:r>
            <a:endParaRPr lang="en-US" dirty="0"/>
          </a:p>
          <a:p>
            <a:pPr marL="0" indent="0">
              <a:buNone/>
            </a:pPr>
            <a:r>
              <a:rPr lang="en-US" b="1" dirty="0"/>
              <a:t>Objective:</a:t>
            </a:r>
            <a:r>
              <a:rPr lang="en-US" dirty="0"/>
              <a:t> Providing solution-specific training is essential for building expertise within the team.</a:t>
            </a:r>
          </a:p>
          <a:p>
            <a:pPr marL="0" indent="0">
              <a:buNone/>
            </a:pPr>
            <a:r>
              <a:rPr lang="en-US" b="1" dirty="0"/>
              <a:t>Training Focus: SAP Modules, Technologies, or Tools</a:t>
            </a:r>
            <a:endParaRPr lang="en-US" dirty="0"/>
          </a:p>
          <a:p>
            <a:pPr lvl="1"/>
            <a:r>
              <a:rPr lang="en-US" dirty="0"/>
              <a:t>Relevant to the project scope.</a:t>
            </a:r>
          </a:p>
          <a:p>
            <a:pPr marL="0" indent="0">
              <a:buNone/>
            </a:pPr>
            <a:r>
              <a:rPr lang="en-US" b="1" dirty="0"/>
              <a:t>Benefits:</a:t>
            </a:r>
            <a:endParaRPr lang="en-US" dirty="0"/>
          </a:p>
          <a:p>
            <a:pPr lvl="1"/>
            <a:r>
              <a:rPr lang="en-US" dirty="0"/>
              <a:t>Inspires confidence for the customer by showcasing in-depth knowledge of SAP solutions.</a:t>
            </a:r>
          </a:p>
          <a:p>
            <a:pPr lvl="1"/>
            <a:r>
              <a:rPr lang="en-US" dirty="0"/>
              <a:t>Sets clear standards for technical capabilities within the team.</a:t>
            </a:r>
          </a:p>
          <a:p>
            <a:pPr marL="0" indent="0">
              <a:buNone/>
            </a:pPr>
            <a:r>
              <a:rPr lang="en-US" b="1" dirty="0"/>
              <a:t>Impact:</a:t>
            </a:r>
            <a:endParaRPr lang="en-US" dirty="0"/>
          </a:p>
          <a:p>
            <a:pPr lvl="1"/>
            <a:r>
              <a:rPr lang="en-US" dirty="0"/>
              <a:t>Ensures alignment with the project's technology stack and methodologies.</a:t>
            </a:r>
          </a:p>
          <a:p>
            <a:pPr lvl="1"/>
            <a:r>
              <a:rPr lang="en-US" dirty="0"/>
              <a:t>Enhances the team's ability to implement SAP solutions effectively.</a:t>
            </a:r>
          </a:p>
          <a:p>
            <a:endParaRPr lang="en-CA" dirty="0"/>
          </a:p>
        </p:txBody>
      </p:sp>
    </p:spTree>
    <p:extLst>
      <p:ext uri="{BB962C8B-B14F-4D97-AF65-F5344CB8AC3E}">
        <p14:creationId xmlns:p14="http://schemas.microsoft.com/office/powerpoint/2010/main" val="419124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CA" b="1" dirty="0" smtClean="0"/>
              <a:t>CropCo</a:t>
            </a:r>
            <a:r>
              <a:rPr lang="en-CA" b="1" dirty="0"/>
              <a:t>:</a:t>
            </a:r>
            <a:endParaRPr lang="en-CA" dirty="0"/>
          </a:p>
          <a:p>
            <a:r>
              <a:rPr lang="en-CA" dirty="0"/>
              <a:t>Services: Crop cultivation, processing, and distribution.</a:t>
            </a:r>
          </a:p>
          <a:p>
            <a:r>
              <a:rPr lang="en-CA" dirty="0"/>
              <a:t>Operations: US, Brazil, Mexico, India.</a:t>
            </a:r>
          </a:p>
          <a:p>
            <a:pPr marL="0" indent="0">
              <a:buNone/>
            </a:pPr>
            <a:r>
              <a:rPr lang="en-CA" b="1" dirty="0"/>
              <a:t>TransCrop:</a:t>
            </a:r>
            <a:endParaRPr lang="en-CA" dirty="0"/>
          </a:p>
          <a:p>
            <a:r>
              <a:rPr lang="en-CA" dirty="0"/>
              <a:t>Services: Transportation and commodities trading.</a:t>
            </a:r>
          </a:p>
          <a:p>
            <a:r>
              <a:rPr lang="en-CA" dirty="0"/>
              <a:t>Operations: US, Mexico, Brazil, India.</a:t>
            </a:r>
          </a:p>
          <a:p>
            <a:pPr marL="0" indent="0">
              <a:buNone/>
            </a:pPr>
            <a:r>
              <a:rPr lang="en-CA" b="1" dirty="0"/>
              <a:t>EnvoData:</a:t>
            </a:r>
            <a:endParaRPr lang="en-CA" dirty="0"/>
          </a:p>
          <a:p>
            <a:r>
              <a:rPr lang="en-CA" dirty="0"/>
              <a:t>Services: Data analytics, crop monitoring, and R&amp;D.</a:t>
            </a:r>
          </a:p>
          <a:p>
            <a:r>
              <a:rPr lang="en-CA" dirty="0"/>
              <a:t>Operations: Germany, US.</a:t>
            </a:r>
          </a:p>
          <a:p>
            <a:endParaRPr lang="en-CA" dirty="0"/>
          </a:p>
        </p:txBody>
      </p:sp>
    </p:spTree>
    <p:extLst>
      <p:ext uri="{BB962C8B-B14F-4D97-AF65-F5344CB8AC3E}">
        <p14:creationId xmlns:p14="http://schemas.microsoft.com/office/powerpoint/2010/main" val="414425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fontScale="85000" lnSpcReduction="20000"/>
          </a:bodyPr>
          <a:lstStyle/>
          <a:p>
            <a:pPr marL="0" indent="0">
              <a:buNone/>
            </a:pPr>
            <a:r>
              <a:rPr lang="en-US" sz="2200" dirty="0"/>
              <a:t>In this comprehensive presentation, we have delved into key aspects of RenewAgra's businesses and their strategic alignment with SAP products and solutions. The analysis covered SWOT and PESTLE evaluations for each business unit, providing a deep understanding of internal and external factors influencing operations. This knowledge lays the foundation for informed decision-making and strategic planning.</a:t>
            </a:r>
          </a:p>
          <a:p>
            <a:pPr marL="0" indent="0">
              <a:buNone/>
            </a:pPr>
            <a:r>
              <a:rPr lang="en-US" sz="2200" dirty="0"/>
              <a:t>Furthermore, the integration of SAP solutions tailored to the unique challenges faced by CropCo, TransCrop, and EnvoData showcases a commitment to operational excellence. From intelligent procurement with SAP Ariba to end-to-end sales automation through SAP Sales Cloud, and comprehensive supply chain management with SAP Integrated Business Planning, to streamlined HR operations using SAP SuccessFactors—each solution is strategically tailored to address specific pain points, ensuring RenewAgra's sustainable growth and success</a:t>
            </a:r>
            <a:r>
              <a:rPr lang="en-US" sz="2200" dirty="0" smtClean="0"/>
              <a:t>.</a:t>
            </a:r>
          </a:p>
          <a:p>
            <a:pPr marL="0" indent="0">
              <a:buNone/>
            </a:pPr>
            <a:r>
              <a:rPr lang="en-US" sz="2200" dirty="0" smtClean="0"/>
              <a:t>Understanding the significance of stakeholder engagement, we proposed a meticulous plan involving key stakeholders, each playing a critical role in steering the project towards success. The engagement strategy, coupled with the selection of PricewaterhouseCoopers (PwC) as a business partner, reflects a holistic approach to ensure diverse perspectives, expertise, and insights contribute to the project's success.</a:t>
            </a:r>
          </a:p>
          <a:p>
            <a:endParaRPr lang="en-US" dirty="0"/>
          </a:p>
        </p:txBody>
      </p:sp>
      <p:sp>
        <p:nvSpPr>
          <p:cNvPr id="2" name="Title 1"/>
          <p:cNvSpPr>
            <a:spLocks noGrp="1" noEditPoints="1"/>
          </p:cNvSpPr>
          <p:nvPr>
            <p:ph type="title"/>
          </p:nvPr>
        </p:nvSpPr>
        <p:spPr/>
        <p:txBody>
          <a:bodyPr/>
          <a:lstStyle/>
          <a:p>
            <a:r>
              <a:rPr lang="en-US" dirty="0"/>
              <a:t>Conclusion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The training strategies outlined for the SAP team underline the commitment to continuous improvement and skill enhancement. From project management to stakeholder engagement and SAP solution-specific training, these strategies aim to inspire confidence, foster collaboration, and elevate the team's capabilities, ultimately contributing to the seamless implementation and success of RenewAgra's project.</a:t>
            </a:r>
          </a:p>
          <a:p>
            <a:pPr marL="0" indent="0">
              <a:buNone/>
            </a:pPr>
            <a:r>
              <a:rPr lang="en-US" sz="2000" dirty="0"/>
              <a:t>In summary, the alignment of RenewAgra's businesses with SAP solutions, coupled with robust stakeholder engagement and a strategic training approach, positions the organization for sustained growth, operational efficiency, and successful project delivery. The collaboration with PwC adds a layer of external expertise, ensuring RenewAgra remains at the forefront of innovation and excellence in the dynamic agricultural landscape. As RenewAgra embarks on this transformative journey with SAP, the collective efforts pave the way for a future where technology, strategy, and collaboration converge for unparalleled success.</a:t>
            </a:r>
          </a:p>
          <a:p>
            <a:endParaRPr lang="en-CA" dirty="0"/>
          </a:p>
        </p:txBody>
      </p:sp>
    </p:spTree>
    <p:extLst>
      <p:ext uri="{BB962C8B-B14F-4D97-AF65-F5344CB8AC3E}">
        <p14:creationId xmlns:p14="http://schemas.microsoft.com/office/powerpoint/2010/main" val="2128209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fontScale="92500" lnSpcReduction="10000"/>
          </a:bodyPr>
          <a:lstStyle/>
          <a:p>
            <a:pPr marL="0" indent="0">
              <a:buNone/>
            </a:pPr>
            <a:r>
              <a:rPr lang="en-US" b="1" dirty="0"/>
              <a:t>Business Requirements:</a:t>
            </a:r>
            <a:endParaRPr lang="en-US" dirty="0"/>
          </a:p>
          <a:p>
            <a:r>
              <a:rPr lang="en-US" dirty="0"/>
              <a:t>Unified Data Management</a:t>
            </a:r>
          </a:p>
          <a:p>
            <a:r>
              <a:rPr lang="en-US" dirty="0"/>
              <a:t>Secure Collaboration for CropCo Engineers</a:t>
            </a:r>
          </a:p>
          <a:p>
            <a:r>
              <a:rPr lang="en-US" dirty="0"/>
              <a:t>Mobile Data Access and Analytics Platform</a:t>
            </a:r>
          </a:p>
          <a:p>
            <a:r>
              <a:rPr lang="en-US" dirty="0"/>
              <a:t>Exploration of Advanced Technologies</a:t>
            </a:r>
          </a:p>
          <a:p>
            <a:pPr marL="0" indent="0">
              <a:buNone/>
            </a:pPr>
            <a:r>
              <a:rPr lang="en-US" b="1" dirty="0"/>
              <a:t>Technical Requirements:</a:t>
            </a:r>
            <a:r>
              <a:rPr lang="en-US" dirty="0"/>
              <a:t> 5. Replacement of CropCo Excel System</a:t>
            </a:r>
          </a:p>
          <a:p>
            <a:r>
              <a:rPr lang="en-US" dirty="0"/>
              <a:t>Integration of Data Management</a:t>
            </a:r>
          </a:p>
          <a:p>
            <a:r>
              <a:rPr lang="en-US" dirty="0"/>
              <a:t>Security Measures</a:t>
            </a:r>
          </a:p>
          <a:p>
            <a:r>
              <a:rPr lang="en-US" dirty="0"/>
              <a:t>Mobile Access and Analytics</a:t>
            </a:r>
          </a:p>
          <a:p>
            <a:r>
              <a:rPr lang="en-US" dirty="0"/>
              <a:t>Advanced Technologies Implementation</a:t>
            </a:r>
          </a:p>
          <a:p>
            <a:r>
              <a:rPr lang="en-US" dirty="0"/>
              <a:t>Integration with SAP Solutions</a:t>
            </a:r>
          </a:p>
          <a:p>
            <a:endParaRPr lang="en-US" dirty="0"/>
          </a:p>
        </p:txBody>
      </p:sp>
      <p:sp>
        <p:nvSpPr>
          <p:cNvPr id="2" name="Title 1"/>
          <p:cNvSpPr>
            <a:spLocks noGrp="1" noEditPoints="1"/>
          </p:cNvSpPr>
          <p:nvPr>
            <p:ph type="title"/>
          </p:nvPr>
        </p:nvSpPr>
        <p:spPr/>
        <p:txBody>
          <a:bodyPr>
            <a:normAutofit/>
          </a:bodyPr>
          <a:lstStyle/>
          <a:p>
            <a:r>
              <a:rPr lang="en-US" dirty="0"/>
              <a:t>Business and Technical Requirements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dirty="0"/>
              <a:t>CropCo:</a:t>
            </a:r>
            <a:endParaRPr lang="en-US" dirty="0"/>
          </a:p>
          <a:p>
            <a:r>
              <a:rPr lang="en-US" b="1" dirty="0"/>
              <a:t>Area for Improvement:</a:t>
            </a:r>
            <a:r>
              <a:rPr lang="en-US" dirty="0"/>
              <a:t> Data Management and Integration</a:t>
            </a:r>
          </a:p>
          <a:p>
            <a:r>
              <a:rPr lang="en-US" b="1" dirty="0"/>
              <a:t>Reasoning:</a:t>
            </a:r>
            <a:r>
              <a:rPr lang="en-US" dirty="0"/>
              <a:t> Replace the outdated Excel system with an SAP Solution for efficient data tracking and analysis.</a:t>
            </a:r>
          </a:p>
          <a:p>
            <a:pPr marL="0" indent="0">
              <a:buNone/>
            </a:pPr>
            <a:r>
              <a:rPr lang="en-US" b="1" dirty="0"/>
              <a:t>TransCrop:</a:t>
            </a:r>
            <a:endParaRPr lang="en-US" dirty="0"/>
          </a:p>
          <a:p>
            <a:r>
              <a:rPr lang="en-US" b="1" dirty="0"/>
              <a:t>Area for Improvement:</a:t>
            </a:r>
            <a:r>
              <a:rPr lang="en-US" dirty="0"/>
              <a:t> Logistics Optimization</a:t>
            </a:r>
          </a:p>
          <a:p>
            <a:r>
              <a:rPr lang="en-US" b="1" dirty="0"/>
              <a:t>Reasoning:</a:t>
            </a:r>
            <a:r>
              <a:rPr lang="en-US" dirty="0"/>
              <a:t> Utilize SAP solutions for logistics and supply chain management to enhance efficiency.</a:t>
            </a:r>
          </a:p>
          <a:p>
            <a:pPr marL="0" indent="0">
              <a:buNone/>
            </a:pPr>
            <a:r>
              <a:rPr lang="en-US" b="1" dirty="0"/>
              <a:t>EnvoData:</a:t>
            </a:r>
            <a:endParaRPr lang="en-US" dirty="0"/>
          </a:p>
          <a:p>
            <a:r>
              <a:rPr lang="en-US" b="1" dirty="0"/>
              <a:t>Area for Improvement:</a:t>
            </a:r>
            <a:r>
              <a:rPr lang="en-US" dirty="0"/>
              <a:t> Mobile Data Access and Analytics</a:t>
            </a:r>
          </a:p>
          <a:p>
            <a:r>
              <a:rPr lang="en-US" b="1" dirty="0"/>
              <a:t>Reasoning:</a:t>
            </a:r>
            <a:r>
              <a:rPr lang="en-US" dirty="0"/>
              <a:t> Focus on improving mobile data access and analytics capabilities with SAP solutions.</a:t>
            </a:r>
          </a:p>
          <a:p>
            <a:endParaRPr lang="en-CA" dirty="0"/>
          </a:p>
        </p:txBody>
      </p:sp>
      <p:sp>
        <p:nvSpPr>
          <p:cNvPr id="2" name="Title 1"/>
          <p:cNvSpPr>
            <a:spLocks noGrp="1"/>
          </p:cNvSpPr>
          <p:nvPr>
            <p:ph type="title"/>
          </p:nvPr>
        </p:nvSpPr>
        <p:spPr/>
        <p:txBody>
          <a:bodyPr>
            <a:normAutofit fontScale="90000"/>
          </a:bodyPr>
          <a:lstStyle/>
          <a:p>
            <a:r>
              <a:rPr lang="en-US" b="1" dirty="0"/>
              <a:t>Area of Improvement by SAP for Each Business</a:t>
            </a:r>
            <a:br>
              <a:rPr lang="en-US" b="1" dirty="0"/>
            </a:br>
            <a:endParaRPr lang="en-CA" dirty="0"/>
          </a:p>
        </p:txBody>
      </p:sp>
    </p:spTree>
    <p:extLst>
      <p:ext uri="{BB962C8B-B14F-4D97-AF65-F5344CB8AC3E}">
        <p14:creationId xmlns:p14="http://schemas.microsoft.com/office/powerpoint/2010/main" val="1342833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Trade Regulations:</a:t>
            </a:r>
            <a:endParaRPr lang="en-US" dirty="0"/>
          </a:p>
          <a:p>
            <a:pPr lvl="1"/>
            <a:r>
              <a:rPr lang="en-US" dirty="0"/>
              <a:t>Variability Across Countries: Compliance with diverse import/export regulations, tariffs, and customs procedures.</a:t>
            </a:r>
          </a:p>
          <a:p>
            <a:pPr marL="0" indent="0">
              <a:buNone/>
            </a:pPr>
            <a:r>
              <a:rPr lang="en-US" b="1" dirty="0"/>
              <a:t>Environmental and Agricultural Standards:</a:t>
            </a:r>
            <a:endParaRPr lang="en-US" dirty="0"/>
          </a:p>
          <a:p>
            <a:pPr lvl="1"/>
            <a:r>
              <a:rPr lang="en-US" dirty="0"/>
              <a:t>Differences in Regulatory Requirements: Adherence to diverse agricultural practices, pesticide use, and environmental standards.</a:t>
            </a:r>
          </a:p>
          <a:p>
            <a:endParaRPr lang="en-CA" dirty="0"/>
          </a:p>
        </p:txBody>
      </p:sp>
      <p:sp>
        <p:nvSpPr>
          <p:cNvPr id="2" name="Title 1"/>
          <p:cNvSpPr>
            <a:spLocks noGrp="1"/>
          </p:cNvSpPr>
          <p:nvPr>
            <p:ph type="title"/>
          </p:nvPr>
        </p:nvSpPr>
        <p:spPr/>
        <p:txBody>
          <a:bodyPr>
            <a:normAutofit fontScale="90000"/>
          </a:bodyPr>
          <a:lstStyle/>
          <a:p>
            <a:r>
              <a:rPr lang="en-US" b="1" dirty="0"/>
              <a:t>Types of Regulations Affecting RenewAgra's Businesses</a:t>
            </a:r>
            <a:br>
              <a:rPr lang="en-US" b="1" dirty="0"/>
            </a:br>
            <a:endParaRPr lang="en-CA" dirty="0"/>
          </a:p>
        </p:txBody>
      </p:sp>
    </p:spTree>
    <p:extLst>
      <p:ext uri="{BB962C8B-B14F-4D97-AF65-F5344CB8AC3E}">
        <p14:creationId xmlns:p14="http://schemas.microsoft.com/office/powerpoint/2010/main" val="4288898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fontScale="85000" lnSpcReduction="20000"/>
          </a:bodyPr>
          <a:lstStyle/>
          <a:p>
            <a:pPr marL="0" indent="0">
              <a:buNone/>
            </a:pPr>
            <a:r>
              <a:rPr lang="en-US" b="1" dirty="0"/>
              <a:t>Executive Leadership Team:</a:t>
            </a:r>
            <a:endParaRPr lang="en-US" dirty="0"/>
          </a:p>
          <a:p>
            <a:pPr lvl="1"/>
            <a:r>
              <a:rPr lang="en-US" b="1" dirty="0"/>
              <a:t>Interest:</a:t>
            </a:r>
            <a:r>
              <a:rPr lang="en-US" dirty="0"/>
              <a:t> High</a:t>
            </a:r>
          </a:p>
          <a:p>
            <a:pPr lvl="1"/>
            <a:r>
              <a:rPr lang="en-US" b="1" dirty="0"/>
              <a:t>Influence:</a:t>
            </a:r>
            <a:r>
              <a:rPr lang="en-US" dirty="0"/>
              <a:t> High</a:t>
            </a:r>
          </a:p>
          <a:p>
            <a:pPr lvl="1"/>
            <a:r>
              <a:rPr lang="en-US" b="1" dirty="0"/>
              <a:t>Participation:</a:t>
            </a:r>
            <a:r>
              <a:rPr lang="en-US" dirty="0"/>
              <a:t> Strategic Decision-Making</a:t>
            </a:r>
          </a:p>
          <a:p>
            <a:pPr lvl="1"/>
            <a:r>
              <a:rPr lang="en-US" b="1" dirty="0"/>
              <a:t>Analysis:</a:t>
            </a:r>
            <a:r>
              <a:rPr lang="en-US" dirty="0"/>
              <a:t> The executive leadership team plays a critical role in steering the project towards alignment with overall business strategy. Their high interest is matched by significant influence, focusing on strategic decision-making and resource allocation.</a:t>
            </a:r>
          </a:p>
          <a:p>
            <a:pPr marL="0" indent="0">
              <a:buNone/>
            </a:pPr>
            <a:r>
              <a:rPr lang="en-US" b="1" dirty="0"/>
              <a:t>IT Department Representatives:</a:t>
            </a:r>
            <a:endParaRPr lang="en-US" dirty="0"/>
          </a:p>
          <a:p>
            <a:pPr lvl="1"/>
            <a:r>
              <a:rPr lang="en-US" b="1" dirty="0"/>
              <a:t>Interest:</a:t>
            </a:r>
            <a:r>
              <a:rPr lang="en-US" dirty="0"/>
              <a:t> High</a:t>
            </a:r>
          </a:p>
          <a:p>
            <a:pPr lvl="1"/>
            <a:r>
              <a:rPr lang="en-US" b="1" dirty="0"/>
              <a:t>Influence:</a:t>
            </a:r>
            <a:r>
              <a:rPr lang="en-US" dirty="0"/>
              <a:t> Moderate to High</a:t>
            </a:r>
          </a:p>
          <a:p>
            <a:pPr lvl="1"/>
            <a:r>
              <a:rPr lang="en-US" b="1" dirty="0"/>
              <a:t>Participation:</a:t>
            </a:r>
            <a:r>
              <a:rPr lang="en-US" dirty="0"/>
              <a:t> Technical Assessment and Implementation</a:t>
            </a:r>
          </a:p>
          <a:p>
            <a:pPr lvl="1"/>
            <a:r>
              <a:rPr lang="en-US" b="1" dirty="0"/>
              <a:t>Analysis:</a:t>
            </a:r>
            <a:r>
              <a:rPr lang="en-US" dirty="0"/>
              <a:t> The IT department is keen on ensuring technical alignment with IT strategy and feasibility. Their influence is pivotal in assessing compatibility with existing systems, and they actively participate in technical assessments, implementation planning, and governance.</a:t>
            </a:r>
          </a:p>
          <a:p>
            <a:endParaRPr lang="en-US" dirty="0"/>
          </a:p>
        </p:txBody>
      </p:sp>
      <p:sp>
        <p:nvSpPr>
          <p:cNvPr id="2" name="Title 1"/>
          <p:cNvSpPr>
            <a:spLocks noGrp="1" noEditPoints="1"/>
          </p:cNvSpPr>
          <p:nvPr>
            <p:ph type="title"/>
          </p:nvPr>
        </p:nvSpPr>
        <p:spPr/>
        <p:txBody>
          <a:bodyPr/>
          <a:lstStyle/>
          <a:p>
            <a:r>
              <a:rPr lang="en-US" dirty="0"/>
              <a:t>Stakeholders and Partners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b="1" dirty="0"/>
              <a:t>Operations and Logistics Managers:</a:t>
            </a:r>
            <a:endParaRPr lang="en-US" dirty="0"/>
          </a:p>
          <a:p>
            <a:pPr lvl="1"/>
            <a:r>
              <a:rPr lang="en-US" b="1" dirty="0"/>
              <a:t>Interest:</a:t>
            </a:r>
            <a:r>
              <a:rPr lang="en-US" dirty="0"/>
              <a:t> High</a:t>
            </a:r>
          </a:p>
          <a:p>
            <a:pPr lvl="1"/>
            <a:r>
              <a:rPr lang="en-US" b="1" dirty="0"/>
              <a:t>Influence:</a:t>
            </a:r>
            <a:r>
              <a:rPr lang="en-US" dirty="0"/>
              <a:t> Moderate</a:t>
            </a:r>
          </a:p>
          <a:p>
            <a:pPr lvl="1"/>
            <a:r>
              <a:rPr lang="en-US" b="1" dirty="0"/>
              <a:t>Participation:</a:t>
            </a:r>
            <a:r>
              <a:rPr lang="en-US" dirty="0"/>
              <a:t> Operational Insights and Implementation</a:t>
            </a:r>
          </a:p>
          <a:p>
            <a:pPr lvl="1"/>
            <a:r>
              <a:rPr lang="en-US" b="1" dirty="0"/>
              <a:t>Analysis:</a:t>
            </a:r>
            <a:r>
              <a:rPr lang="en-US" dirty="0"/>
              <a:t> Operations and logistics managers bring valuable insights into daily operations and challenges. While their influence may not be executive-level, their participation during implementation is crucial to ensure practical alignment with operational needs.</a:t>
            </a:r>
          </a:p>
          <a:p>
            <a:pPr marL="0" indent="0">
              <a:buNone/>
            </a:pPr>
            <a:r>
              <a:rPr lang="en-US" b="1" dirty="0"/>
              <a:t>Regulatory Compliance Experts:</a:t>
            </a:r>
            <a:endParaRPr lang="en-US" dirty="0"/>
          </a:p>
          <a:p>
            <a:pPr lvl="1"/>
            <a:r>
              <a:rPr lang="en-US" b="1" dirty="0"/>
              <a:t>Interest:</a:t>
            </a:r>
            <a:r>
              <a:rPr lang="en-US" dirty="0"/>
              <a:t> High</a:t>
            </a:r>
          </a:p>
          <a:p>
            <a:pPr lvl="1"/>
            <a:r>
              <a:rPr lang="en-US" b="1" dirty="0"/>
              <a:t>Influence:</a:t>
            </a:r>
            <a:r>
              <a:rPr lang="en-US" dirty="0"/>
              <a:t> Moderate</a:t>
            </a:r>
          </a:p>
          <a:p>
            <a:pPr lvl="1"/>
            <a:r>
              <a:rPr lang="en-US" b="1" dirty="0"/>
              <a:t>Participation:</a:t>
            </a:r>
            <a:r>
              <a:rPr lang="en-US" dirty="0"/>
              <a:t> Regulatory Compliance Guidance</a:t>
            </a:r>
          </a:p>
          <a:p>
            <a:pPr lvl="1"/>
            <a:r>
              <a:rPr lang="en-US" b="1" dirty="0"/>
              <a:t>Analysis:</a:t>
            </a:r>
            <a:r>
              <a:rPr lang="en-US" dirty="0"/>
              <a:t> Regulatory compliance experts are deeply invested in ensuring adherence to international and local regulations. Their guidance is essential for avoiding legal issues, and they actively participate in providing insights into compliance requirements.</a:t>
            </a:r>
          </a:p>
          <a:p>
            <a:endParaRPr lang="en-CA" dirty="0"/>
          </a:p>
        </p:txBody>
      </p:sp>
    </p:spTree>
    <p:extLst>
      <p:ext uri="{BB962C8B-B14F-4D97-AF65-F5344CB8AC3E}">
        <p14:creationId xmlns:p14="http://schemas.microsoft.com/office/powerpoint/2010/main" val="533918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b="1" dirty="0" smtClean="0"/>
              <a:t>Reasons </a:t>
            </a:r>
            <a:r>
              <a:rPr lang="en-US" b="1" dirty="0"/>
              <a:t>for Choosing PricewaterhouseCoopers (PwC):</a:t>
            </a:r>
            <a:endParaRPr lang="en-US" dirty="0"/>
          </a:p>
          <a:p>
            <a:pPr marL="0" indent="0">
              <a:buNone/>
            </a:pPr>
            <a:r>
              <a:rPr lang="en-US" b="1" dirty="0"/>
              <a:t>Global Professional Services Expertise:</a:t>
            </a:r>
            <a:endParaRPr lang="en-US" dirty="0"/>
          </a:p>
          <a:p>
            <a:pPr lvl="1"/>
            <a:r>
              <a:rPr lang="en-US" dirty="0"/>
              <a:t>PwC is a renowned global professional services firm with extensive expertise across various business domains, including project management.</a:t>
            </a:r>
          </a:p>
          <a:p>
            <a:pPr marL="0" indent="0">
              <a:buNone/>
            </a:pPr>
            <a:r>
              <a:rPr lang="en-US" b="1" dirty="0"/>
              <a:t>Diverse Industry Experience:</a:t>
            </a:r>
            <a:endParaRPr lang="en-US" dirty="0"/>
          </a:p>
          <a:p>
            <a:pPr lvl="1"/>
            <a:r>
              <a:rPr lang="en-US" dirty="0"/>
              <a:t>PwC's broad range of professionals brings experience from diverse industries, ensuring a well-rounded perspective on managing project issues effectively.</a:t>
            </a:r>
          </a:p>
          <a:p>
            <a:pPr marL="0" indent="0">
              <a:buNone/>
            </a:pPr>
            <a:r>
              <a:rPr lang="en-US" b="1" dirty="0"/>
              <a:t>Strategic Insights:</a:t>
            </a:r>
            <a:endParaRPr lang="en-US" dirty="0"/>
          </a:p>
          <a:p>
            <a:pPr lvl="1"/>
            <a:r>
              <a:rPr lang="en-US" dirty="0"/>
              <a:t>The executive leadership team can leverage PwC's strategic insights to align the project with business goals and make informed decisions.</a:t>
            </a:r>
          </a:p>
          <a:p>
            <a:pPr marL="0" indent="0">
              <a:buNone/>
            </a:pPr>
            <a:r>
              <a:rPr lang="en-US" b="1" dirty="0"/>
              <a:t>Comprehensive Project Management Support:</a:t>
            </a:r>
            <a:endParaRPr lang="en-US" dirty="0"/>
          </a:p>
          <a:p>
            <a:pPr lvl="1"/>
            <a:r>
              <a:rPr lang="en-US" dirty="0"/>
              <a:t>PwC's reputation in project management makes them a reliable partner for providing expert advice on addressing and resolving various project issues.</a:t>
            </a:r>
          </a:p>
          <a:p>
            <a:endParaRPr lang="en-CA" dirty="0"/>
          </a:p>
        </p:txBody>
      </p:sp>
      <p:sp>
        <p:nvSpPr>
          <p:cNvPr id="2" name="Title 1"/>
          <p:cNvSpPr>
            <a:spLocks noGrp="1"/>
          </p:cNvSpPr>
          <p:nvPr>
            <p:ph type="title"/>
          </p:nvPr>
        </p:nvSpPr>
        <p:spPr/>
        <p:txBody>
          <a:bodyPr>
            <a:normAutofit/>
          </a:bodyPr>
          <a:lstStyle/>
          <a:p>
            <a:r>
              <a:rPr lang="en-US" b="1" dirty="0"/>
              <a:t>Selection of Business Partner - PwC</a:t>
            </a:r>
          </a:p>
        </p:txBody>
      </p:sp>
    </p:spTree>
    <p:extLst>
      <p:ext uri="{BB962C8B-B14F-4D97-AF65-F5344CB8AC3E}">
        <p14:creationId xmlns:p14="http://schemas.microsoft.com/office/powerpoint/2010/main" val="107580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1111</TotalTime>
  <Words>2242</Words>
  <Application>Microsoft Office PowerPoint</Application>
  <PresentationFormat>Custom</PresentationFormat>
  <Paragraphs>257</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RenewAgra Journey Roadmap Presentation</vt:lpstr>
      <vt:lpstr>Overview of RenewAgra's Businesses</vt:lpstr>
      <vt:lpstr>PowerPoint Presentation</vt:lpstr>
      <vt:lpstr>Business and Technical Requirements</vt:lpstr>
      <vt:lpstr>Area of Improvement by SAP for Each Business </vt:lpstr>
      <vt:lpstr>Types of Regulations Affecting RenewAgra's Businesses </vt:lpstr>
      <vt:lpstr>Stakeholders and Partners</vt:lpstr>
      <vt:lpstr>PowerPoint Presentation</vt:lpstr>
      <vt:lpstr>Selection of Business Partner - PwC</vt:lpstr>
      <vt:lpstr>Proposed Stakeholder Engagement Plan </vt:lpstr>
      <vt:lpstr>Business Environment</vt:lpstr>
      <vt:lpstr>PESTLE Analysis - CropCo </vt:lpstr>
      <vt:lpstr>PowerPoint Presentation</vt:lpstr>
      <vt:lpstr>PESTLE Analysis - TransCrop </vt:lpstr>
      <vt:lpstr>PowerPoint Presentation</vt:lpstr>
      <vt:lpstr>PESTLE Analysis - EnvoData </vt:lpstr>
      <vt:lpstr>PowerPoint Presentation</vt:lpstr>
      <vt:lpstr>Key Insights </vt:lpstr>
      <vt:lpstr>Products and Solutions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SAP Team Training Strategies </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Scott</dc:creator>
  <cp:lastModifiedBy>17789</cp:lastModifiedBy>
  <cp:revision>20</cp:revision>
  <dcterms:created xsi:type="dcterms:W3CDTF">2022-12-03T14:16:29Z</dcterms:created>
  <dcterms:modified xsi:type="dcterms:W3CDTF">2024-01-06T03:11:51Z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0x010100ED936FB306F8DB41A799ACF908C7C4CB</vt:lpwstr>
  </property>
</Properties>
</file>