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55" r:id="rId2"/>
    <p:sldMasterId id="2147483839" r:id="rId3"/>
  </p:sldMasterIdLst>
  <p:sldIdLst>
    <p:sldId id="256" r:id="rId4"/>
    <p:sldId id="282" r:id="rId5"/>
    <p:sldId id="291" r:id="rId6"/>
    <p:sldId id="283" r:id="rId7"/>
    <p:sldId id="299" r:id="rId8"/>
    <p:sldId id="301" r:id="rId9"/>
    <p:sldId id="300" r:id="rId10"/>
    <p:sldId id="297" r:id="rId11"/>
    <p:sldId id="302" r:id="rId12"/>
    <p:sldId id="303" r:id="rId13"/>
    <p:sldId id="304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4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5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90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92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8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887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94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1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7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9309"/>
            <a:ext cx="10058400" cy="4818611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2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6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42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50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165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8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97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51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90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2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5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3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9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2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1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0BC69-1471-4A24-81EC-518194C50AB0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7EBA-AC7F-442D-A55C-1A5F5987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873"/>
            <a:ext cx="10058400" cy="4724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786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60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6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63908"/>
            <a:ext cx="9144000" cy="3043004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HTML/CSS</a:t>
            </a:r>
            <a:r>
              <a:rPr kumimoji="1" lang="ja-JP" altLang="en-US" b="1" dirty="0" smtClean="0"/>
              <a:t>演習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4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十</a:t>
            </a:r>
            <a:r>
              <a:rPr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一回 演習課題説明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47181" y="1656175"/>
            <a:ext cx="2470379" cy="158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トップページ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52350" y="1545303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ページどうしが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どうつながっている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かを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表した図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247181" y="4412276"/>
            <a:ext cx="2470379" cy="158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趣味のページ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378268" y="4418626"/>
            <a:ext cx="2470379" cy="158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特技のページ</a:t>
            </a:r>
            <a:endParaRPr kumimoji="1" lang="ja-JP" altLang="en-US" sz="2800" dirty="0"/>
          </a:p>
        </p:txBody>
      </p:sp>
      <p:cxnSp>
        <p:nvCxnSpPr>
          <p:cNvPr id="15" name="カギ線コネクタ 14"/>
          <p:cNvCxnSpPr>
            <a:stCxn id="4" idx="3"/>
            <a:endCxn id="13" idx="0"/>
          </p:cNvCxnSpPr>
          <p:nvPr/>
        </p:nvCxnSpPr>
        <p:spPr>
          <a:xfrm>
            <a:off x="3717560" y="2447025"/>
            <a:ext cx="1895898" cy="19716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4" idx="2"/>
            <a:endCxn id="12" idx="0"/>
          </p:cNvCxnSpPr>
          <p:nvPr/>
        </p:nvCxnSpPr>
        <p:spPr>
          <a:xfrm rot="5400000">
            <a:off x="1895171" y="3825075"/>
            <a:ext cx="1174401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068923" y="252245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特技のリンク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を押す</a:t>
            </a:r>
            <a:endParaRPr kumimoji="1" lang="ja-JP" altLang="en-US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76021" y="352384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趣味のリンクを押す</a:t>
            </a:r>
            <a:endParaRPr kumimoji="1" lang="ja-JP" altLang="en-US" b="1" dirty="0"/>
          </a:p>
        </p:txBody>
      </p:sp>
      <p:cxnSp>
        <p:nvCxnSpPr>
          <p:cNvPr id="25" name="カギ線コネクタ 24"/>
          <p:cNvCxnSpPr>
            <a:stCxn id="12" idx="1"/>
            <a:endCxn id="4" idx="1"/>
          </p:cNvCxnSpPr>
          <p:nvPr/>
        </p:nvCxnSpPr>
        <p:spPr>
          <a:xfrm rot="10800000">
            <a:off x="1247181" y="2447026"/>
            <a:ext cx="12700" cy="2756101"/>
          </a:xfrm>
          <a:prstGeom prst="bentConnector3">
            <a:avLst>
              <a:gd name="adj1" fmla="val 711148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93276" y="3572309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「トップへ」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ボタンを押す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3" idx="3"/>
            <a:endCxn id="4" idx="0"/>
          </p:cNvCxnSpPr>
          <p:nvPr/>
        </p:nvCxnSpPr>
        <p:spPr>
          <a:xfrm flipH="1" flipV="1">
            <a:off x="2482371" y="1656175"/>
            <a:ext cx="4366276" cy="3553301"/>
          </a:xfrm>
          <a:prstGeom prst="bentConnector4">
            <a:avLst>
              <a:gd name="adj1" fmla="val -5236"/>
              <a:gd name="adj2" fmla="val 10643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496061" y="1439812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「トップへ」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ボタンを押す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448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サイトマップ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19704" y="1545303"/>
            <a:ext cx="2155586" cy="97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トップ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ページ</a:t>
            </a:r>
            <a:endParaRPr kumimoji="1"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338120" y="3177915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ページ</a:t>
            </a:r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65666" y="3177915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特技</a:t>
            </a:r>
            <a:r>
              <a:rPr kumimoji="1" lang="ja-JP" altLang="en-US" sz="2800" dirty="0" smtClean="0"/>
              <a:t>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ページ</a:t>
            </a:r>
            <a:endParaRPr kumimoji="1"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73255" y="5078261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</a:t>
            </a:r>
            <a:r>
              <a:rPr kumimoji="1" lang="en-US" altLang="ja-JP" sz="2800" dirty="0" smtClean="0"/>
              <a:t>1</a:t>
            </a:r>
          </a:p>
          <a:p>
            <a:pPr algn="ctr"/>
            <a:r>
              <a:rPr kumimoji="1" lang="ja-JP" altLang="en-US" sz="2800" dirty="0"/>
              <a:t>サッカ</a:t>
            </a:r>
            <a:r>
              <a:rPr kumimoji="1" lang="ja-JP" altLang="en-US" sz="2800" dirty="0" smtClean="0"/>
              <a:t>ー</a:t>
            </a:r>
            <a:endParaRPr kumimoji="1" lang="ja-JP" altLang="en-US" sz="2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175073" y="5078261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</a:t>
            </a:r>
            <a:r>
              <a:rPr kumimoji="1" lang="en-US" altLang="ja-JP" sz="2800" dirty="0"/>
              <a:t>2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ゲーム</a:t>
            </a:r>
            <a:endParaRPr kumimoji="1" lang="ja-JP" altLang="en-US" sz="2800" dirty="0"/>
          </a:p>
        </p:txBody>
      </p:sp>
      <p:cxnSp>
        <p:nvCxnSpPr>
          <p:cNvPr id="21" name="カギ線コネクタ 20"/>
          <p:cNvCxnSpPr>
            <a:stCxn id="4" idx="2"/>
            <a:endCxn id="16" idx="0"/>
          </p:cNvCxnSpPr>
          <p:nvPr/>
        </p:nvCxnSpPr>
        <p:spPr>
          <a:xfrm rot="5400000">
            <a:off x="2838920" y="1819338"/>
            <a:ext cx="658252" cy="205890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6" idx="2"/>
            <a:endCxn id="19" idx="0"/>
          </p:cNvCxnSpPr>
          <p:nvPr/>
        </p:nvCxnSpPr>
        <p:spPr>
          <a:xfrm rot="5400000">
            <a:off x="1327037" y="4266703"/>
            <a:ext cx="658252" cy="96486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6" idx="2"/>
            <a:endCxn id="20" idx="0"/>
          </p:cNvCxnSpPr>
          <p:nvPr/>
        </p:nvCxnSpPr>
        <p:spPr>
          <a:xfrm rot="16200000" flipH="1">
            <a:off x="2227945" y="4330658"/>
            <a:ext cx="658252" cy="83695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4" idx="2"/>
            <a:endCxn id="17" idx="0"/>
          </p:cNvCxnSpPr>
          <p:nvPr/>
        </p:nvCxnSpPr>
        <p:spPr>
          <a:xfrm rot="16200000" flipH="1">
            <a:off x="4902693" y="1814467"/>
            <a:ext cx="658252" cy="20686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474815" y="5078261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</a:t>
            </a:r>
            <a:r>
              <a:rPr kumimoji="1" lang="en-US" altLang="ja-JP" sz="2800" dirty="0" smtClean="0"/>
              <a:t>1</a:t>
            </a:r>
          </a:p>
          <a:p>
            <a:pPr algn="ctr"/>
            <a:r>
              <a:rPr kumimoji="1" lang="ja-JP" altLang="en-US" sz="2800" dirty="0" smtClean="0"/>
              <a:t>そろばん</a:t>
            </a:r>
            <a:endParaRPr kumimoji="1" lang="ja-JP" altLang="en-US" sz="28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3458" y="5078261"/>
            <a:ext cx="1600950" cy="124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趣味</a:t>
            </a:r>
            <a:r>
              <a:rPr kumimoji="1" lang="en-US" altLang="ja-JP" sz="2800" dirty="0"/>
              <a:t>2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書道</a:t>
            </a:r>
            <a:endParaRPr kumimoji="1" lang="ja-JP" altLang="en-US" sz="2800" dirty="0"/>
          </a:p>
        </p:txBody>
      </p:sp>
      <p:cxnSp>
        <p:nvCxnSpPr>
          <p:cNvPr id="37" name="カギ線コネクタ 36"/>
          <p:cNvCxnSpPr>
            <a:stCxn id="17" idx="2"/>
            <a:endCxn id="34" idx="0"/>
          </p:cNvCxnSpPr>
          <p:nvPr/>
        </p:nvCxnSpPr>
        <p:spPr>
          <a:xfrm rot="5400000">
            <a:off x="5441590" y="4253710"/>
            <a:ext cx="658252" cy="99085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7" idx="2"/>
            <a:endCxn id="36" idx="0"/>
          </p:cNvCxnSpPr>
          <p:nvPr/>
        </p:nvCxnSpPr>
        <p:spPr>
          <a:xfrm rot="16200000" flipH="1">
            <a:off x="6475911" y="4210239"/>
            <a:ext cx="658252" cy="10777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343933" y="2217487"/>
            <a:ext cx="4496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全体の階層構造を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6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作成の参考になるサイト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399309"/>
            <a:ext cx="10946395" cy="4818611"/>
          </a:xfrm>
        </p:spPr>
        <p:txBody>
          <a:bodyPr/>
          <a:lstStyle/>
          <a:p>
            <a:r>
              <a:rPr lang="ja-JP" altLang="en-US" sz="3600" dirty="0" smtClean="0"/>
              <a:t>・</a:t>
            </a:r>
            <a:r>
              <a:rPr lang="en-US" altLang="ja-JP" sz="3600" u="sng" dirty="0" smtClean="0"/>
              <a:t>HTML</a:t>
            </a:r>
            <a:r>
              <a:rPr lang="ja-JP" altLang="en-US" sz="3600" u="sng" dirty="0" smtClean="0"/>
              <a:t>クイックリファレンス</a:t>
            </a:r>
            <a:endParaRPr lang="en-US" altLang="ja-JP" sz="3600" u="sng" dirty="0" smtClean="0"/>
          </a:p>
          <a:p>
            <a:r>
              <a:rPr lang="ja-JP" altLang="en-US" sz="3600" dirty="0" smtClean="0"/>
              <a:t>　→ </a:t>
            </a:r>
            <a:r>
              <a:rPr lang="en-US" altLang="ja-JP" sz="3600" dirty="0" smtClean="0"/>
              <a:t>HTML</a:t>
            </a:r>
            <a:r>
              <a:rPr lang="ja-JP" altLang="en-US" sz="3600" dirty="0" smtClean="0"/>
              <a:t>のタグや、</a:t>
            </a:r>
            <a:r>
              <a:rPr lang="en-US" altLang="ja-JP" sz="3600" dirty="0" smtClean="0"/>
              <a:t>CSS</a:t>
            </a:r>
            <a:r>
              <a:rPr lang="ja-JP" altLang="en-US" sz="3600" dirty="0" smtClean="0"/>
              <a:t>のセレクタなど</a:t>
            </a:r>
            <a:endParaRPr lang="en-US" altLang="ja-JP" sz="36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 を目的別、</a:t>
            </a:r>
            <a:r>
              <a:rPr lang="en-US" altLang="ja-JP" sz="3600" dirty="0" smtClean="0"/>
              <a:t>50</a:t>
            </a:r>
            <a:r>
              <a:rPr lang="ja-JP" altLang="en-US" sz="3600" dirty="0" smtClean="0"/>
              <a:t>音別に検索できる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ja-JP" altLang="en-US" sz="3600" u="sng" dirty="0" smtClean="0"/>
              <a:t>とほほの</a:t>
            </a:r>
            <a:r>
              <a:rPr kumimoji="1" lang="en-US" altLang="ja-JP" sz="3600" u="sng" dirty="0" smtClean="0"/>
              <a:t>WWW</a:t>
            </a:r>
            <a:r>
              <a:rPr kumimoji="1" lang="ja-JP" altLang="en-US" sz="3600" u="sng" dirty="0" smtClean="0"/>
              <a:t>入門</a:t>
            </a:r>
            <a:endParaRPr kumimoji="1" lang="en-US" altLang="ja-JP" sz="3600" u="sng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→ 老舗の</a:t>
            </a:r>
            <a:r>
              <a:rPr lang="en-US" altLang="ja-JP" sz="3600" dirty="0" smtClean="0"/>
              <a:t>HTML</a:t>
            </a:r>
            <a:r>
              <a:rPr lang="ja-JP" altLang="en-US" sz="3600" dirty="0" smtClean="0"/>
              <a:t>入門用サイト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ja-JP" altLang="en-US" sz="3600" u="sng" dirty="0" smtClean="0">
                <a:solidFill>
                  <a:srgbClr val="F907B4"/>
                </a:solidFill>
              </a:rPr>
              <a:t>世界中のあらゆるホームページ</a:t>
            </a:r>
            <a:endParaRPr kumimoji="1" lang="en-US" altLang="ja-JP" sz="3600" u="sng" dirty="0" smtClean="0">
              <a:solidFill>
                <a:srgbClr val="F907B4"/>
              </a:solidFill>
            </a:endParaRPr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→ すでに存在するサイトをどんどん真似しよう！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630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授業を始める前に</a:t>
            </a:r>
            <a:r>
              <a:rPr lang="en-US" altLang="ja-JP" dirty="0" smtClean="0"/>
              <a:t>...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endParaRPr lang="en-US" altLang="ja-JP" dirty="0"/>
          </a:p>
          <a:p>
            <a:r>
              <a:rPr lang="ja-JP" altLang="en-US" dirty="0" smtClean="0"/>
              <a:t>本日のシラバスを確認！！！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本日以降の授業について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以前から告知していたとおり、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「</a:t>
            </a:r>
            <a:r>
              <a:rPr lang="ja-JP" altLang="en-US" b="1" dirty="0" smtClean="0">
                <a:solidFill>
                  <a:srgbClr val="F907B4"/>
                </a:solidFill>
              </a:rPr>
              <a:t>自己紹介用のホームページ</a:t>
            </a:r>
            <a:r>
              <a:rPr lang="ja-JP" altLang="en-US" dirty="0" smtClean="0"/>
              <a:t>」を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作成してもらいます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74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各コマの進め方目安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1746"/>
              </p:ext>
            </p:extLst>
          </p:nvPr>
        </p:nvGraphicFramePr>
        <p:xfrm>
          <a:off x="1219527" y="1359377"/>
          <a:ext cx="9716110" cy="536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397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内容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92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第１１回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作りたい</a:t>
                      </a:r>
                      <a:r>
                        <a:rPr kumimoji="1" lang="en-US" altLang="ja-JP" sz="2800" dirty="0" smtClean="0"/>
                        <a:t>HP</a:t>
                      </a:r>
                      <a:r>
                        <a:rPr kumimoji="1" lang="ja-JP" altLang="en-US" sz="2800" dirty="0" smtClean="0"/>
                        <a:t>のイメージを固める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2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第１２回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各ページの構成を定義する</a:t>
                      </a:r>
                      <a:r>
                        <a:rPr kumimoji="1" lang="en-US" altLang="ja-JP" sz="2800" dirty="0" smtClean="0"/>
                        <a:t>(HTML)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92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第１３回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各ページのデザインを定義する</a:t>
                      </a:r>
                      <a:r>
                        <a:rPr kumimoji="1" lang="en-US" altLang="ja-JP" sz="2800" dirty="0" smtClean="0"/>
                        <a:t>(CSS)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592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第１４回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各ページの最終調整をする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92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第１５回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作品の展示会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作品の評価について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399309"/>
            <a:ext cx="11094720" cy="4818611"/>
          </a:xfrm>
        </p:spPr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HTML/CSS</a:t>
            </a:r>
            <a:r>
              <a:rPr kumimoji="1" lang="ja-JP" altLang="en-US" dirty="0" smtClean="0"/>
              <a:t>の理解度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 </a:t>
            </a:r>
            <a:r>
              <a:rPr kumimoji="1" lang="ja-JP" altLang="en-US" dirty="0" smtClean="0"/>
              <a:t>授業で習った内容をどれだけ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</a:t>
            </a:r>
            <a:r>
              <a:rPr kumimoji="1" lang="ja-JP" altLang="en-US" dirty="0" smtClean="0"/>
              <a:t>活用しているか</a:t>
            </a:r>
            <a:endParaRPr lang="en-US" altLang="ja-JP" dirty="0"/>
          </a:p>
          <a:p>
            <a:endParaRPr lang="en-US" altLang="ja-JP" sz="1000" dirty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創意工夫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→ 自分だけのオリジナリティを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smtClean="0"/>
              <a:t> どれだけ発揮できているか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HTML/CSS</a:t>
            </a:r>
            <a:r>
              <a:rPr kumimoji="1" lang="ja-JP" altLang="en-US" dirty="0" smtClean="0"/>
              <a:t>の理解度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399309"/>
            <a:ext cx="11094720" cy="4818611"/>
          </a:xfrm>
        </p:spPr>
        <p:txBody>
          <a:bodyPr/>
          <a:lstStyle/>
          <a:p>
            <a:r>
              <a:rPr kumimoji="1" lang="ja-JP" altLang="en-US" dirty="0" smtClean="0"/>
              <a:t>・画像を使っているか</a:t>
            </a:r>
            <a:endParaRPr kumimoji="1" lang="en-US" altLang="ja-JP" dirty="0" smtClean="0"/>
          </a:p>
          <a:p>
            <a:r>
              <a:rPr lang="ja-JP" altLang="en-US" dirty="0" smtClean="0"/>
              <a:t>・リンクを使っているか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CSS</a:t>
            </a:r>
            <a:r>
              <a:rPr lang="ja-JP" altLang="en-US" dirty="0" smtClean="0"/>
              <a:t>を使っているか（特にレイアウト）</a:t>
            </a:r>
            <a:endParaRPr lang="en-US" altLang="ja-JP" dirty="0" smtClean="0"/>
          </a:p>
          <a:p>
            <a:r>
              <a:rPr kumimoji="1" lang="ja-JP" altLang="en-US" dirty="0" smtClean="0"/>
              <a:t>・リスト、テーブルを配置しているか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etc...</a:t>
            </a:r>
            <a:endParaRPr kumimoji="1" lang="en-US" altLang="ja-JP" dirty="0" smtClean="0"/>
          </a:p>
          <a:p>
            <a:endParaRPr lang="en-US" altLang="ja-JP" sz="1000" dirty="0"/>
          </a:p>
          <a:p>
            <a:r>
              <a:rPr lang="ja-JP" altLang="en-US" dirty="0" smtClean="0"/>
              <a:t>→ 作りたいものに合わせて、上記を盛り込んでください。無理に全部使わなくてもいいです。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90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作品制作用の環境構築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D:\</a:t>
            </a:r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_html </a:t>
            </a:r>
            <a:r>
              <a:rPr kumimoji="1" lang="ja-JP" altLang="en-US" dirty="0" smtClean="0"/>
              <a:t>の直下に、</a:t>
            </a:r>
            <a:endParaRPr kumimoji="1" lang="en-US" altLang="ja-JP" dirty="0" smtClean="0"/>
          </a:p>
          <a:p>
            <a:r>
              <a:rPr lang="ja-JP" altLang="en-US" dirty="0" smtClean="0"/>
              <a:t>「自己紹介</a:t>
            </a:r>
            <a:r>
              <a:rPr lang="en-US" altLang="ja-JP" dirty="0" smtClean="0"/>
              <a:t>HP</a:t>
            </a:r>
            <a:r>
              <a:rPr lang="ja-JP" altLang="en-US" dirty="0" smtClean="0"/>
              <a:t>」というフォルダを作成しましょう。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すでに別の名前でフォルダを作っている人はそちらでも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です。分かりやすい名前であれば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9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本日の方針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399309"/>
            <a:ext cx="10714968" cy="48186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・どんなページを作りたいか、そのイメージを具体的にしましょう。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ページ数はいくつか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各ページには何を載せるか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各ページのレイアウト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→ ノートなどに簡単な絵を描くとよいです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99296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ワイヤーフレーム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4636" y="1379096"/>
            <a:ext cx="6790544" cy="532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14596" y="1439056"/>
            <a:ext cx="6670624" cy="10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ヘッダ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1106" y="2639810"/>
            <a:ext cx="1768840" cy="10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メニュー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65488" y="2639810"/>
            <a:ext cx="1768840" cy="10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メニュー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2060" y="2639810"/>
            <a:ext cx="1768840" cy="10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メニュー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596" y="3840564"/>
            <a:ext cx="3177916" cy="27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32353" y="3840564"/>
            <a:ext cx="3177916" cy="27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00762" y="1656175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内に各要素を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どうやって配置する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かを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表した図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469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942</TotalTime>
  <Words>443</Words>
  <Application>Microsoft Office PowerPoint</Application>
  <PresentationFormat>ワイド画面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メイリオ</vt:lpstr>
      <vt:lpstr>Calibri</vt:lpstr>
      <vt:lpstr>Calibri Light</vt:lpstr>
      <vt:lpstr>Wingdings 2</vt:lpstr>
      <vt:lpstr>HDOfficeLightV0</vt:lpstr>
      <vt:lpstr>1_HDOfficeLightV0</vt:lpstr>
      <vt:lpstr>レトロスペクト</vt:lpstr>
      <vt:lpstr>HTML/CSS演習 </vt:lpstr>
      <vt:lpstr>授業を始める前に...</vt:lpstr>
      <vt:lpstr>本日以降の授業について</vt:lpstr>
      <vt:lpstr>各コマの進め方目安</vt:lpstr>
      <vt:lpstr>作品の評価について</vt:lpstr>
      <vt:lpstr>HTML/CSSの理解度</vt:lpstr>
      <vt:lpstr>作品制作用の環境構築</vt:lpstr>
      <vt:lpstr>本日の方針</vt:lpstr>
      <vt:lpstr>ワイヤーフレーム</vt:lpstr>
      <vt:lpstr>画面遷移図</vt:lpstr>
      <vt:lpstr>サイトマップ</vt:lpstr>
      <vt:lpstr>HP作成の参考になるサイト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企業活動</dc:title>
  <dc:creator>g0106</dc:creator>
  <cp:lastModifiedBy> </cp:lastModifiedBy>
  <cp:revision>282</cp:revision>
  <dcterms:created xsi:type="dcterms:W3CDTF">2020-03-10T23:05:42Z</dcterms:created>
  <dcterms:modified xsi:type="dcterms:W3CDTF">2020-08-26T02:37:32Z</dcterms:modified>
</cp:coreProperties>
</file>