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62" r:id="rId4"/>
    <p:sldId id="263" r:id="rId5"/>
    <p:sldId id="272" r:id="rId6"/>
    <p:sldId id="273" r:id="rId7"/>
    <p:sldId id="275" r:id="rId8"/>
    <p:sldId id="276" r:id="rId9"/>
    <p:sldId id="277" r:id="rId10"/>
    <p:sldId id="278" r:id="rId11"/>
    <p:sldId id="284" r:id="rId12"/>
    <p:sldId id="279" r:id="rId13"/>
    <p:sldId id="280" r:id="rId14"/>
    <p:sldId id="281" r:id="rId15"/>
    <p:sldId id="271" r:id="rId16"/>
    <p:sldId id="265" r:id="rId17"/>
    <p:sldId id="260" r:id="rId18"/>
    <p:sldId id="283" r:id="rId19"/>
    <p:sldId id="266" r:id="rId20"/>
    <p:sldId id="270" r:id="rId21"/>
    <p:sldId id="257" r:id="rId22"/>
    <p:sldId id="259" r:id="rId23"/>
    <p:sldId id="285" r:id="rId24"/>
    <p:sldId id="286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7" autoAdjust="0"/>
    <p:restoredTop sz="94660"/>
  </p:normalViewPr>
  <p:slideViewPr>
    <p:cSldViewPr snapToGrid="0">
      <p:cViewPr>
        <p:scale>
          <a:sx n="71" d="100"/>
          <a:sy n="71" d="100"/>
        </p:scale>
        <p:origin x="29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8F60-BA60-4594-9390-FD1971C6B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91D23-92AE-4E62-9F37-70D633282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2C237-9447-4DB8-A95F-0A1678D3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AAF6-74A7-4652-8A96-BDF93085B06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5DDE5-1274-4326-913F-88D288F2D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E794A-98A8-4321-A131-291BC49F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9340-EEF9-4B63-91EE-A26BD1319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2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6473-1702-4332-98DA-831C8055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6BF13-9ADA-498E-8DD1-9CC0D333A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4FDF-AC19-43F8-83DE-46BA0A95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AAF6-74A7-4652-8A96-BDF93085B06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0BE3D-8F31-43E3-9D04-D19BFE43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1C17A-B64A-4BA1-9463-65EBD4EA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9340-EEF9-4B63-91EE-A26BD1319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9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366B1-4534-4C3C-85B6-A3C10C7A7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EBEED-9C60-4E39-9A24-592D1F904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2949A-BFB7-4B0A-BB53-78203B2A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AAF6-74A7-4652-8A96-BDF93085B06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8D890-F8AA-471F-834C-5A3686C0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E08DF-371E-4DBE-B3EC-04AB142F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9340-EEF9-4B63-91EE-A26BD1319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3B30-D9FA-423A-A13E-216E23CF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72F66-1902-4CE3-9BE5-2BCC780B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4EB77-9414-46B7-9212-8042789C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AAF6-74A7-4652-8A96-BDF93085B06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105E3-5726-43CD-88E6-0DBD77BC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D7D82-1F32-4138-A719-410DF937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9340-EEF9-4B63-91EE-A26BD1319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2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B938-42B1-42D7-8FBC-DEE94CFB7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ACAB3-EC04-4FAA-B2D1-87E5B8736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C4E71-503D-4160-AE1C-07ECC3EA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AAF6-74A7-4652-8A96-BDF93085B06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24F83-86A0-47AB-88AE-2B07957C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BD355-82DE-4825-B2A0-644E7123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9340-EEF9-4B63-91EE-A26BD1319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1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F1FE-4F21-4008-85E3-43A82D01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8FD2-DB6A-4439-A8DD-F03B3AF05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D0DBA-E531-4B97-BAA1-846F96320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3ACC4-3F91-4535-91A2-87FA91A1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AAF6-74A7-4652-8A96-BDF93085B06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6544C-5C14-42EB-B13E-AE137AAE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AB990-DA6F-4568-9C7B-882F95E1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9340-EEF9-4B63-91EE-A26BD1319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2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DA59-0897-4562-9EDF-A72FDCBA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2954D-D405-40AA-A709-A9FFA53B0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98CCE-CBC5-40BE-92AF-6DEF178D7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55404-CBBD-46C6-B693-703F391AD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17127-5C72-4722-8715-C95F5219F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2BDBD-3DBA-4C04-A6C3-99F19612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AAF6-74A7-4652-8A96-BDF93085B06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FEB30-2B2B-4A14-B111-7CF3A5AB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F2775-F303-4E5A-A5A0-5D9A4552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9340-EEF9-4B63-91EE-A26BD1319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3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BDC2-0DFE-43EF-A56E-DB5D2D08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63F55-E3CC-4685-970A-802084FE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AAF6-74A7-4652-8A96-BDF93085B06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8925B-4019-493A-8658-4A9FF18A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D9D0A-F168-4958-8996-DA53AC32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9340-EEF9-4B63-91EE-A26BD1319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3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814BD-305C-42F2-BA91-0471D5E1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AAF6-74A7-4652-8A96-BDF93085B06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8CE95-FE1D-4F10-B7BC-0E3C238B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162A5-8784-4EED-B02F-BF773EA3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9340-EEF9-4B63-91EE-A26BD1319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6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C9BE-DF35-40AA-9578-23171D93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DFAB-0C2E-4B72-816C-5AAA8CAE8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008E9-D4B9-4333-8E00-32424EBA0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047A5-4A4C-4A78-A532-BEB51ADD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AAF6-74A7-4652-8A96-BDF93085B06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EE337-5ABB-4681-86FD-33AC73D8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BF5F0-58C8-4DEA-BCA9-9831B115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9340-EEF9-4B63-91EE-A26BD1319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8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B99A-3078-4230-8C66-3BE485870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41FDA7-D2AC-4CD8-ADDF-7BE5CCCDA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431FC-DAAC-430F-8E2A-30DD81393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D4898-874A-4BD4-97E5-AD1BA604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AAF6-74A7-4652-8A96-BDF93085B06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05DF7-6C30-4D2D-979C-0EFC3245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CD072-A5E7-4763-A571-6EBAE943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9340-EEF9-4B63-91EE-A26BD1319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4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D46E2B-BB05-4412-8BBB-007EB4C9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22781-345A-43C1-9CCB-16FE2F49F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F3176-117B-434E-82AE-4061C2141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AAAF6-74A7-4652-8A96-BDF93085B06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E6E4D-B321-4B8F-8FEF-8FF90D58D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DBA1-8B20-4B2B-B87B-DEE84B6A4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89340-EEF9-4B63-91EE-A26BD1319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1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vizhub.com/" TargetMode="External"/><Relationship Id="rId3" Type="http://schemas.openxmlformats.org/officeDocument/2006/relationships/hyperlink" Target="https://www.naturalearthdata.com/downloads" TargetMode="External"/><Relationship Id="rId7" Type="http://schemas.openxmlformats.org/officeDocument/2006/relationships/hyperlink" Target="https://plnkr.co/" TargetMode="External"/><Relationship Id="rId2" Type="http://schemas.openxmlformats.org/officeDocument/2006/relationships/hyperlink" Target="https://observablehq.com/@d3/gallery?gclid=Cj0KCQiAxoiQBhCRARIsAPsvo-z3SHcBS3TWckxKEEOtm1oHDMhlS_O-LubkNt3unXGaNGRCFfIdBhsaAoKgEALw_wcB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3js.org/" TargetMode="External"/><Relationship Id="rId5" Type="http://schemas.openxmlformats.org/officeDocument/2006/relationships/hyperlink" Target="https://www.notion.so/Visualize-Data-with-a-Choropleth-Map-9d91d46e78d4406abc6a0d36f9e089dc" TargetMode="External"/><Relationship Id="rId4" Type="http://schemas.openxmlformats.org/officeDocument/2006/relationships/hyperlink" Target="https://mapshaper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D3 –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Maptime</a:t>
            </a:r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Davis</a:t>
            </a:r>
            <a:endParaRPr lang="en-US" sz="1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A8BC5-CD91-44EE-8083-70BA03094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D3 is a </a:t>
            </a:r>
            <a:r>
              <a:rPr lang="en-US" dirty="0" err="1"/>
              <a:t>javascript</a:t>
            </a:r>
            <a:r>
              <a:rPr lang="en-US" dirty="0"/>
              <a:t> library which works with HTML SVG and CSS. </a:t>
            </a:r>
          </a:p>
          <a:p>
            <a:r>
              <a:rPr lang="en-US" dirty="0"/>
              <a:t>It uses a data driven approach to DOM manipulation </a:t>
            </a:r>
          </a:p>
        </p:txBody>
      </p:sp>
    </p:spTree>
    <p:extLst>
      <p:ext uri="{BB962C8B-B14F-4D97-AF65-F5344CB8AC3E}">
        <p14:creationId xmlns:p14="http://schemas.microsoft.com/office/powerpoint/2010/main" val="4058316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407" y="286790"/>
            <a:ext cx="9144000" cy="2387600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Now- time for Java Script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F60503-204C-4F47-9DED-20D9E218EDCA}"/>
              </a:ext>
            </a:extLst>
          </p:cNvPr>
          <p:cNvSpPr txBox="1">
            <a:spLocks/>
          </p:cNvSpPr>
          <p:nvPr/>
        </p:nvSpPr>
        <p:spPr>
          <a:xfrm>
            <a:off x="1048407" y="29898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Function()</a:t>
            </a:r>
          </a:p>
          <a:p>
            <a:r>
              <a:rPr lang="en-US" sz="4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block of code designed to perform a particular task</a:t>
            </a:r>
          </a:p>
          <a:p>
            <a:endParaRPr lang="en-US" sz="48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93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407" y="286790"/>
            <a:ext cx="9144000" cy="2387600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Now- time for Java Script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F60503-204C-4F47-9DED-20D9E218EDCA}"/>
              </a:ext>
            </a:extLst>
          </p:cNvPr>
          <p:cNvSpPr txBox="1">
            <a:spLocks/>
          </p:cNvSpPr>
          <p:nvPr/>
        </p:nvSpPr>
        <p:spPr>
          <a:xfrm>
            <a:off x="1048407" y="2989810"/>
            <a:ext cx="9271000" cy="25772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8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8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 </a:t>
            </a:r>
            <a:r>
              <a:rPr lang="en-US" sz="8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8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8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8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</a:t>
            </a:r>
            <a:r>
              <a:rPr lang="en-US" sz="8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Function is called, return value will end up in x</a:t>
            </a:r>
            <a:br>
              <a:rPr lang="en-US" sz="8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lang="en-US" sz="8000" dirty="0"/>
            </a:br>
            <a:r>
              <a:rPr lang="en-US" sz="8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8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b) {</a:t>
            </a:r>
            <a:br>
              <a:rPr lang="en-US" sz="8000" dirty="0"/>
            </a:br>
            <a:r>
              <a:rPr lang="en-US" sz="8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* b;            </a:t>
            </a:r>
            <a:r>
              <a:rPr lang="en-US" sz="8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Function returns the product of a and b</a:t>
            </a:r>
            <a:br>
              <a:rPr lang="en-US" sz="8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8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8000" dirty="0">
                <a:solidFill>
                  <a:srgbClr val="000000"/>
                </a:solidFill>
                <a:latin typeface="Verdana" panose="020B0604030504040204" pitchFamily="34" charset="0"/>
              </a:rPr>
              <a:t>Var data [400, 300, 500]</a:t>
            </a:r>
          </a:p>
          <a:p>
            <a:pPr>
              <a:lnSpc>
                <a:spcPct val="120000"/>
              </a:lnSpc>
            </a:pPr>
            <a:r>
              <a:rPr lang="en-US" sz="8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function(d){return d/10*4;})</a:t>
            </a:r>
          </a:p>
          <a:p>
            <a:endParaRPr lang="en-US" sz="48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5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407" y="286790"/>
            <a:ext cx="9144000" cy="2387600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J Query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F60503-204C-4F47-9DED-20D9E218EDCA}"/>
              </a:ext>
            </a:extLst>
          </p:cNvPr>
          <p:cNvSpPr txBox="1">
            <a:spLocks/>
          </p:cNvSpPr>
          <p:nvPr/>
        </p:nvSpPr>
        <p:spPr>
          <a:xfrm>
            <a:off x="1048407" y="29898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Library of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which simplify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javascript</a:t>
            </a:r>
            <a:endParaRPr lang="en-US" sz="48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11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407" y="286790"/>
            <a:ext cx="9144000" cy="2387600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J Query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F60503-204C-4F47-9DED-20D9E218EDCA}"/>
              </a:ext>
            </a:extLst>
          </p:cNvPr>
          <p:cNvSpPr txBox="1">
            <a:spLocks/>
          </p:cNvSpPr>
          <p:nvPr/>
        </p:nvSpPr>
        <p:spPr>
          <a:xfrm>
            <a:off x="1048407" y="29898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function: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method sets or returns attributes and values of the selected elements.</a:t>
            </a:r>
          </a:p>
          <a:p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attr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(height, 4)</a:t>
            </a:r>
            <a:endParaRPr lang="en-US" sz="48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98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407" y="286790"/>
            <a:ext cx="9144000" cy="2387600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SVG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F60503-204C-4F47-9DED-20D9E218EDCA}"/>
              </a:ext>
            </a:extLst>
          </p:cNvPr>
          <p:cNvSpPr txBox="1">
            <a:spLocks/>
          </p:cNvSpPr>
          <p:nvPr/>
        </p:nvSpPr>
        <p:spPr>
          <a:xfrm>
            <a:off x="1048407" y="29898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provides options to draw different shapes such as Lines, Rectangles, Circles, Ellipses, etc.</a:t>
            </a:r>
            <a:endParaRPr lang="en-US" sz="48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82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574656"/>
            <a:ext cx="5943600" cy="2387600"/>
          </a:xfrm>
        </p:spPr>
        <p:txBody>
          <a:bodyPr>
            <a:normAutofit fontScale="90000"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D3 </a:t>
            </a:r>
            <a:b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what we will learn?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F7FC4C-EBAF-4604-8D07-410E2CB4AFE2}"/>
              </a:ext>
            </a:extLst>
          </p:cNvPr>
          <p:cNvSpPr txBox="1">
            <a:spLocks/>
          </p:cNvSpPr>
          <p:nvPr/>
        </p:nvSpPr>
        <p:spPr>
          <a:xfrm>
            <a:off x="1930400" y="3224722"/>
            <a:ext cx="96012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rgbClr val="333333"/>
                </a:solidFill>
                <a:latin typeface="Lato" panose="020F0502020204030203" pitchFamily="34" charset="0"/>
              </a:rPr>
              <a:t>-data binding </a:t>
            </a:r>
          </a:p>
          <a:p>
            <a:r>
              <a:rPr lang="en-US" i="1" dirty="0">
                <a:solidFill>
                  <a:srgbClr val="333333"/>
                </a:solidFill>
                <a:latin typeface="Lato" panose="020F0502020204030203" pitchFamily="34" charset="0"/>
              </a:rPr>
              <a:t>-map projections</a:t>
            </a:r>
          </a:p>
          <a:p>
            <a:r>
              <a:rPr lang="en-US" i="1" dirty="0">
                <a:solidFill>
                  <a:srgbClr val="333333"/>
                </a:solidFill>
                <a:latin typeface="Lato" panose="020F0502020204030203" pitchFamily="34" charset="0"/>
              </a:rPr>
              <a:t>-some ways of drawing map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10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36824"/>
            <a:ext cx="9711559" cy="1791976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SVG and D3 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53A384E-8CBE-458A-BA38-6A9A7A206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8712" y="2209373"/>
            <a:ext cx="6842235" cy="1655762"/>
          </a:xfrm>
        </p:spPr>
        <p:txBody>
          <a:bodyPr/>
          <a:lstStyle/>
          <a:p>
            <a:r>
              <a:rPr lang="en-US" dirty="0"/>
              <a:t>Binding data to elements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C125D9-D187-4389-A9A0-5E54FB662229}"/>
              </a:ext>
            </a:extLst>
          </p:cNvPr>
          <p:cNvSpPr txBox="1"/>
          <p:nvPr/>
        </p:nvSpPr>
        <p:spPr>
          <a:xfrm>
            <a:off x="8468077" y="4156061"/>
            <a:ext cx="3826933" cy="205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d3.select ('div')</a:t>
            </a:r>
          </a:p>
          <a:p>
            <a:r>
              <a:rPr lang="en-US" dirty="0"/>
              <a:t>  .</a:t>
            </a:r>
            <a:r>
              <a:rPr lang="en-US" dirty="0" err="1"/>
              <a:t>selectAll</a:t>
            </a:r>
            <a:r>
              <a:rPr lang="en-US" dirty="0"/>
              <a:t>('p')</a:t>
            </a:r>
          </a:p>
          <a:p>
            <a:r>
              <a:rPr lang="en-US" dirty="0"/>
              <a:t>  .data([1,2,3])</a:t>
            </a:r>
          </a:p>
          <a:p>
            <a:r>
              <a:rPr lang="en-US" dirty="0"/>
              <a:t>  .enter()</a:t>
            </a:r>
          </a:p>
          <a:p>
            <a:r>
              <a:rPr lang="en-US" dirty="0"/>
              <a:t>  .append('p')</a:t>
            </a:r>
          </a:p>
          <a:p>
            <a:r>
              <a:rPr lang="en-US" dirty="0"/>
              <a:t>  .text(</a:t>
            </a:r>
            <a:r>
              <a:rPr lang="en-US" dirty="0" err="1"/>
              <a:t>dta</a:t>
            </a:r>
            <a:r>
              <a:rPr lang="en-US" dirty="0"/>
              <a:t>=&gt;</a:t>
            </a:r>
            <a:r>
              <a:rPr lang="en-US" dirty="0" err="1"/>
              <a:t>dta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D58277C-A5CC-4709-B0EE-C5B4B9AE0640}"/>
              </a:ext>
            </a:extLst>
          </p:cNvPr>
          <p:cNvSpPr txBox="1">
            <a:spLocks/>
          </p:cNvSpPr>
          <p:nvPr/>
        </p:nvSpPr>
        <p:spPr>
          <a:xfrm>
            <a:off x="1130172" y="4878512"/>
            <a:ext cx="684223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method is the very soul of D3. With it, an array of data is bound to page elements.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B730128-A0BB-4ADE-9853-1596F6D32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67" y="-138499"/>
            <a:ext cx="65" cy="276999"/>
          </a:xfrm>
          <a:prstGeom prst="rect">
            <a:avLst/>
          </a:prstGeom>
          <a:solidFill>
            <a:srgbClr val="F7F3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912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352" y="-75817"/>
            <a:ext cx="9144000" cy="2387600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Start with small visualization 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E2508EE-62D6-452A-9244-1DE44C49B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752814"/>
              </p:ext>
            </p:extLst>
          </p:nvPr>
        </p:nvGraphicFramePr>
        <p:xfrm>
          <a:off x="677333" y="2687319"/>
          <a:ext cx="5503334" cy="2275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67">
                  <a:extLst>
                    <a:ext uri="{9D8B030D-6E8A-4147-A177-3AD203B41FA5}">
                      <a16:colId xmlns:a16="http://schemas.microsoft.com/office/drawing/2014/main" val="4012805115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745670325"/>
                    </a:ext>
                  </a:extLst>
                </a:gridCol>
              </a:tblGrid>
              <a:tr h="545253">
                <a:tc>
                  <a:txBody>
                    <a:bodyPr/>
                    <a:lstStyle/>
                    <a:p>
                      <a:r>
                        <a:rPr lang="en-US" dirty="0"/>
                        <a:t>Cities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people over 15 years 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72808"/>
                  </a:ext>
                </a:extLst>
              </a:tr>
              <a:tr h="545253">
                <a:tc>
                  <a:txBody>
                    <a:bodyPr/>
                    <a:lstStyle/>
                    <a:p>
                      <a:r>
                        <a:rPr lang="en-US" dirty="0"/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66320"/>
                  </a:ext>
                </a:extLst>
              </a:tr>
              <a:tr h="545253">
                <a:tc>
                  <a:txBody>
                    <a:bodyPr/>
                    <a:lstStyle/>
                    <a:p>
                      <a:r>
                        <a:rPr lang="en-US" dirty="0"/>
                        <a:t>Sacramento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565255"/>
                  </a:ext>
                </a:extLst>
              </a:tr>
              <a:tr h="545253">
                <a:tc>
                  <a:txBody>
                    <a:bodyPr/>
                    <a:lstStyle/>
                    <a:p>
                      <a:r>
                        <a:rPr lang="en-US" dirty="0"/>
                        <a:t>Vacaville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2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403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5C39A1-D3C5-4912-8496-B59337298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415"/>
            <a:ext cx="12192000" cy="58771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7D925C-0D7D-4E21-B532-972028418DCC}"/>
              </a:ext>
            </a:extLst>
          </p:cNvPr>
          <p:cNvSpPr/>
          <p:nvPr/>
        </p:nvSpPr>
        <p:spPr>
          <a:xfrm>
            <a:off x="3101789" y="2375457"/>
            <a:ext cx="3385436" cy="12446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09D9A6-72D9-4F3D-B27C-02310CE2E199}"/>
              </a:ext>
            </a:extLst>
          </p:cNvPr>
          <p:cNvSpPr/>
          <p:nvPr/>
        </p:nvSpPr>
        <p:spPr>
          <a:xfrm>
            <a:off x="6665343" y="2429932"/>
            <a:ext cx="3761117" cy="1244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: create a SVG so our bars will have a place!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AD4C88-C308-41C9-90AB-17816FE75F5D}"/>
              </a:ext>
            </a:extLst>
          </p:cNvPr>
          <p:cNvSpPr/>
          <p:nvPr/>
        </p:nvSpPr>
        <p:spPr>
          <a:xfrm>
            <a:off x="3101789" y="3704396"/>
            <a:ext cx="3385436" cy="12446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578AA9-4C9C-4BAC-8180-00AB18EF1E41}"/>
              </a:ext>
            </a:extLst>
          </p:cNvPr>
          <p:cNvSpPr/>
          <p:nvPr/>
        </p:nvSpPr>
        <p:spPr>
          <a:xfrm>
            <a:off x="6665342" y="3776457"/>
            <a:ext cx="3761117" cy="1244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2-now we select all rectangles in </a:t>
            </a:r>
            <a:r>
              <a:rPr lang="en-US" sz="2400" b="1" dirty="0" err="1">
                <a:solidFill>
                  <a:schemeClr val="tx1"/>
                </a:solidFill>
              </a:rPr>
              <a:t>svg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2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352" y="-75817"/>
            <a:ext cx="5505566" cy="2387600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333333"/>
                </a:solidFill>
                <a:latin typeface="Lato" panose="020F0502020204030203" pitchFamily="34" charset="0"/>
              </a:rPr>
              <a:t>Making a map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F38AF-814A-446F-B081-4C0F76736472}"/>
              </a:ext>
            </a:extLst>
          </p:cNvPr>
          <p:cNvSpPr txBox="1"/>
          <p:nvPr/>
        </p:nvSpPr>
        <p:spPr>
          <a:xfrm>
            <a:off x="905933" y="3242733"/>
            <a:ext cx="690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What we should do for making the map? </a:t>
            </a:r>
            <a:b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b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- Loading and parsing the files </a:t>
            </a:r>
            <a:b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-Map projections </a:t>
            </a:r>
            <a:b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-Render geographic features </a:t>
            </a:r>
            <a:b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6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D3 is a language for data visualization </a:t>
            </a:r>
            <a:b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created by </a:t>
            </a:r>
            <a:r>
              <a:rPr lang="en-US" sz="3600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Mike Bostock </a:t>
            </a:r>
            <a:endParaRPr lang="en-US" sz="1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A8BC5-CD91-44EE-8083-70BA03094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D3 is a </a:t>
            </a:r>
            <a:r>
              <a:rPr lang="en-US" dirty="0" err="1"/>
              <a:t>javascript</a:t>
            </a:r>
            <a:r>
              <a:rPr lang="en-US" dirty="0"/>
              <a:t> library which works with HTML SVG and CSS. </a:t>
            </a:r>
          </a:p>
          <a:p>
            <a:r>
              <a:rPr lang="en-US" dirty="0"/>
              <a:t>It uses a data driven approach to DOM manipulation </a:t>
            </a:r>
          </a:p>
        </p:txBody>
      </p:sp>
    </p:spTree>
    <p:extLst>
      <p:ext uri="{BB962C8B-B14F-4D97-AF65-F5344CB8AC3E}">
        <p14:creationId xmlns:p14="http://schemas.microsoft.com/office/powerpoint/2010/main" val="1229785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642" y="5206257"/>
            <a:ext cx="10688715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b="0" i="1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G</a:t>
            </a:r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is for grouping the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svg</a:t>
            </a:r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elements </a:t>
            </a:r>
            <a:b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r>
              <a:rPr lang="en-US" b="0" i="1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d3.geoAlbers: </a:t>
            </a:r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for making the 2d map </a:t>
            </a:r>
            <a:b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r>
              <a:rPr lang="en-US" b="0" i="1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d3.geopath</a:t>
            </a:r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: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given a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GeoJSON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geometry or feature object, it generates an SVG path data string or renders the path to a Canvas</a:t>
            </a:r>
            <a:b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b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63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8A2639-68D1-431D-89B4-81DE2AFC3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33" y="698000"/>
            <a:ext cx="6420746" cy="58205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A56180-D812-481C-8FCF-B039CD2406E3}"/>
              </a:ext>
            </a:extLst>
          </p:cNvPr>
          <p:cNvSpPr/>
          <p:nvPr/>
        </p:nvSpPr>
        <p:spPr>
          <a:xfrm>
            <a:off x="1406444" y="2806699"/>
            <a:ext cx="4994356" cy="1343959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5CC896-4631-4644-9C4F-4012F8E02B5D}"/>
              </a:ext>
            </a:extLst>
          </p:cNvPr>
          <p:cNvSpPr/>
          <p:nvPr/>
        </p:nvSpPr>
        <p:spPr>
          <a:xfrm>
            <a:off x="7149437" y="2591297"/>
            <a:ext cx="3761117" cy="1244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: g groups all elements in SVG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480BBE-1445-4188-8403-BEB99686A2AA}"/>
              </a:ext>
            </a:extLst>
          </p:cNvPr>
          <p:cNvSpPr/>
          <p:nvPr/>
        </p:nvSpPr>
        <p:spPr>
          <a:xfrm>
            <a:off x="7149436" y="3911596"/>
            <a:ext cx="3761117" cy="1244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: </a:t>
            </a:r>
            <a:r>
              <a:rPr lang="en-US" sz="2400" b="1" dirty="0" err="1">
                <a:solidFill>
                  <a:schemeClr val="tx1"/>
                </a:solidFill>
              </a:rPr>
              <a:t>topojason.feature</a:t>
            </a:r>
            <a:r>
              <a:rPr lang="en-US" sz="2400" b="1" dirty="0">
                <a:solidFill>
                  <a:schemeClr val="tx1"/>
                </a:solidFill>
              </a:rPr>
              <a:t>: convert </a:t>
            </a:r>
            <a:r>
              <a:rPr lang="en-US" sz="2400" b="1" dirty="0" err="1">
                <a:solidFill>
                  <a:schemeClr val="tx1"/>
                </a:solidFill>
              </a:rPr>
              <a:t>topojason</a:t>
            </a:r>
            <a:r>
              <a:rPr lang="en-US" sz="2400" b="1" dirty="0">
                <a:solidFill>
                  <a:schemeClr val="tx1"/>
                </a:solidFill>
              </a:rPr>
              <a:t> to </a:t>
            </a:r>
            <a:r>
              <a:rPr lang="en-US" sz="2400" b="1" dirty="0" err="1">
                <a:solidFill>
                  <a:schemeClr val="tx1"/>
                </a:solidFill>
              </a:rPr>
              <a:t>Geojason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58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123" y="1523999"/>
            <a:ext cx="7518675" cy="1100039"/>
          </a:xfrm>
        </p:spPr>
        <p:txBody>
          <a:bodyPr>
            <a:noAutofit/>
          </a:bodyPr>
          <a:lstStyle/>
          <a:p>
            <a:r>
              <a:rPr lang="en-US" sz="4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Choropleth map</a:t>
            </a:r>
            <a:b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b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choropleth map displays divided geographical areas or regions that are </a:t>
            </a:r>
            <a:r>
              <a:rPr lang="en-US" sz="20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coloured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in relation to a numeric variable. It allows to study how a variable evolutes along a territory. </a:t>
            </a:r>
            <a:endParaRPr lang="en-US" sz="2000" dirty="0"/>
          </a:p>
        </p:txBody>
      </p:sp>
      <p:pic>
        <p:nvPicPr>
          <p:cNvPr id="1027" name="Picture 3" descr="Choropleth map | the D3 Graph Gallery">
            <a:extLst>
              <a:ext uri="{FF2B5EF4-FFF2-40B4-BE49-F238E27FC236}">
                <a16:creationId xmlns:a16="http://schemas.microsoft.com/office/drawing/2014/main" id="{7308CEDC-45C8-4364-9272-E134C217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058" y="2819400"/>
            <a:ext cx="3594847" cy="37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691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79994" y="968187"/>
            <a:ext cx="7518675" cy="1100039"/>
          </a:xfrm>
        </p:spPr>
        <p:txBody>
          <a:bodyPr>
            <a:noAutofit/>
          </a:bodyPr>
          <a:lstStyle/>
          <a:p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d3.scaleThreshold</a:t>
            </a:r>
            <a:br>
              <a:rPr lang="en-US" sz="4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C9AECF-807E-4745-B371-F9DC91BE4ACD}"/>
              </a:ext>
            </a:extLst>
          </p:cNvPr>
          <p:cNvSpPr txBox="1"/>
          <p:nvPr/>
        </p:nvSpPr>
        <p:spPr>
          <a:xfrm>
            <a:off x="1461244" y="2303930"/>
            <a:ext cx="657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https://github.com/d3/d3-scale-chromatic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A3D44E-1F3F-4BE2-B941-1086F45DFB68}"/>
              </a:ext>
            </a:extLst>
          </p:cNvPr>
          <p:cNvSpPr txBox="1">
            <a:spLocks/>
          </p:cNvSpPr>
          <p:nvPr/>
        </p:nvSpPr>
        <p:spPr>
          <a:xfrm>
            <a:off x="513699" y="3070329"/>
            <a:ext cx="7518675" cy="11000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</a:rPr>
              <a:t>Lets explore d3 geo package too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47EBFD-3CA0-4ED8-834F-F16B42F45385}"/>
              </a:ext>
            </a:extLst>
          </p:cNvPr>
          <p:cNvSpPr txBox="1"/>
          <p:nvPr/>
        </p:nvSpPr>
        <p:spPr>
          <a:xfrm>
            <a:off x="1748117" y="4554070"/>
            <a:ext cx="657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https://github.com/d3/d3-geo</a:t>
            </a:r>
          </a:p>
        </p:txBody>
      </p:sp>
    </p:spTree>
    <p:extLst>
      <p:ext uri="{BB962C8B-B14F-4D97-AF65-F5344CB8AC3E}">
        <p14:creationId xmlns:p14="http://schemas.microsoft.com/office/powerpoint/2010/main" val="375941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CADE05-AE56-4A42-A717-85FD92B5A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08425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B9BC91-D60C-40B5-9FEB-1BC2FA015F12}"/>
              </a:ext>
            </a:extLst>
          </p:cNvPr>
          <p:cNvSpPr/>
          <p:nvPr/>
        </p:nvSpPr>
        <p:spPr>
          <a:xfrm>
            <a:off x="796844" y="3429000"/>
            <a:ext cx="4994356" cy="1343959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59AE56-759A-43C1-98D4-CCE94FFBB69E}"/>
              </a:ext>
            </a:extLst>
          </p:cNvPr>
          <p:cNvSpPr/>
          <p:nvPr/>
        </p:nvSpPr>
        <p:spPr>
          <a:xfrm>
            <a:off x="6096000" y="3429000"/>
            <a:ext cx="3761117" cy="1519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 </a:t>
            </a:r>
            <a:r>
              <a:rPr lang="en-US" b="1" dirty="0" err="1">
                <a:solidFill>
                  <a:schemeClr val="tx1"/>
                </a:solidFill>
              </a:rPr>
              <a:t>map.values</a:t>
            </a:r>
            <a:r>
              <a:rPr lang="en-US" b="1" dirty="0">
                <a:solidFill>
                  <a:schemeClr val="tx1"/>
                </a:solidFill>
              </a:rPr>
              <a:t>() function</a:t>
            </a:r>
            <a:r>
              <a:rPr lang="en-US" dirty="0">
                <a:solidFill>
                  <a:schemeClr val="tx1"/>
                </a:solidFill>
              </a:rPr>
              <a:t> in D3.js used to return an array of values for every entry in the created map. The order of the returned values are arbitrary.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AF226-D158-44F3-A09B-0C9C95766D0F}"/>
              </a:ext>
            </a:extLst>
          </p:cNvPr>
          <p:cNvSpPr/>
          <p:nvPr/>
        </p:nvSpPr>
        <p:spPr>
          <a:xfrm>
            <a:off x="796844" y="5011271"/>
            <a:ext cx="5496380" cy="1620371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6A574E-8DEF-4287-AA8F-11CC09CFF915}"/>
              </a:ext>
            </a:extLst>
          </p:cNvPr>
          <p:cNvSpPr/>
          <p:nvPr/>
        </p:nvSpPr>
        <p:spPr>
          <a:xfrm>
            <a:off x="6444152" y="5165912"/>
            <a:ext cx="5165142" cy="1519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 </a:t>
            </a:r>
            <a:r>
              <a:rPr lang="en-US" b="1" dirty="0">
                <a:solidFill>
                  <a:schemeClr val="tx1"/>
                </a:solidFill>
              </a:rPr>
              <a:t>queue</a:t>
            </a:r>
            <a:r>
              <a:rPr lang="en-US" dirty="0">
                <a:solidFill>
                  <a:schemeClr val="tx1"/>
                </a:solidFill>
              </a:rPr>
              <a:t> evaluates zero or more </a:t>
            </a:r>
            <a:r>
              <a:rPr lang="en-US" i="1" dirty="0">
                <a:solidFill>
                  <a:schemeClr val="tx1"/>
                </a:solidFill>
              </a:rPr>
              <a:t>deferred</a:t>
            </a:r>
            <a:r>
              <a:rPr lang="en-US" dirty="0">
                <a:solidFill>
                  <a:schemeClr val="tx1"/>
                </a:solidFill>
              </a:rPr>
              <a:t> asynchronous tasks with configurable concurrency: you control how many tasks run at the same time. When all the tasks complete, or an error occurs, the queue passes the results to your </a:t>
            </a:r>
            <a:r>
              <a:rPr lang="en-US" i="1" dirty="0">
                <a:solidFill>
                  <a:schemeClr val="tx1"/>
                </a:solidFill>
              </a:rPr>
              <a:t>await</a:t>
            </a:r>
            <a:r>
              <a:rPr lang="en-US" dirty="0">
                <a:solidFill>
                  <a:schemeClr val="tx1"/>
                </a:solidFill>
              </a:rPr>
              <a:t> callback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40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B598D00-6C07-4158-BD4C-658AAD1D0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612" y="3551798"/>
            <a:ext cx="9144000" cy="2387600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For your future practice check D3 gallery by Mike Bostock on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observable: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Natural Earth website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provides a variety of data in shape file, you can convert it to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topojason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geojason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easily using 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mapshaper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This example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is a good one for making choropleth map, the instruction is in text and also video. 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D3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is evolving , new functions, methods and features are being added so make sure to check out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github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 not forget the “google” your problems,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stackoverflow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is also a good source to find answers to your questions.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Our practice could be run on the local host, but when we have bigger data, it needs online code play grounds. I use 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Plunker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but 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Vizhub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is also good.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0398215-9B91-4A88-8BDE-859906FACB41}"/>
              </a:ext>
            </a:extLst>
          </p:cNvPr>
          <p:cNvSpPr txBox="1">
            <a:spLocks/>
          </p:cNvSpPr>
          <p:nvPr/>
        </p:nvSpPr>
        <p:spPr>
          <a:xfrm>
            <a:off x="2692123" y="555811"/>
            <a:ext cx="7518675" cy="11000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202122"/>
                </a:solidFill>
                <a:latin typeface="Arial" panose="020B0604020202020204" pitchFamily="34" charset="0"/>
              </a:rPr>
              <a:t>RESOURCES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993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DOM: Document object Model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A8BC5-CD91-44EE-8083-70BA03094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is an application programming language </a:t>
            </a:r>
          </a:p>
          <a:p>
            <a:r>
              <a:rPr lang="en-US" dirty="0"/>
              <a:t>Manipulate HTML (By document I mean a web address)</a:t>
            </a:r>
          </a:p>
        </p:txBody>
      </p:sp>
    </p:spTree>
    <p:extLst>
      <p:ext uri="{BB962C8B-B14F-4D97-AF65-F5344CB8AC3E}">
        <p14:creationId xmlns:p14="http://schemas.microsoft.com/office/powerpoint/2010/main" val="325758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593" y="-170410"/>
            <a:ext cx="9144000" cy="2387600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Confusing? Lets go in to more details: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DC6BA-028A-4C5F-9FD6-692235537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67" y="2532229"/>
            <a:ext cx="5445602" cy="22815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D68A2A-7572-4CE6-A798-468424A25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779" y="2217190"/>
            <a:ext cx="6747737" cy="34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2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407" y="286790"/>
            <a:ext cx="9144000" cy="2387600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Now- time for Java Script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F60503-204C-4F47-9DED-20D9E218EDCA}"/>
              </a:ext>
            </a:extLst>
          </p:cNvPr>
          <p:cNvSpPr txBox="1">
            <a:spLocks/>
          </p:cNvSpPr>
          <p:nvPr/>
        </p:nvSpPr>
        <p:spPr>
          <a:xfrm>
            <a:off x="1285474" y="214945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rgbClr val="333333"/>
                </a:solidFill>
                <a:latin typeface="Lato" panose="020F0502020204030203" pitchFamily="34" charset="0"/>
              </a:rPr>
              <a:t>JS design behavior of a webpage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6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407" y="286790"/>
            <a:ext cx="9144000" cy="2387600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Now- time for Java Script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F60503-204C-4F47-9DED-20D9E218EDCA}"/>
              </a:ext>
            </a:extLst>
          </p:cNvPr>
          <p:cNvSpPr txBox="1">
            <a:spLocks/>
          </p:cNvSpPr>
          <p:nvPr/>
        </p:nvSpPr>
        <p:spPr>
          <a:xfrm>
            <a:off x="1039940" y="29898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const and Var, let () is used to define variables . They must be assigned to a value</a:t>
            </a:r>
          </a:p>
        </p:txBody>
      </p:sp>
    </p:spTree>
    <p:extLst>
      <p:ext uri="{BB962C8B-B14F-4D97-AF65-F5344CB8AC3E}">
        <p14:creationId xmlns:p14="http://schemas.microsoft.com/office/powerpoint/2010/main" val="208071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407" y="286790"/>
            <a:ext cx="9144000" cy="2387600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Now- time for Java Script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F60503-204C-4F47-9DED-20D9E218EDCA}"/>
              </a:ext>
            </a:extLst>
          </p:cNvPr>
          <p:cNvSpPr txBox="1">
            <a:spLocks/>
          </p:cNvSpPr>
          <p:nvPr/>
        </p:nvSpPr>
        <p:spPr>
          <a:xfrm>
            <a:off x="1039940" y="29898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 = {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"Fiat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"500"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color: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"white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5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407" y="286790"/>
            <a:ext cx="9144000" cy="2387600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Now- time for Java Script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F60503-204C-4F47-9DED-20D9E218EDCA}"/>
              </a:ext>
            </a:extLst>
          </p:cNvPr>
          <p:cNvSpPr txBox="1">
            <a:spLocks/>
          </p:cNvSpPr>
          <p:nvPr/>
        </p:nvSpPr>
        <p:spPr>
          <a:xfrm>
            <a:off x="1039940" y="29898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Another way to define variables is using  var()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34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B55-4228-49A7-98EB-BDBA19B9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407" y="286790"/>
            <a:ext cx="9144000" cy="2387600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Now- time for Java Script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F60503-204C-4F47-9DED-20D9E218EDCA}"/>
              </a:ext>
            </a:extLst>
          </p:cNvPr>
          <p:cNvSpPr txBox="1">
            <a:spLocks/>
          </p:cNvSpPr>
          <p:nvPr/>
        </p:nvSpPr>
        <p:spPr>
          <a:xfrm>
            <a:off x="1048407" y="29898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Another way to define variables is using  var(), var is more compatible with older browsers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7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4176</TotalTime>
  <Words>841</Words>
  <Application>Microsoft Office PowerPoint</Application>
  <PresentationFormat>Widescreen</PresentationFormat>
  <Paragraphs>72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Courier New</vt:lpstr>
      <vt:lpstr>Lato</vt:lpstr>
      <vt:lpstr>Roboto</vt:lpstr>
      <vt:lpstr>Times New Roman</vt:lpstr>
      <vt:lpstr>Verdana</vt:lpstr>
      <vt:lpstr>Office Theme</vt:lpstr>
      <vt:lpstr>D3 – Maptime Davis</vt:lpstr>
      <vt:lpstr>D3 is a language for data visualization  created by Mike Bostock </vt:lpstr>
      <vt:lpstr>DOM: Document object Model </vt:lpstr>
      <vt:lpstr>Confusing? Lets go in to more details: </vt:lpstr>
      <vt:lpstr>Now- time for Java Script </vt:lpstr>
      <vt:lpstr>Now- time for Java Script </vt:lpstr>
      <vt:lpstr>Now- time for Java Script </vt:lpstr>
      <vt:lpstr>Now- time for Java Script </vt:lpstr>
      <vt:lpstr>Now- time for Java Script </vt:lpstr>
      <vt:lpstr>Now- time for Java Script </vt:lpstr>
      <vt:lpstr>Now- time for Java Script </vt:lpstr>
      <vt:lpstr>J Query </vt:lpstr>
      <vt:lpstr>J Query </vt:lpstr>
      <vt:lpstr>SVG</vt:lpstr>
      <vt:lpstr>D3  what we will learn?</vt:lpstr>
      <vt:lpstr>SVG and D3 </vt:lpstr>
      <vt:lpstr>Start with small visualization </vt:lpstr>
      <vt:lpstr>PowerPoint Presentation</vt:lpstr>
      <vt:lpstr>Making a map</vt:lpstr>
      <vt:lpstr>G is for grouping the svg elements  d3.geoAlbers: for making the 2d map  d3.geopath: given a GeoJSON geometry or feature object, it generates an SVG path data string or renders the path to a Canvas  </vt:lpstr>
      <vt:lpstr>PowerPoint Presentation</vt:lpstr>
      <vt:lpstr>Choropleth map  A choropleth map displays divided geographical areas or regions that are coloured in relation to a numeric variable. It allows to study how a variable evolutes along a territory. </vt:lpstr>
      <vt:lpstr>d3.scaleThreshold </vt:lpstr>
      <vt:lpstr>PowerPoint Presentation</vt:lpstr>
      <vt:lpstr>   For your future practice check D3 gallery by Mike Bostock on observable: The Natural Earth website provides a variety of data in shape file, you can convert it to topojason and geojason easily using mapshaper . This example is a good one for making choropleth map, the instruction is in text and also video.   D3 is evolving , new functions, methods and features are being added so make sure to check out the github.  Do not forget the “google” your problems, stackoverflow is also a good source to find answers to your questions.  Our practice could be run on the local host, but when we have bigger data, it needs online code play grounds. I use Plunker, but Vizhub is also good.      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 is a language for data visualization  created by Mike Bostock</dc:title>
  <dc:creator>Mina Rezaei</dc:creator>
  <cp:lastModifiedBy>Mina Rezaei</cp:lastModifiedBy>
  <cp:revision>15</cp:revision>
  <dcterms:created xsi:type="dcterms:W3CDTF">2022-01-15T19:53:19Z</dcterms:created>
  <dcterms:modified xsi:type="dcterms:W3CDTF">2022-02-08T10:26:29Z</dcterms:modified>
</cp:coreProperties>
</file>