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</p:sldMasterIdLst>
  <p:notesMasterIdLst>
    <p:notesMasterId r:id="rId10"/>
  </p:notesMasterIdLst>
  <p:sldIdLst>
    <p:sldId id="442" r:id="rId5"/>
    <p:sldId id="1218" r:id="rId6"/>
    <p:sldId id="1239" r:id="rId7"/>
    <p:sldId id="1240" r:id="rId8"/>
    <p:sldId id="44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ho Choi" initials="KC" lastIdx="1" clrIdx="0">
    <p:extLst>
      <p:ext uri="{19B8F6BF-5375-455C-9EA6-DF929625EA0E}">
        <p15:presenceInfo xmlns:p15="http://schemas.microsoft.com/office/powerpoint/2012/main" userId="Kiho Cho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FF"/>
    <a:srgbClr val="8AB868"/>
    <a:srgbClr val="FA740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3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4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D3F2D-B298-4016-85B1-BB2530E7716A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A8EFA-719B-45C0-A3D3-46F270B4B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3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151BB1-0950-4F35-A080-89DB96D91E1F}"/>
              </a:ext>
            </a:extLst>
          </p:cNvPr>
          <p:cNvSpPr/>
          <p:nvPr userDrawn="1"/>
        </p:nvSpPr>
        <p:spPr>
          <a:xfrm>
            <a:off x="5638800" y="3427382"/>
            <a:ext cx="6553200" cy="90000"/>
          </a:xfrm>
          <a:prstGeom prst="rect">
            <a:avLst/>
          </a:prstGeom>
          <a:solidFill>
            <a:srgbClr val="98ACBD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91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3AC378-CAA3-45D7-966E-1FAAD3521870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8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23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19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9347200" y="6541476"/>
            <a:ext cx="2743200" cy="270856"/>
          </a:xfrm>
        </p:spPr>
        <p:txBody>
          <a:bodyPr/>
          <a:lstStyle>
            <a:lvl1pPr>
              <a:defRPr baseline="0"/>
            </a:lvl1pPr>
          </a:lstStyle>
          <a:p>
            <a:fld id="{1D9BF955-D26A-4BD6-8057-459F7E8AB8D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6BAFF5-C50F-4D17-BAA8-0C0A482B98A1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23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44A0C34-A4FB-F0A6-BF9D-EDEE578C4CD4}"/>
              </a:ext>
            </a:extLst>
          </p:cNvPr>
          <p:cNvCxnSpPr>
            <a:cxnSpLocks/>
          </p:cNvCxnSpPr>
          <p:nvPr userDrawn="1"/>
        </p:nvCxnSpPr>
        <p:spPr>
          <a:xfrm>
            <a:off x="0" y="831850"/>
            <a:ext cx="12192000" cy="0"/>
          </a:xfrm>
          <a:prstGeom prst="line">
            <a:avLst/>
          </a:prstGeom>
          <a:ln w="76200">
            <a:solidFill>
              <a:srgbClr val="E4B90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433" y="104244"/>
            <a:ext cx="1008112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94627" y="1010777"/>
            <a:ext cx="11522207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9">
            <a:extLst>
              <a:ext uri="{FF2B5EF4-FFF2-40B4-BE49-F238E27FC236}">
                <a16:creationId xmlns:a16="http://schemas.microsoft.com/office/drawing/2014/main" id="{3760BAD1-B849-8BFD-6828-9A133130AB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801351" y="6503988"/>
            <a:ext cx="1115483" cy="354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496E4B00-2D67-4C80-959F-39867D79373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199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그룹웨어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1"/>
            <a:ext cx="12186543" cy="6234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-5457" y="6570663"/>
            <a:ext cx="12192000" cy="2968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607051" y="6601836"/>
            <a:ext cx="774700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-</a:t>
            </a:r>
            <a:fld id="{34A624E2-2BEC-44F3-A971-72F26BA5A446}" type="slidenum">
              <a:rPr kumimoji="0" lang="ko-KR" altLang="en-US" sz="1000">
                <a:latin typeface="Arial" pitchFamily="34" charset="0"/>
                <a:ea typeface="맑은 고딕" pitchFamily="50" charset="-127"/>
                <a:cs typeface="Arial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en-US" altLang="ko-KR" sz="10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-</a:t>
            </a:r>
            <a:endParaRPr kumimoji="0" lang="ko-KR" altLang="en-US" sz="1000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-5457" y="620688"/>
            <a:ext cx="121974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>
            <a:off x="1030676" y="1268760"/>
            <a:ext cx="10177131" cy="48965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8195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144000"/>
          <a:lstStyle>
            <a:lvl1pPr>
              <a:defRPr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19" y="920641"/>
            <a:ext cx="11983362" cy="534240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24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>
              <a:lnSpc>
                <a:spcPct val="120000"/>
              </a:lnSpc>
              <a:defRPr sz="20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>
              <a:lnSpc>
                <a:spcPct val="120000"/>
              </a:lnSpc>
              <a:defRPr sz="18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>
              <a:lnSpc>
                <a:spcPct val="120000"/>
              </a:lnSpc>
              <a:defRPr sz="16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>
              <a:lnSpc>
                <a:spcPct val="120000"/>
              </a:lnSpc>
              <a:defRPr sz="16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828D60-DCBC-41B1-9EBB-3AE7A5486263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248FC0-F6F4-0250-2947-7AAA130A0FE3}"/>
              </a:ext>
            </a:extLst>
          </p:cNvPr>
          <p:cNvSpPr/>
          <p:nvPr userDrawn="1"/>
        </p:nvSpPr>
        <p:spPr>
          <a:xfrm>
            <a:off x="-6350" y="811680"/>
            <a:ext cx="12198350" cy="105570"/>
          </a:xfrm>
          <a:prstGeom prst="rect">
            <a:avLst/>
          </a:prstGeom>
          <a:gradFill>
            <a:gsLst>
              <a:gs pos="95000">
                <a:srgbClr val="002060"/>
              </a:gs>
              <a:gs pos="17000">
                <a:schemeClr val="bg1">
                  <a:lumMod val="9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E5B3D6-5EF1-0477-1E65-FFB573E67655}"/>
              </a:ext>
            </a:extLst>
          </p:cNvPr>
          <p:cNvSpPr txBox="1"/>
          <p:nvPr userDrawn="1"/>
        </p:nvSpPr>
        <p:spPr>
          <a:xfrm>
            <a:off x="9376379" y="424331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인하공전 컴퓨터 정보 과</a:t>
            </a:r>
          </a:p>
        </p:txBody>
      </p:sp>
    </p:spTree>
    <p:extLst>
      <p:ext uri="{BB962C8B-B14F-4D97-AF65-F5344CB8AC3E}">
        <p14:creationId xmlns:p14="http://schemas.microsoft.com/office/powerpoint/2010/main" val="13482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828D60-DCBC-41B1-9EBB-3AE7A5486263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248FC0-F6F4-0250-2947-7AAA130A0FE3}"/>
              </a:ext>
            </a:extLst>
          </p:cNvPr>
          <p:cNvSpPr/>
          <p:nvPr userDrawn="1"/>
        </p:nvSpPr>
        <p:spPr>
          <a:xfrm>
            <a:off x="-6350" y="811680"/>
            <a:ext cx="12198350" cy="105570"/>
          </a:xfrm>
          <a:prstGeom prst="rect">
            <a:avLst/>
          </a:prstGeom>
          <a:gradFill>
            <a:gsLst>
              <a:gs pos="95000">
                <a:srgbClr val="002060"/>
              </a:gs>
              <a:gs pos="17000">
                <a:schemeClr val="bg1">
                  <a:lumMod val="9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E5B3D6-5EF1-0477-1E65-FFB573E67655}"/>
              </a:ext>
            </a:extLst>
          </p:cNvPr>
          <p:cNvSpPr txBox="1"/>
          <p:nvPr userDrawn="1"/>
        </p:nvSpPr>
        <p:spPr>
          <a:xfrm>
            <a:off x="9376379" y="424331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인하공전 컴퓨터 정보 과</a:t>
            </a:r>
          </a:p>
        </p:txBody>
      </p:sp>
    </p:spTree>
    <p:extLst>
      <p:ext uri="{BB962C8B-B14F-4D97-AF65-F5344CB8AC3E}">
        <p14:creationId xmlns:p14="http://schemas.microsoft.com/office/powerpoint/2010/main" val="101405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024CCB-D130-46BF-AEB9-AB674548F470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6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C1F0D1-0BFA-4420-9C00-EFAA6C3D8E9E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82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7D20E2-FF0D-4BA1-A23D-EF129486922F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44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172C4E-CCC8-4FF2-AC13-DB68F722C3C1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EAECF3-DA10-42E5-9A9C-5A79DB1280A6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96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D869F7-9B7E-4F1A-897D-D6EBBF1A3D44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4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7039" y="93887"/>
            <a:ext cx="12084960" cy="700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038" y="1031872"/>
            <a:ext cx="120849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47200" y="6374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1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0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51" r:id="rId13"/>
    <p:sldLayoutId id="2147483668" r:id="rId14"/>
    <p:sldLayoutId id="2147483671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j-cs"/>
        </a:defRPr>
      </a:lvl1pPr>
    </p:titleStyle>
    <p:bodyStyle>
      <a:lvl1pPr marL="268288" indent="-268288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tabLst>
          <a:tab pos="268288" algn="l"/>
        </a:tabLst>
        <a:defRPr sz="2800" b="1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­"/>
        <a:defRPr sz="24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8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8612" y="1610867"/>
            <a:ext cx="10515600" cy="1598153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/>
              <a:t>빅데이터 처리 과제</a:t>
            </a:r>
            <a:br>
              <a:rPr lang="en-US" altLang="ko-KR" sz="6600" dirty="0"/>
            </a:br>
            <a:r>
              <a:rPr lang="en-US" altLang="ko-KR" sz="3200" dirty="0">
                <a:solidFill>
                  <a:schemeClr val="bg2">
                    <a:lumMod val="50000"/>
                  </a:schemeClr>
                </a:solidFill>
              </a:rPr>
              <a:t>-Big</a:t>
            </a:r>
            <a:r>
              <a:rPr lang="ko-KR" altLang="en-US" sz="3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bg2">
                    <a:lumMod val="50000"/>
                  </a:schemeClr>
                </a:solidFill>
              </a:rPr>
              <a:t>Data Processing</a:t>
            </a:r>
            <a:endParaRPr lang="ko-KR" alt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838200" y="4627563"/>
            <a:ext cx="10515600" cy="757237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  <a:cs typeface="+mj-cs"/>
              </a:rPr>
              <a:t>9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cs typeface="+mj-cs"/>
              </a:rPr>
              <a:t>주차</a:t>
            </a:r>
            <a:endParaRPr lang="ko-KR" altLang="en-US" sz="3600" dirty="0">
              <a:solidFill>
                <a:schemeClr val="bg2">
                  <a:lumMod val="50000"/>
                </a:schemeClr>
              </a:solidFill>
              <a:cs typeface="+mj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9A8571-F264-105F-4C18-4673E33E76AE}"/>
              </a:ext>
            </a:extLst>
          </p:cNvPr>
          <p:cNvSpPr/>
          <p:nvPr/>
        </p:nvSpPr>
        <p:spPr>
          <a:xfrm>
            <a:off x="6272980" y="3339000"/>
            <a:ext cx="5919019" cy="90000"/>
          </a:xfrm>
          <a:prstGeom prst="rect">
            <a:avLst/>
          </a:prstGeom>
          <a:gradFill>
            <a:gsLst>
              <a:gs pos="81000">
                <a:srgbClr val="002060"/>
              </a:gs>
              <a:gs pos="17000">
                <a:schemeClr val="tx2">
                  <a:lumMod val="20000"/>
                  <a:lumOff val="80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1764AE-2B9C-E708-07BD-AE387A3918DB}"/>
              </a:ext>
            </a:extLst>
          </p:cNvPr>
          <p:cNvSpPr/>
          <p:nvPr/>
        </p:nvSpPr>
        <p:spPr>
          <a:xfrm>
            <a:off x="7828384" y="3523091"/>
            <a:ext cx="4363616" cy="90000"/>
          </a:xfrm>
          <a:prstGeom prst="rect">
            <a:avLst/>
          </a:prstGeom>
          <a:gradFill>
            <a:gsLst>
              <a:gs pos="81000">
                <a:srgbClr val="002060"/>
              </a:gs>
              <a:gs pos="17000">
                <a:schemeClr val="tx2">
                  <a:lumMod val="20000"/>
                  <a:lumOff val="80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92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60E69-2F06-8A16-8265-32A603972FD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8100"/>
            <a:ext cx="12084050" cy="700088"/>
          </a:xfrm>
        </p:spPr>
        <p:txBody>
          <a:bodyPr/>
          <a:lstStyle/>
          <a:p>
            <a:r>
              <a:rPr lang="ko-KR" altLang="en-US" dirty="0"/>
              <a:t>그리드 </a:t>
            </a:r>
            <a:r>
              <a:rPr lang="ko-KR" altLang="en-US" dirty="0" err="1"/>
              <a:t>서치</a:t>
            </a:r>
            <a:r>
              <a:rPr lang="ko-KR" altLang="en-US" dirty="0"/>
              <a:t> 과제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DDEA0F-DB50-DD54-D8D4-9870CA0E46B8}"/>
              </a:ext>
            </a:extLst>
          </p:cNvPr>
          <p:cNvSpPr txBox="1"/>
          <p:nvPr/>
        </p:nvSpPr>
        <p:spPr>
          <a:xfrm>
            <a:off x="200025" y="1052542"/>
            <a:ext cx="94457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Iris </a:t>
            </a:r>
            <a:r>
              <a:rPr lang="ko-KR" altLang="en-US" sz="2400" dirty="0"/>
              <a:t>데이터에 </a:t>
            </a:r>
            <a:r>
              <a:rPr lang="en-US" altLang="ko-KR" sz="2400" dirty="0"/>
              <a:t>random forest </a:t>
            </a:r>
            <a:r>
              <a:rPr lang="ko-KR" altLang="en-US" sz="2400" dirty="0"/>
              <a:t>알고리즘으로 분류 </a:t>
            </a:r>
            <a:r>
              <a:rPr lang="ko-KR" altLang="en-US" sz="2400" dirty="0" err="1"/>
              <a:t>할때</a:t>
            </a:r>
            <a:endParaRPr lang="en-US" altLang="ko-KR" sz="2400" dirty="0"/>
          </a:p>
          <a:p>
            <a:r>
              <a:rPr lang="en-US" altLang="ko-KR" sz="2400" dirty="0"/>
              <a:t>Grid search</a:t>
            </a:r>
            <a:r>
              <a:rPr lang="ko-KR" altLang="en-US" sz="2400" dirty="0"/>
              <a:t>를 이용하여  아래 범위에서 제일 성능이 좋은 </a:t>
            </a:r>
            <a:r>
              <a:rPr lang="en-US" altLang="ko-KR" sz="2400" dirty="0"/>
              <a:t>parameter</a:t>
            </a:r>
            <a:r>
              <a:rPr lang="ko-KR" altLang="en-US" sz="2400" dirty="0"/>
              <a:t>를 </a:t>
            </a:r>
            <a:r>
              <a:rPr lang="ko-KR" altLang="en-US" sz="2400" dirty="0" err="1"/>
              <a:t>찾으시오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569CCD-C21F-DC12-7BA1-433624DE6A41}"/>
              </a:ext>
            </a:extLst>
          </p:cNvPr>
          <p:cNvSpPr txBox="1"/>
          <p:nvPr/>
        </p:nvSpPr>
        <p:spPr>
          <a:xfrm>
            <a:off x="426534" y="2555863"/>
            <a:ext cx="61889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dirty="0"/>
              <a:t>: n_estimator: 4,5,6</a:t>
            </a:r>
          </a:p>
          <a:p>
            <a:r>
              <a:rPr lang="pt-BR" altLang="ko-KR" dirty="0"/>
              <a:t>   min_samples_leaf : 3,4,5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6A9F4E-6401-060D-9EFD-6E84E6ECB2A8}"/>
              </a:ext>
            </a:extLst>
          </p:cNvPr>
          <p:cNvSpPr txBox="1"/>
          <p:nvPr/>
        </p:nvSpPr>
        <p:spPr>
          <a:xfrm>
            <a:off x="426534" y="4048891"/>
            <a:ext cx="6188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from </a:t>
            </a:r>
            <a:r>
              <a:rPr lang="en-US" altLang="ko-KR" dirty="0" err="1"/>
              <a:t>sklearn.ensemble</a:t>
            </a:r>
            <a:r>
              <a:rPr lang="en-US" altLang="ko-KR" dirty="0"/>
              <a:t> import </a:t>
            </a:r>
            <a:r>
              <a:rPr lang="en-US" altLang="ko-KR" dirty="0" err="1"/>
              <a:t>RandomForestClassifier</a:t>
            </a:r>
            <a:endParaRPr lang="en-US" altLang="ko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B4EA4F-A88E-8AC4-328F-D67B08B8280A}"/>
              </a:ext>
            </a:extLst>
          </p:cNvPr>
          <p:cNvSpPr txBox="1"/>
          <p:nvPr/>
        </p:nvSpPr>
        <p:spPr>
          <a:xfrm>
            <a:off x="426534" y="4531528"/>
            <a:ext cx="6540189" cy="942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params = {'</a:t>
            </a:r>
            <a:r>
              <a:rPr lang="en-US" altLang="ko-KR" dirty="0" err="1"/>
              <a:t>n_estimators</a:t>
            </a:r>
            <a:r>
              <a:rPr lang="en-US" altLang="ko-KR" dirty="0"/>
              <a:t>': range(4,7,1),</a:t>
            </a:r>
          </a:p>
          <a:p>
            <a:r>
              <a:rPr lang="en-US" altLang="ko-KR" dirty="0"/>
              <a:t>          '</a:t>
            </a:r>
            <a:r>
              <a:rPr lang="en-US" altLang="ko-KR" dirty="0" err="1"/>
              <a:t>min_samples_split</a:t>
            </a:r>
            <a:r>
              <a:rPr lang="en-US" altLang="ko-KR" dirty="0"/>
              <a:t>': range(3, 6, 1)</a:t>
            </a:r>
          </a:p>
          <a:p>
            <a:r>
              <a:rPr lang="en-US" altLang="ko-KR" dirty="0"/>
              <a:t>          }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F85485-8773-1216-31E8-ED60D7531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34" y="5586916"/>
            <a:ext cx="5125165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7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7C0CD-CF79-F5A7-EB14-B624AC22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51" y="119623"/>
            <a:ext cx="12084960" cy="700486"/>
          </a:xfrm>
        </p:spPr>
        <p:txBody>
          <a:bodyPr/>
          <a:lstStyle/>
          <a:p>
            <a:r>
              <a:rPr lang="ko-KR" altLang="en-US" dirty="0"/>
              <a:t>과제 알고리즘 성능 비교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B151B-AB25-1A1A-BC57-3C9B6F904A88}"/>
              </a:ext>
            </a:extLst>
          </p:cNvPr>
          <p:cNvSpPr txBox="1"/>
          <p:nvPr/>
        </p:nvSpPr>
        <p:spPr>
          <a:xfrm>
            <a:off x="286326" y="102523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인디안 당뇨병 예측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B644E73C-8D0E-EB04-9983-1A61D4DED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637527"/>
              </p:ext>
            </p:extLst>
          </p:nvPr>
        </p:nvGraphicFramePr>
        <p:xfrm>
          <a:off x="107038" y="1513020"/>
          <a:ext cx="11719200" cy="357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3200">
                  <a:extLst>
                    <a:ext uri="{9D8B030D-6E8A-4147-A177-3AD203B41FA5}">
                      <a16:colId xmlns:a16="http://schemas.microsoft.com/office/drawing/2014/main" val="3367650208"/>
                    </a:ext>
                  </a:extLst>
                </a:gridCol>
                <a:gridCol w="1953200">
                  <a:extLst>
                    <a:ext uri="{9D8B030D-6E8A-4147-A177-3AD203B41FA5}">
                      <a16:colId xmlns:a16="http://schemas.microsoft.com/office/drawing/2014/main" val="3132161362"/>
                    </a:ext>
                  </a:extLst>
                </a:gridCol>
                <a:gridCol w="1953200">
                  <a:extLst>
                    <a:ext uri="{9D8B030D-6E8A-4147-A177-3AD203B41FA5}">
                      <a16:colId xmlns:a16="http://schemas.microsoft.com/office/drawing/2014/main" val="4135055789"/>
                    </a:ext>
                  </a:extLst>
                </a:gridCol>
                <a:gridCol w="1953200">
                  <a:extLst>
                    <a:ext uri="{9D8B030D-6E8A-4147-A177-3AD203B41FA5}">
                      <a16:colId xmlns:a16="http://schemas.microsoft.com/office/drawing/2014/main" val="2438448264"/>
                    </a:ext>
                  </a:extLst>
                </a:gridCol>
                <a:gridCol w="1953200">
                  <a:extLst>
                    <a:ext uri="{9D8B030D-6E8A-4147-A177-3AD203B41FA5}">
                      <a16:colId xmlns:a16="http://schemas.microsoft.com/office/drawing/2014/main" val="678327145"/>
                    </a:ext>
                  </a:extLst>
                </a:gridCol>
                <a:gridCol w="1953200">
                  <a:extLst>
                    <a:ext uri="{9D8B030D-6E8A-4147-A177-3AD203B41FA5}">
                      <a16:colId xmlns:a16="http://schemas.microsoft.com/office/drawing/2014/main" val="2143888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accuracy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adaboost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SVR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XGboost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voting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9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0.7631270690094218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0.22682656177150057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5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Parameter</a:t>
                      </a:r>
                    </a:p>
                    <a:p>
                      <a:pPr latinLnBrk="1"/>
                      <a:r>
                        <a:rPr lang="ko-KR" altLang="en-US" dirty="0"/>
                        <a:t>최적화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0000FF"/>
                          </a:solidFill>
                        </a:rPr>
                        <a:t>선택</a:t>
                      </a:r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{'</a:t>
                      </a:r>
                      <a:r>
                        <a:rPr lang="en-US" altLang="ko-KR" dirty="0" err="1"/>
                        <a:t>learning_rate</a:t>
                      </a:r>
                      <a:r>
                        <a:rPr lang="en-US" altLang="ko-KR" dirty="0"/>
                        <a:t>': 0.04, '</a:t>
                      </a:r>
                      <a:r>
                        <a:rPr lang="en-US" altLang="ko-KR" dirty="0" err="1"/>
                        <a:t>n_estimators</a:t>
                      </a:r>
                      <a:r>
                        <a:rPr lang="en-US" altLang="ko-KR" dirty="0"/>
                        <a:t>': 80}</a:t>
                      </a:r>
                    </a:p>
                    <a:p>
                      <a:pPr latinLnBrk="1"/>
                      <a:r>
                        <a:rPr lang="en-US" altLang="ko-KR" dirty="0"/>
                        <a:t>0.7630846277905101</a:t>
                      </a:r>
                    </a:p>
                    <a:p>
                      <a:pPr latinLnBrk="1"/>
                      <a:r>
                        <a:rPr lang="en-US" altLang="ko-KR" dirty="0"/>
                        <a:t>accuracy 0.7578813343519226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{'kernel': 'linear'}</a:t>
                      </a:r>
                    </a:p>
                    <a:p>
                      <a:pPr latinLnBrk="1"/>
                      <a:r>
                        <a:rPr lang="en-US" altLang="ko-KR" dirty="0"/>
                        <a:t>0.23990851841653696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897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A41ED95-F58B-0F4D-5461-6A11114BE9F0}"/>
              </a:ext>
            </a:extLst>
          </p:cNvPr>
          <p:cNvSpPr txBox="1"/>
          <p:nvPr/>
        </p:nvSpPr>
        <p:spPr>
          <a:xfrm>
            <a:off x="181551" y="3512376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보스턴 </a:t>
            </a:r>
            <a:endParaRPr lang="en-US" altLang="ko-KR" dirty="0"/>
          </a:p>
          <a:p>
            <a:r>
              <a:rPr lang="ko-KR" altLang="en-US" dirty="0"/>
              <a:t>집값 예측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72BAD9A2-A5F8-7260-9C4A-6F696D2AE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083615"/>
              </p:ext>
            </p:extLst>
          </p:nvPr>
        </p:nvGraphicFramePr>
        <p:xfrm>
          <a:off x="107038" y="5344980"/>
          <a:ext cx="11285628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0938">
                  <a:extLst>
                    <a:ext uri="{9D8B030D-6E8A-4147-A177-3AD203B41FA5}">
                      <a16:colId xmlns:a16="http://schemas.microsoft.com/office/drawing/2014/main" val="3367650208"/>
                    </a:ext>
                  </a:extLst>
                </a:gridCol>
                <a:gridCol w="1880938">
                  <a:extLst>
                    <a:ext uri="{9D8B030D-6E8A-4147-A177-3AD203B41FA5}">
                      <a16:colId xmlns:a16="http://schemas.microsoft.com/office/drawing/2014/main" val="3132161362"/>
                    </a:ext>
                  </a:extLst>
                </a:gridCol>
                <a:gridCol w="1880938">
                  <a:extLst>
                    <a:ext uri="{9D8B030D-6E8A-4147-A177-3AD203B41FA5}">
                      <a16:colId xmlns:a16="http://schemas.microsoft.com/office/drawing/2014/main" val="4135055789"/>
                    </a:ext>
                  </a:extLst>
                </a:gridCol>
                <a:gridCol w="1880938">
                  <a:extLst>
                    <a:ext uri="{9D8B030D-6E8A-4147-A177-3AD203B41FA5}">
                      <a16:colId xmlns:a16="http://schemas.microsoft.com/office/drawing/2014/main" val="2438448264"/>
                    </a:ext>
                  </a:extLst>
                </a:gridCol>
                <a:gridCol w="1880938">
                  <a:extLst>
                    <a:ext uri="{9D8B030D-6E8A-4147-A177-3AD203B41FA5}">
                      <a16:colId xmlns:a16="http://schemas.microsoft.com/office/drawing/2014/main" val="678327145"/>
                    </a:ext>
                  </a:extLst>
                </a:gridCol>
                <a:gridCol w="1880938">
                  <a:extLst>
                    <a:ext uri="{9D8B030D-6E8A-4147-A177-3AD203B41FA5}">
                      <a16:colId xmlns:a16="http://schemas.microsoft.com/office/drawing/2014/main" val="2206577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RMSE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adaboost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SVR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XGboost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Linear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regression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9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5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Parameter</a:t>
                      </a:r>
                    </a:p>
                    <a:p>
                      <a:pPr latinLnBrk="1"/>
                      <a:r>
                        <a:rPr lang="ko-KR" altLang="en-US" dirty="0"/>
                        <a:t>최적화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0000FF"/>
                          </a:solidFill>
                        </a:rPr>
                        <a:t>선택</a:t>
                      </a:r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89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49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7C0CD-CF79-F5A7-EB14-B624AC22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importance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B151B-AB25-1A1A-BC57-3C9B6F904A88}"/>
              </a:ext>
            </a:extLst>
          </p:cNvPr>
          <p:cNvSpPr txBox="1"/>
          <p:nvPr/>
        </p:nvSpPr>
        <p:spPr>
          <a:xfrm>
            <a:off x="286326" y="102523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인디안 당뇨병 예측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72BAD9A2-A5F8-7260-9C4A-6F696D2AE86F}"/>
              </a:ext>
            </a:extLst>
          </p:cNvPr>
          <p:cNvGraphicFramePr>
            <a:graphicFrameLocks noGrp="1"/>
          </p:cNvGraphicFramePr>
          <p:nvPr/>
        </p:nvGraphicFramePr>
        <p:xfrm>
          <a:off x="810201" y="2093270"/>
          <a:ext cx="7733724" cy="1488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3431">
                  <a:extLst>
                    <a:ext uri="{9D8B030D-6E8A-4147-A177-3AD203B41FA5}">
                      <a16:colId xmlns:a16="http://schemas.microsoft.com/office/drawing/2014/main" val="3367650208"/>
                    </a:ext>
                  </a:extLst>
                </a:gridCol>
                <a:gridCol w="1933431">
                  <a:extLst>
                    <a:ext uri="{9D8B030D-6E8A-4147-A177-3AD203B41FA5}">
                      <a16:colId xmlns:a16="http://schemas.microsoft.com/office/drawing/2014/main" val="3132161362"/>
                    </a:ext>
                  </a:extLst>
                </a:gridCol>
                <a:gridCol w="1933431">
                  <a:extLst>
                    <a:ext uri="{9D8B030D-6E8A-4147-A177-3AD203B41FA5}">
                      <a16:colId xmlns:a16="http://schemas.microsoft.com/office/drawing/2014/main" val="2438448264"/>
                    </a:ext>
                  </a:extLst>
                </a:gridCol>
                <a:gridCol w="1933431">
                  <a:extLst>
                    <a:ext uri="{9D8B030D-6E8A-4147-A177-3AD203B41FA5}">
                      <a16:colId xmlns:a16="http://schemas.microsoft.com/office/drawing/2014/main" val="678327145"/>
                    </a:ext>
                  </a:extLst>
                </a:gridCol>
              </a:tblGrid>
              <a:tr h="6893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중요도 높은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adaboost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XGboost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LGBM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97124"/>
                  </a:ext>
                </a:extLst>
              </a:tr>
              <a:tr h="399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502727"/>
                  </a:ext>
                </a:extLst>
              </a:tr>
              <a:tr h="399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2nd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89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97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8612" y="1610867"/>
            <a:ext cx="10515600" cy="1598153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수고하셨습니다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838200" y="4627563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jhmin@inhatc.ac.kr</a:t>
            </a:r>
            <a:endParaRPr lang="ko-KR" altLang="en-US" sz="3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9A8571-F264-105F-4C18-4673E33E76AE}"/>
              </a:ext>
            </a:extLst>
          </p:cNvPr>
          <p:cNvSpPr/>
          <p:nvPr/>
        </p:nvSpPr>
        <p:spPr>
          <a:xfrm>
            <a:off x="5996412" y="3339000"/>
            <a:ext cx="6195588" cy="90000"/>
          </a:xfrm>
          <a:prstGeom prst="rect">
            <a:avLst/>
          </a:prstGeom>
          <a:gradFill>
            <a:gsLst>
              <a:gs pos="81000">
                <a:srgbClr val="002060"/>
              </a:gs>
              <a:gs pos="17000">
                <a:schemeClr val="tx2">
                  <a:lumMod val="20000"/>
                  <a:lumOff val="80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28819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30DF9F47E88B047A0695E9C3DC9F515" ma:contentTypeVersion="0" ma:contentTypeDescription="새 문서를 만듭니다." ma:contentTypeScope="" ma:versionID="47b515163c9168915aada081291178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0C208C-AED1-4440-9261-53183403D2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D8169E-24A0-4D43-A686-0BE92F93E254}">
  <ds:schemaRefs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562EBFE-E179-4536-9B4A-59F3E0187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22109</TotalTime>
  <Words>162</Words>
  <Application>Microsoft Office PowerPoint</Application>
  <PresentationFormat>와이드스크린</PresentationFormat>
  <Paragraphs>53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Wingdings</vt:lpstr>
      <vt:lpstr>디자인 사용자 지정</vt:lpstr>
      <vt:lpstr>빅데이터 처리 과제 -Big Data Processing</vt:lpstr>
      <vt:lpstr>그리드 서치 과제 </vt:lpstr>
      <vt:lpstr>과제 알고리즘 성능 비교</vt:lpstr>
      <vt:lpstr>과제 feature importance</vt:lpstr>
      <vt:lpstr>수고하셨습니다</vt:lpstr>
    </vt:vector>
  </TitlesOfParts>
  <Company>SAMSUNG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 nyaRi</cp:lastModifiedBy>
  <cp:revision>982</cp:revision>
  <dcterms:created xsi:type="dcterms:W3CDTF">2019-03-14T00:45:06Z</dcterms:created>
  <dcterms:modified xsi:type="dcterms:W3CDTF">2022-10-24T04:41:54Z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C:\Users\ulsiguya\Desktop\SR Template wide.pptx</vt:lpwstr>
  </property>
  <property fmtid="{D5CDD505-2E9C-101B-9397-08002B2CF9AE}" pid="4" name="ContentTypeId">
    <vt:lpwstr>0x010100A30DF9F47E88B047A0695E9C3DC9F515</vt:lpwstr>
  </property>
</Properties>
</file>