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0"/>
  </p:notesMasterIdLst>
  <p:sldIdLst>
    <p:sldId id="442" r:id="rId5"/>
    <p:sldId id="1218" r:id="rId6"/>
    <p:sldId id="1239" r:id="rId7"/>
    <p:sldId id="1240" r:id="rId8"/>
    <p:sldId id="44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8AB868"/>
    <a:srgbClr val="FA740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53" y="1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427382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4A0C34-A4FB-F0A6-BF9D-EDEE578C4CD4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12192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4"/>
            <a:ext cx="1008112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94627" y="1010777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3760BAD1-B849-8BFD-6828-9A133130A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96E4B00-2D67-4C80-959F-39867D79373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9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그룹웨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1"/>
            <a:ext cx="12186543" cy="623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-5457" y="6570663"/>
            <a:ext cx="12192000" cy="2968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607051" y="6601836"/>
            <a:ext cx="7747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-</a:t>
            </a:r>
            <a:fld id="{34A624E2-2BEC-44F3-A971-72F26BA5A446}" type="slidenum">
              <a:rPr kumimoji="0" lang="ko-KR" altLang="en-US" sz="1000"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-</a:t>
            </a:r>
            <a:endParaRPr kumimoji="0" lang="ko-KR" altLang="en-US" sz="10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-5457" y="620688"/>
            <a:ext cx="121974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1030676" y="1268760"/>
            <a:ext cx="10177131" cy="48965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8195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/>
          <a:lstStyle>
            <a:lvl1pPr>
              <a:defRPr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20641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376379" y="42433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정보 과</a:t>
            </a:r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376379" y="42433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정보 과</a:t>
            </a:r>
          </a:p>
        </p:txBody>
      </p:sp>
    </p:spTree>
    <p:extLst>
      <p:ext uri="{BB962C8B-B14F-4D97-AF65-F5344CB8AC3E}">
        <p14:creationId xmlns:p14="http://schemas.microsoft.com/office/powerpoint/2010/main" val="101405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0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51" r:id="rId13"/>
    <p:sldLayoutId id="2147483668" r:id="rId14"/>
    <p:sldLayoutId id="214748367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빅데이터 처리 과제</a:t>
            </a:r>
            <a:br>
              <a:rPr lang="en-US" altLang="ko-KR" sz="6600" dirty="0"/>
            </a:b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-Big</a:t>
            </a:r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Data Processing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757237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cs typeface="+mj-cs"/>
              </a:rPr>
              <a:t>9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cs typeface="+mj-cs"/>
              </a:rPr>
              <a:t>주차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6272980" y="3339000"/>
            <a:ext cx="5919019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1764AE-2B9C-E708-07BD-AE387A3918DB}"/>
              </a:ext>
            </a:extLst>
          </p:cNvPr>
          <p:cNvSpPr/>
          <p:nvPr/>
        </p:nvSpPr>
        <p:spPr>
          <a:xfrm>
            <a:off x="7828384" y="3523091"/>
            <a:ext cx="4363616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2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0E69-2F06-8A16-8265-32A603972F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8100"/>
            <a:ext cx="12084050" cy="700088"/>
          </a:xfrm>
        </p:spPr>
        <p:txBody>
          <a:bodyPr/>
          <a:lstStyle/>
          <a:p>
            <a:r>
              <a:rPr lang="ko-KR" altLang="en-US" dirty="0"/>
              <a:t>그리드 </a:t>
            </a:r>
            <a:r>
              <a:rPr lang="ko-KR" altLang="en-US" dirty="0" err="1"/>
              <a:t>서치</a:t>
            </a:r>
            <a:r>
              <a:rPr lang="ko-KR" altLang="en-US" dirty="0"/>
              <a:t> 과제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DEA0F-DB50-DD54-D8D4-9870CA0E46B8}"/>
              </a:ext>
            </a:extLst>
          </p:cNvPr>
          <p:cNvSpPr txBox="1"/>
          <p:nvPr/>
        </p:nvSpPr>
        <p:spPr>
          <a:xfrm>
            <a:off x="200025" y="1052542"/>
            <a:ext cx="94457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Iris </a:t>
            </a:r>
            <a:r>
              <a:rPr lang="ko-KR" altLang="en-US" sz="2400" dirty="0"/>
              <a:t>데이터에 </a:t>
            </a:r>
            <a:r>
              <a:rPr lang="en-US" altLang="ko-KR" sz="2400" dirty="0"/>
              <a:t>random forest </a:t>
            </a:r>
            <a:r>
              <a:rPr lang="ko-KR" altLang="en-US" sz="2400" dirty="0"/>
              <a:t>알고리즘으로 분류 </a:t>
            </a:r>
            <a:r>
              <a:rPr lang="ko-KR" altLang="en-US" sz="2400" dirty="0" err="1"/>
              <a:t>할때</a:t>
            </a:r>
            <a:endParaRPr lang="en-US" altLang="ko-KR" sz="2400" dirty="0"/>
          </a:p>
          <a:p>
            <a:r>
              <a:rPr lang="en-US" altLang="ko-KR" sz="2400" dirty="0"/>
              <a:t>Grid search</a:t>
            </a:r>
            <a:r>
              <a:rPr lang="ko-KR" altLang="en-US" sz="2400" dirty="0"/>
              <a:t>를 이용하여  아래 범위에서 제일 성능이 좋은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찾으시오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569CCD-C21F-DC12-7BA1-433624DE6A41}"/>
              </a:ext>
            </a:extLst>
          </p:cNvPr>
          <p:cNvSpPr txBox="1"/>
          <p:nvPr/>
        </p:nvSpPr>
        <p:spPr>
          <a:xfrm>
            <a:off x="426534" y="2555863"/>
            <a:ext cx="6188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dirty="0"/>
              <a:t>: n_estimator: 4,5,6</a:t>
            </a:r>
          </a:p>
          <a:p>
            <a:r>
              <a:rPr lang="pt-BR" altLang="ko-KR" dirty="0"/>
              <a:t>   min_samples_leaf : 3,4,5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A9F4E-6401-060D-9EFD-6E84E6ECB2A8}"/>
              </a:ext>
            </a:extLst>
          </p:cNvPr>
          <p:cNvSpPr txBox="1"/>
          <p:nvPr/>
        </p:nvSpPr>
        <p:spPr>
          <a:xfrm>
            <a:off x="426534" y="4048891"/>
            <a:ext cx="618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sklearn.ensemble</a:t>
            </a:r>
            <a:r>
              <a:rPr lang="en-US" altLang="ko-KR" dirty="0"/>
              <a:t> import </a:t>
            </a:r>
            <a:r>
              <a:rPr lang="en-US" altLang="ko-KR" dirty="0" err="1"/>
              <a:t>RandomForestClassifier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EA4F-A88E-8AC4-328F-D67B08B8280A}"/>
              </a:ext>
            </a:extLst>
          </p:cNvPr>
          <p:cNvSpPr txBox="1"/>
          <p:nvPr/>
        </p:nvSpPr>
        <p:spPr>
          <a:xfrm>
            <a:off x="426534" y="4531528"/>
            <a:ext cx="6540189" cy="942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params = {'</a:t>
            </a:r>
            <a:r>
              <a:rPr lang="en-US" altLang="ko-KR" dirty="0" err="1"/>
              <a:t>n_estimators</a:t>
            </a:r>
            <a:r>
              <a:rPr lang="en-US" altLang="ko-KR" dirty="0"/>
              <a:t>': range(4,7,1),</a:t>
            </a:r>
          </a:p>
          <a:p>
            <a:r>
              <a:rPr lang="en-US" altLang="ko-KR" dirty="0"/>
              <a:t>          '</a:t>
            </a:r>
            <a:r>
              <a:rPr lang="en-US" altLang="ko-KR" dirty="0" err="1"/>
              <a:t>min_samples_split</a:t>
            </a:r>
            <a:r>
              <a:rPr lang="en-US" altLang="ko-KR" dirty="0"/>
              <a:t>': range(3, 6, 1)</a:t>
            </a:r>
          </a:p>
          <a:p>
            <a:r>
              <a:rPr lang="en-US" altLang="ko-KR" dirty="0"/>
              <a:t>          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F85485-8773-1216-31E8-ED60D753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4" y="5586916"/>
            <a:ext cx="512516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7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C0CD-CF79-F5A7-EB14-B624AC22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1" y="119623"/>
            <a:ext cx="12084960" cy="700486"/>
          </a:xfrm>
        </p:spPr>
        <p:txBody>
          <a:bodyPr/>
          <a:lstStyle/>
          <a:p>
            <a:r>
              <a:rPr lang="ko-KR" altLang="en-US" dirty="0"/>
              <a:t>과제 알고리즘 성능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B151B-AB25-1A1A-BC57-3C9B6F904A88}"/>
              </a:ext>
            </a:extLst>
          </p:cNvPr>
          <p:cNvSpPr txBox="1"/>
          <p:nvPr/>
        </p:nvSpPr>
        <p:spPr>
          <a:xfrm>
            <a:off x="286326" y="102523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인디안 당뇨병 예측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644E73C-8D0E-EB04-9983-1A61D4DED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73540"/>
              </p:ext>
            </p:extLst>
          </p:nvPr>
        </p:nvGraphicFramePr>
        <p:xfrm>
          <a:off x="107038" y="1513020"/>
          <a:ext cx="117192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200">
                  <a:extLst>
                    <a:ext uri="{9D8B030D-6E8A-4147-A177-3AD203B41FA5}">
                      <a16:colId xmlns:a16="http://schemas.microsoft.com/office/drawing/2014/main" val="3367650208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3132161362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4135055789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2438448264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678327145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214388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accuracy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adaboost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voting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0.7631270690094218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</a:t>
                      </a:r>
                    </a:p>
                    <a:p>
                      <a:pPr latinLnBrk="1"/>
                      <a:r>
                        <a:rPr lang="ko-KR" altLang="en-US" dirty="0"/>
                        <a:t>최적화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선택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{'</a:t>
                      </a:r>
                      <a:r>
                        <a:rPr lang="en-US" altLang="ko-KR" dirty="0" err="1"/>
                        <a:t>learning_rate</a:t>
                      </a:r>
                      <a:r>
                        <a:rPr lang="en-US" altLang="ko-KR" dirty="0"/>
                        <a:t>': 0.04, '</a:t>
                      </a: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': 80}</a:t>
                      </a:r>
                    </a:p>
                    <a:p>
                      <a:pPr latinLnBrk="1"/>
                      <a:r>
                        <a:rPr lang="en-US" altLang="ko-KR" dirty="0"/>
                        <a:t>0.7630846277905101</a:t>
                      </a:r>
                    </a:p>
                    <a:p>
                      <a:pPr latinLnBrk="1"/>
                      <a:r>
                        <a:rPr lang="en-US" altLang="ko-KR" dirty="0"/>
                        <a:t>accuracy 0.7578813343519226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97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41ED95-F58B-0F4D-5461-6A11114BE9F0}"/>
              </a:ext>
            </a:extLst>
          </p:cNvPr>
          <p:cNvSpPr txBox="1"/>
          <p:nvPr/>
        </p:nvSpPr>
        <p:spPr>
          <a:xfrm>
            <a:off x="181551" y="35123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보스턴 </a:t>
            </a:r>
            <a:endParaRPr lang="en-US" altLang="ko-KR" dirty="0"/>
          </a:p>
          <a:p>
            <a:r>
              <a:rPr lang="ko-KR" altLang="en-US" dirty="0"/>
              <a:t>집값 예측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2BAD9A2-A5F8-7260-9C4A-6F696D2A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83615"/>
              </p:ext>
            </p:extLst>
          </p:nvPr>
        </p:nvGraphicFramePr>
        <p:xfrm>
          <a:off x="107038" y="5344980"/>
          <a:ext cx="11285628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0938">
                  <a:extLst>
                    <a:ext uri="{9D8B030D-6E8A-4147-A177-3AD203B41FA5}">
                      <a16:colId xmlns:a16="http://schemas.microsoft.com/office/drawing/2014/main" val="3367650208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3132161362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4135055789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2438448264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678327145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220657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RMSE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adaboost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SVR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regression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</a:t>
                      </a:r>
                    </a:p>
                    <a:p>
                      <a:pPr latinLnBrk="1"/>
                      <a:r>
                        <a:rPr lang="ko-KR" altLang="en-US" dirty="0"/>
                        <a:t>최적화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선택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49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C0CD-CF79-F5A7-EB14-B624AC22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importance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B151B-AB25-1A1A-BC57-3C9B6F904A88}"/>
              </a:ext>
            </a:extLst>
          </p:cNvPr>
          <p:cNvSpPr txBox="1"/>
          <p:nvPr/>
        </p:nvSpPr>
        <p:spPr>
          <a:xfrm>
            <a:off x="286326" y="102523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인디안 당뇨병 예측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2BAD9A2-A5F8-7260-9C4A-6F696D2AE86F}"/>
              </a:ext>
            </a:extLst>
          </p:cNvPr>
          <p:cNvGraphicFramePr>
            <a:graphicFrameLocks noGrp="1"/>
          </p:cNvGraphicFramePr>
          <p:nvPr/>
        </p:nvGraphicFramePr>
        <p:xfrm>
          <a:off x="810201" y="2093270"/>
          <a:ext cx="7733724" cy="148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431">
                  <a:extLst>
                    <a:ext uri="{9D8B030D-6E8A-4147-A177-3AD203B41FA5}">
                      <a16:colId xmlns:a16="http://schemas.microsoft.com/office/drawing/2014/main" val="3367650208"/>
                    </a:ext>
                  </a:extLst>
                </a:gridCol>
                <a:gridCol w="1933431">
                  <a:extLst>
                    <a:ext uri="{9D8B030D-6E8A-4147-A177-3AD203B41FA5}">
                      <a16:colId xmlns:a16="http://schemas.microsoft.com/office/drawing/2014/main" val="3132161362"/>
                    </a:ext>
                  </a:extLst>
                </a:gridCol>
                <a:gridCol w="1933431">
                  <a:extLst>
                    <a:ext uri="{9D8B030D-6E8A-4147-A177-3AD203B41FA5}">
                      <a16:colId xmlns:a16="http://schemas.microsoft.com/office/drawing/2014/main" val="2438448264"/>
                    </a:ext>
                  </a:extLst>
                </a:gridCol>
                <a:gridCol w="1933431">
                  <a:extLst>
                    <a:ext uri="{9D8B030D-6E8A-4147-A177-3AD203B41FA5}">
                      <a16:colId xmlns:a16="http://schemas.microsoft.com/office/drawing/2014/main" val="678327145"/>
                    </a:ext>
                  </a:extLst>
                </a:gridCol>
              </a:tblGrid>
              <a:tr h="689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중요도 높은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adaboost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7124"/>
                  </a:ext>
                </a:extLst>
              </a:tr>
              <a:tr h="399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02727"/>
                  </a:ext>
                </a:extLst>
              </a:tr>
              <a:tr h="399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2nd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97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수고하셨습니다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jhmin@inhatc.ac.kr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5996412" y="3339000"/>
            <a:ext cx="6195588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8819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D8169E-24A0-4D43-A686-0BE92F93E254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22061</TotalTime>
  <Words>155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Wingdings</vt:lpstr>
      <vt:lpstr>디자인 사용자 지정</vt:lpstr>
      <vt:lpstr>빅데이터 처리 과제 -Big Data Processing</vt:lpstr>
      <vt:lpstr>그리드 서치 과제 </vt:lpstr>
      <vt:lpstr>과제 알고리즘 성능 비교</vt:lpstr>
      <vt:lpstr>과제 feature importance</vt:lpstr>
      <vt:lpstr>수고하셨습니다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황태결</cp:lastModifiedBy>
  <cp:revision>981</cp:revision>
  <dcterms:created xsi:type="dcterms:W3CDTF">2019-03-14T00:45:06Z</dcterms:created>
  <dcterms:modified xsi:type="dcterms:W3CDTF">2022-10-24T03:12:46Z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