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330" r:id="rId5"/>
    <p:sldId id="991" r:id="rId6"/>
    <p:sldId id="992" r:id="rId7"/>
    <p:sldId id="1020" r:id="rId8"/>
    <p:sldId id="10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A92"/>
    <a:srgbClr val="000099"/>
    <a:srgbClr val="FF9900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- 13</a:t>
            </a:r>
            <a:r>
              <a:rPr lang="ko-KR" altLang="en-US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성명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312F2-DC49-620A-02EB-440FBA25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0" y="983621"/>
            <a:ext cx="3979887" cy="34163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12EE7-CD07-7586-C5FA-DD0EA9B5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85" y="1164527"/>
            <a:ext cx="605515" cy="592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2FE5A1-59B9-6ECB-7706-2CFCD8E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91" y="2295787"/>
            <a:ext cx="4362208" cy="34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63E15-8541-D5BC-CC08-CAE6CAE7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5" y="1611156"/>
            <a:ext cx="4528340" cy="3946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FF2AC0-08DD-C3EF-D61F-09FC534799E7}"/>
              </a:ext>
            </a:extLst>
          </p:cNvPr>
          <p:cNvSpPr txBox="1"/>
          <p:nvPr/>
        </p:nvSpPr>
        <p:spPr>
          <a:xfrm>
            <a:off x="6128195" y="24983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92548-DBF1-3234-35D7-FE014AE4AB86}"/>
              </a:ext>
            </a:extLst>
          </p:cNvPr>
          <p:cNvSpPr txBox="1"/>
          <p:nvPr/>
        </p:nvSpPr>
        <p:spPr>
          <a:xfrm>
            <a:off x="5819244" y="1010991"/>
            <a:ext cx="547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자료실 </a:t>
            </a:r>
            <a:r>
              <a:rPr lang="en-US" altLang="ko-KR" dirty="0"/>
              <a:t>model mnist_model1.hdf5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그림판으로 그린 </a:t>
            </a:r>
            <a:r>
              <a:rPr lang="en-US" altLang="ko-KR" dirty="0"/>
              <a:t>image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하고 그림 이미지와 분류 결과를 제출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F9481-1C82-E3B4-7DD6-F0BC0BAD660B}"/>
              </a:ext>
            </a:extLst>
          </p:cNvPr>
          <p:cNvSpPr txBox="1"/>
          <p:nvPr/>
        </p:nvSpPr>
        <p:spPr>
          <a:xfrm>
            <a:off x="5257800" y="32898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EB10F-120A-4D67-15E9-0E3F0D69EBB9}"/>
              </a:ext>
            </a:extLst>
          </p:cNvPr>
          <p:cNvSpPr txBox="1"/>
          <p:nvPr/>
        </p:nvSpPr>
        <p:spPr>
          <a:xfrm>
            <a:off x="5257799" y="518843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결과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8B4012-2748-9091-A64F-3F59A93E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11" y="3474518"/>
            <a:ext cx="1838582" cy="1200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7CEF42-A5E9-CF58-6844-5BB4F41C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99" y="5718247"/>
            <a:ext cx="398200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(CNN)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7C800-CC03-ACE9-92CC-2C933C9A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464" y="784745"/>
            <a:ext cx="11983362" cy="5342407"/>
          </a:xfrm>
        </p:spPr>
        <p:txBody>
          <a:bodyPr/>
          <a:lstStyle/>
          <a:p>
            <a:r>
              <a:rPr lang="ko-KR" altLang="en-US" dirty="0"/>
              <a:t>모델 디자인     </a:t>
            </a:r>
            <a:r>
              <a:rPr lang="en-US" altLang="ko-KR" dirty="0"/>
              <a:t>(</a:t>
            </a:r>
            <a:r>
              <a:rPr lang="en-US" altLang="ko-KR" dirty="0" err="1"/>
              <a:t>mnist_paratest.ipynb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5ACEC-4A96-7CE3-5A0E-2BDFEA14CC3D}"/>
              </a:ext>
            </a:extLst>
          </p:cNvPr>
          <p:cNvSpPr txBox="1"/>
          <p:nvPr/>
        </p:nvSpPr>
        <p:spPr>
          <a:xfrm>
            <a:off x="6466125" y="-3079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64FDB-969C-A0EE-77AC-1B24E1BBA014}"/>
              </a:ext>
            </a:extLst>
          </p:cNvPr>
          <p:cNvSpPr txBox="1"/>
          <p:nvPr/>
        </p:nvSpPr>
        <p:spPr>
          <a:xfrm>
            <a:off x="112304" y="133345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code</a:t>
            </a:r>
            <a:r>
              <a:rPr lang="ko-KR" altLang="en-US" dirty="0"/>
              <a:t>를 이용하여 </a:t>
            </a:r>
            <a:r>
              <a:rPr lang="en-US" altLang="ko-KR" dirty="0" err="1"/>
              <a:t>model.summar</a:t>
            </a:r>
            <a:r>
              <a:rPr lang="ko-KR" altLang="en-US" dirty="0"/>
              <a:t>가 다음과 같이 출력되도록 </a:t>
            </a:r>
            <a:r>
              <a:rPr lang="en-US" altLang="ko-KR" dirty="0"/>
              <a:t>code</a:t>
            </a:r>
            <a:r>
              <a:rPr lang="ko-KR" altLang="en-US" dirty="0"/>
              <a:t>를 수정하고 제출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86133-9007-5078-8AFE-2A46F39FA9A6}"/>
              </a:ext>
            </a:extLst>
          </p:cNvPr>
          <p:cNvSpPr txBox="1"/>
          <p:nvPr/>
        </p:nvSpPr>
        <p:spPr>
          <a:xfrm>
            <a:off x="6466125" y="17939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B018AD-9144-D99C-C3EB-548015EB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44" y="2144307"/>
            <a:ext cx="4281941" cy="2031325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Sequential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shape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padding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'same'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Flatten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'softmax'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F216E-B42B-AC4A-0BF8-88368A5189F5}"/>
              </a:ext>
            </a:extLst>
          </p:cNvPr>
          <p:cNvSpPr txBox="1"/>
          <p:nvPr/>
        </p:nvSpPr>
        <p:spPr>
          <a:xfrm>
            <a:off x="467091" y="1978586"/>
            <a:ext cx="46092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Model</a:t>
            </a:r>
            <a:r>
              <a:rPr lang="ko-KR" altLang="en-US" sz="1050" dirty="0"/>
              <a:t>: "</a:t>
            </a:r>
            <a:r>
              <a:rPr lang="ko-KR" altLang="en-US" sz="1050" dirty="0" err="1"/>
              <a:t>sequential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Layer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type</a:t>
            </a:r>
            <a:r>
              <a:rPr lang="ko-KR" altLang="en-US" sz="1050" dirty="0"/>
              <a:t>)                 </a:t>
            </a:r>
            <a:r>
              <a:rPr lang="ko-KR" altLang="en-US" sz="1050" dirty="0" err="1"/>
              <a:t>Output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Shape</a:t>
            </a:r>
            <a:r>
              <a:rPr lang="ko-KR" altLang="en-US" sz="1050" dirty="0"/>
              <a:t>              </a:t>
            </a:r>
            <a:r>
              <a:rPr lang="ko-KR" altLang="en-US" sz="1050" dirty="0" err="1"/>
              <a:t>Param</a:t>
            </a:r>
            <a:r>
              <a:rPr lang="ko-KR" altLang="en-US" sz="1050" dirty="0"/>
              <a:t> #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/>
              <a:t>conv2d (Conv2D)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26, 26, 16)        160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 (MaxPooling2D)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13, 13, 16)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conv2d_1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13, 13, 32)        4640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max_pooling2d_1 (MaxPooling2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6, 6, 32)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conv2d_2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4, 4, 64)          18496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flatten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Flatten</a:t>
            </a:r>
            <a:r>
              <a:rPr lang="ko-KR" altLang="en-US" sz="1050" dirty="0"/>
              <a:t>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1024)    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dense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64)                65600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dense_1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10)                650    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 err="1"/>
              <a:t>Total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89,546</a:t>
            </a:r>
          </a:p>
          <a:p>
            <a:r>
              <a:rPr lang="ko-KR" altLang="en-US" sz="1050" dirty="0" err="1"/>
              <a:t>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89,546</a:t>
            </a:r>
          </a:p>
          <a:p>
            <a:r>
              <a:rPr lang="ko-KR" altLang="en-US" sz="1050" dirty="0" err="1"/>
              <a:t>Non-trainable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0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2778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(CNN)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7C800-CC03-ACE9-92CC-2C933C9A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463" y="757796"/>
            <a:ext cx="11983362" cy="5342407"/>
          </a:xfrm>
        </p:spPr>
        <p:txBody>
          <a:bodyPr/>
          <a:lstStyle/>
          <a:p>
            <a:r>
              <a:rPr lang="ko-KR" altLang="en-US" dirty="0"/>
              <a:t>모델 디자인     </a:t>
            </a:r>
            <a:r>
              <a:rPr lang="en-US" altLang="ko-KR" dirty="0"/>
              <a:t>(</a:t>
            </a:r>
            <a:r>
              <a:rPr lang="en-US" altLang="ko-KR" dirty="0" err="1"/>
              <a:t>mnist_paratest.ipynb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4FB33-215D-7AAE-E7E4-CCF54002FE75}"/>
              </a:ext>
            </a:extLst>
          </p:cNvPr>
          <p:cNvSpPr txBox="1"/>
          <p:nvPr/>
        </p:nvSpPr>
        <p:spPr>
          <a:xfrm>
            <a:off x="6703529" y="14603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9A45E-4906-8307-B32D-552B131440BE}"/>
              </a:ext>
            </a:extLst>
          </p:cNvPr>
          <p:cNvSpPr txBox="1"/>
          <p:nvPr/>
        </p:nvSpPr>
        <p:spPr>
          <a:xfrm>
            <a:off x="112304" y="133345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code</a:t>
            </a:r>
            <a:r>
              <a:rPr lang="ko-KR" altLang="en-US" dirty="0"/>
              <a:t>를 이용하여 </a:t>
            </a:r>
            <a:r>
              <a:rPr lang="en-US" altLang="ko-KR" dirty="0" err="1"/>
              <a:t>model.summar</a:t>
            </a:r>
            <a:r>
              <a:rPr lang="ko-KR" altLang="en-US" dirty="0"/>
              <a:t>가 다음과 같이 출력되도록 </a:t>
            </a:r>
            <a:r>
              <a:rPr lang="en-US" altLang="ko-KR" dirty="0"/>
              <a:t>code</a:t>
            </a:r>
            <a:r>
              <a:rPr lang="ko-KR" altLang="en-US" dirty="0"/>
              <a:t>를 수정하고 제출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5D5C5-AEAA-3463-0CB9-65483F6EE9B3}"/>
              </a:ext>
            </a:extLst>
          </p:cNvPr>
          <p:cNvSpPr txBox="1"/>
          <p:nvPr/>
        </p:nvSpPr>
        <p:spPr>
          <a:xfrm>
            <a:off x="6703529" y="167523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697FFD-0BE1-7135-F48B-6A751343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477" y="2044563"/>
            <a:ext cx="4737194" cy="193899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padding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Flatten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softmax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043F3-10BD-EED2-4D45-658B24B08CFD}"/>
              </a:ext>
            </a:extLst>
          </p:cNvPr>
          <p:cNvSpPr txBox="1"/>
          <p:nvPr/>
        </p:nvSpPr>
        <p:spPr>
          <a:xfrm>
            <a:off x="362763" y="1990229"/>
            <a:ext cx="4737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Model</a:t>
            </a:r>
            <a:r>
              <a:rPr lang="ko-KR" altLang="en-US" sz="1050" dirty="0"/>
              <a:t>: "</a:t>
            </a:r>
            <a:r>
              <a:rPr lang="ko-KR" altLang="en-US" sz="1050" dirty="0" err="1"/>
              <a:t>sequential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Layer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type</a:t>
            </a:r>
            <a:r>
              <a:rPr lang="ko-KR" altLang="en-US" sz="1050" dirty="0"/>
              <a:t>)                 </a:t>
            </a:r>
            <a:r>
              <a:rPr lang="ko-KR" altLang="en-US" sz="1050" dirty="0" err="1"/>
              <a:t>Output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Shape</a:t>
            </a:r>
            <a:r>
              <a:rPr lang="ko-KR" altLang="en-US" sz="1050" dirty="0"/>
              <a:t>              </a:t>
            </a:r>
            <a:r>
              <a:rPr lang="ko-KR" altLang="en-US" sz="1050" dirty="0" err="1"/>
              <a:t>Param</a:t>
            </a:r>
            <a:r>
              <a:rPr lang="ko-KR" altLang="en-US" sz="1050" dirty="0"/>
              <a:t> #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/>
              <a:t>conv2d (Conv2D)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28, 28, 32)        320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 (MaxPooling2D)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14, 14, 32)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conv2d_1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10, 10, 64)        51264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max_pooling2d_1 (MaxPooling2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5, 5, 64)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conv2d_2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3, 3, 128)         73856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flatten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Flatten</a:t>
            </a:r>
            <a:r>
              <a:rPr lang="ko-KR" altLang="en-US" sz="1050" dirty="0"/>
              <a:t>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1152)    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dense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64)                73792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dense_1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10)                650    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 err="1"/>
              <a:t>Total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199,882</a:t>
            </a:r>
          </a:p>
          <a:p>
            <a:r>
              <a:rPr lang="ko-KR" altLang="en-US" sz="1050" dirty="0" err="1"/>
              <a:t>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199,882</a:t>
            </a:r>
          </a:p>
          <a:p>
            <a:r>
              <a:rPr lang="ko-KR" altLang="en-US" sz="1050" dirty="0" err="1"/>
              <a:t>Non-trainable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0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5131008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17970</TotalTime>
  <Words>742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D2Coding ligature</vt:lpstr>
      <vt:lpstr>맑은 고딕</vt:lpstr>
      <vt:lpstr>Arial</vt:lpstr>
      <vt:lpstr>Calibri</vt:lpstr>
      <vt:lpstr>Wingdings</vt:lpstr>
      <vt:lpstr>디자인 사용자 지정</vt:lpstr>
      <vt:lpstr>AI 프로그래밍  - 13주차 </vt:lpstr>
      <vt:lpstr>MNIST 필기체 숫자 인식</vt:lpstr>
      <vt:lpstr>MNIST 필기체 숫자 인식</vt:lpstr>
      <vt:lpstr>Convolution Neural Network (CNN)</vt:lpstr>
      <vt:lpstr>Convolution Neural Network (CNN)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황태결</cp:lastModifiedBy>
  <cp:revision>954</cp:revision>
  <dcterms:created xsi:type="dcterms:W3CDTF">2019-03-14T00:45:06Z</dcterms:created>
  <dcterms:modified xsi:type="dcterms:W3CDTF">2022-05-26T07:55:17Z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