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0"/>
  </p:notesMasterIdLst>
  <p:sldIdLst>
    <p:sldId id="330" r:id="rId5"/>
    <p:sldId id="991" r:id="rId6"/>
    <p:sldId id="992" r:id="rId7"/>
    <p:sldId id="1020" r:id="rId8"/>
    <p:sldId id="100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44A92"/>
    <a:srgbClr val="000099"/>
    <a:srgbClr val="FF9900"/>
    <a:srgbClr val="FA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71D0E-6C31-488F-86BD-028B59A70090}"/>
              </a:ext>
            </a:extLst>
          </p:cNvPr>
          <p:cNvSpPr/>
          <p:nvPr userDrawn="1"/>
        </p:nvSpPr>
        <p:spPr>
          <a:xfrm>
            <a:off x="6562788" y="3344800"/>
            <a:ext cx="663512" cy="90000"/>
          </a:xfrm>
          <a:prstGeom prst="rect">
            <a:avLst/>
          </a:prstGeom>
          <a:solidFill>
            <a:srgbClr val="CDB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0F3BB47-9C0E-4B5C-9E28-64BA4475FB21}"/>
              </a:ext>
            </a:extLst>
          </p:cNvPr>
          <p:cNvSpPr/>
          <p:nvPr/>
        </p:nvSpPr>
        <p:spPr>
          <a:xfrm>
            <a:off x="0" y="710896"/>
            <a:ext cx="121920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08284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C8DC1-675B-4562-84D8-5A13D5010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93" y="710051"/>
            <a:ext cx="414470" cy="86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F687A-9AD8-4FDA-8C42-3E3216561B41}"/>
              </a:ext>
            </a:extLst>
          </p:cNvPr>
          <p:cNvSpPr/>
          <p:nvPr userDrawn="1"/>
        </p:nvSpPr>
        <p:spPr>
          <a:xfrm>
            <a:off x="393700" y="710980"/>
            <a:ext cx="839311" cy="82800"/>
          </a:xfrm>
          <a:prstGeom prst="rect">
            <a:avLst/>
          </a:prstGeom>
          <a:solidFill>
            <a:srgbClr val="4E8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149901"/>
            <a:ext cx="10515600" cy="2879725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AI </a:t>
            </a:r>
            <a:r>
              <a:rPr lang="ko-KR" altLang="en-US" sz="6600" dirty="0"/>
              <a:t>프로그래밍 </a:t>
            </a:r>
            <a:br>
              <a:rPr lang="en-US" altLang="ko-KR" dirty="0"/>
            </a:br>
            <a:r>
              <a:rPr lang="en-US" altLang="ko-KR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- 13</a:t>
            </a:r>
            <a:r>
              <a:rPr lang="ko-KR" altLang="en-US" sz="3600" dirty="0">
                <a:solidFill>
                  <a:schemeClr val="tx1">
                    <a:tint val="75000"/>
                  </a:schemeClr>
                </a:solidFill>
                <a:cs typeface="+mn-cs"/>
              </a:rPr>
              <a:t>주차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029626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성명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71557-F447-43DC-AF09-31A1522ABD59}"/>
              </a:ext>
            </a:extLst>
          </p:cNvPr>
          <p:cNvSpPr/>
          <p:nvPr/>
        </p:nvSpPr>
        <p:spPr>
          <a:xfrm>
            <a:off x="5638800" y="3339000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3A28F7-F045-40FE-A86D-520E11C7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12" y="3341381"/>
            <a:ext cx="555758" cy="87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7C3A3E-2BDB-4D96-9528-125CF0512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16" y="3339000"/>
            <a:ext cx="658800" cy="92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AFAD71-19C2-460A-9434-A340E3B09AB8}"/>
              </a:ext>
            </a:extLst>
          </p:cNvPr>
          <p:cNvSpPr/>
          <p:nvPr/>
        </p:nvSpPr>
        <p:spPr>
          <a:xfrm>
            <a:off x="6552170" y="3341381"/>
            <a:ext cx="1017840" cy="87619"/>
          </a:xfrm>
          <a:prstGeom prst="rect">
            <a:avLst/>
          </a:prstGeom>
          <a:solidFill>
            <a:srgbClr val="044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7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필기체 숫자 인식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B312F2-DC49-620A-02EB-440FBA25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0" y="983621"/>
            <a:ext cx="3979887" cy="34163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12EE7-CD07-7586-C5FA-DD0EA9B5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85" y="1164527"/>
            <a:ext cx="605515" cy="5920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2FE5A1-59B9-6ECB-7706-2CFCD8EF9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91" y="2295787"/>
            <a:ext cx="4362208" cy="34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0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MNIST </a:t>
            </a:r>
            <a:r>
              <a:rPr lang="ko-KR" altLang="en-US" dirty="0"/>
              <a:t>필기체 숫자 인식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63E15-8541-D5BC-CC08-CAE6CAE7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5" y="1611156"/>
            <a:ext cx="4528340" cy="39466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FF2AC0-08DD-C3EF-D61F-09FC534799E7}"/>
              </a:ext>
            </a:extLst>
          </p:cNvPr>
          <p:cNvSpPr txBox="1"/>
          <p:nvPr/>
        </p:nvSpPr>
        <p:spPr>
          <a:xfrm>
            <a:off x="6128195" y="24983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92548-DBF1-3234-35D7-FE014AE4AB86}"/>
              </a:ext>
            </a:extLst>
          </p:cNvPr>
          <p:cNvSpPr txBox="1"/>
          <p:nvPr/>
        </p:nvSpPr>
        <p:spPr>
          <a:xfrm>
            <a:off x="5819244" y="1010991"/>
            <a:ext cx="5471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자료실 </a:t>
            </a:r>
            <a:r>
              <a:rPr lang="en-US" altLang="ko-KR" dirty="0"/>
              <a:t>model mnist_model1.hdf5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그림판으로 그린 </a:t>
            </a:r>
            <a:r>
              <a:rPr lang="en-US" altLang="ko-KR" dirty="0"/>
              <a:t>image</a:t>
            </a:r>
            <a:r>
              <a:rPr lang="ko-KR" altLang="en-US" dirty="0"/>
              <a:t>를 이용하여</a:t>
            </a:r>
            <a:endParaRPr lang="en-US" altLang="ko-KR" dirty="0"/>
          </a:p>
          <a:p>
            <a:r>
              <a:rPr lang="en-US" altLang="ko-KR" dirty="0"/>
              <a:t>Test</a:t>
            </a:r>
            <a:r>
              <a:rPr lang="ko-KR" altLang="en-US" dirty="0"/>
              <a:t>하고 그림 이미지와 분류 결과를 제출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F9481-1C82-E3B4-7DD6-F0BC0BAD660B}"/>
              </a:ext>
            </a:extLst>
          </p:cNvPr>
          <p:cNvSpPr txBox="1"/>
          <p:nvPr/>
        </p:nvSpPr>
        <p:spPr>
          <a:xfrm>
            <a:off x="5257800" y="328985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EB10F-120A-4D67-15E9-0E3F0D69EBB9}"/>
              </a:ext>
            </a:extLst>
          </p:cNvPr>
          <p:cNvSpPr txBox="1"/>
          <p:nvPr/>
        </p:nvSpPr>
        <p:spPr>
          <a:xfrm>
            <a:off x="5257799" y="518843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 결과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8B4012-2748-9091-A64F-3F59A93E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11" y="3474518"/>
            <a:ext cx="1838582" cy="1200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7CEF42-A5E9-CF58-6844-5BB4F41C9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499" y="5718247"/>
            <a:ext cx="3982006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3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 (CNN)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77C800-CC03-ACE9-92CC-2C933C9A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4464" y="784745"/>
            <a:ext cx="11983362" cy="5342407"/>
          </a:xfrm>
        </p:spPr>
        <p:txBody>
          <a:bodyPr/>
          <a:lstStyle/>
          <a:p>
            <a:r>
              <a:rPr lang="ko-KR" altLang="en-US" dirty="0"/>
              <a:t>모델 디자인     </a:t>
            </a:r>
            <a:r>
              <a:rPr lang="en-US" altLang="ko-KR" dirty="0"/>
              <a:t>(</a:t>
            </a:r>
            <a:r>
              <a:rPr lang="en-US" altLang="ko-KR" dirty="0" err="1"/>
              <a:t>mnist_paratest.ipynb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5ACEC-4A96-7CE3-5A0E-2BDFEA14CC3D}"/>
              </a:ext>
            </a:extLst>
          </p:cNvPr>
          <p:cNvSpPr txBox="1"/>
          <p:nvPr/>
        </p:nvSpPr>
        <p:spPr>
          <a:xfrm>
            <a:off x="6466125" y="-3079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64FDB-969C-A0EE-77AC-1B24E1BBA014}"/>
              </a:ext>
            </a:extLst>
          </p:cNvPr>
          <p:cNvSpPr txBox="1"/>
          <p:nvPr/>
        </p:nvSpPr>
        <p:spPr>
          <a:xfrm>
            <a:off x="112304" y="1333455"/>
            <a:ext cx="92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code</a:t>
            </a:r>
            <a:r>
              <a:rPr lang="ko-KR" altLang="en-US" dirty="0"/>
              <a:t>를 이용하여 </a:t>
            </a:r>
            <a:r>
              <a:rPr lang="en-US" altLang="ko-KR" dirty="0" err="1"/>
              <a:t>model.summar</a:t>
            </a:r>
            <a:r>
              <a:rPr lang="ko-KR" altLang="en-US" dirty="0"/>
              <a:t>가 다음과 같이 출력되도록 </a:t>
            </a:r>
            <a:r>
              <a:rPr lang="en-US" altLang="ko-KR" dirty="0"/>
              <a:t>code</a:t>
            </a:r>
            <a:r>
              <a:rPr lang="ko-KR" altLang="en-US" dirty="0"/>
              <a:t>를 수정하고 제출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86133-9007-5078-8AFE-2A46F39FA9A6}"/>
              </a:ext>
            </a:extLst>
          </p:cNvPr>
          <p:cNvSpPr txBox="1"/>
          <p:nvPr/>
        </p:nvSpPr>
        <p:spPr>
          <a:xfrm>
            <a:off x="6466125" y="179392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B018AD-9144-D99C-C3EB-548015EB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44" y="2144307"/>
            <a:ext cx="4281941" cy="2031325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Sequential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input_shape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28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shape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input_shape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16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MaxPooling2D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padding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'same'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MaxPooling2D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Flatten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64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'relu'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'softmax'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7F216E-B42B-AC4A-0BF8-88368A5189F5}"/>
              </a:ext>
            </a:extLst>
          </p:cNvPr>
          <p:cNvSpPr txBox="1"/>
          <p:nvPr/>
        </p:nvSpPr>
        <p:spPr>
          <a:xfrm>
            <a:off x="467091" y="1978586"/>
            <a:ext cx="46092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Model</a:t>
            </a:r>
            <a:r>
              <a:rPr lang="ko-KR" altLang="en-US" sz="1050" dirty="0"/>
              <a:t>: "</a:t>
            </a:r>
            <a:r>
              <a:rPr lang="ko-KR" altLang="en-US" sz="1050" dirty="0" err="1"/>
              <a:t>sequential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Layer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type</a:t>
            </a:r>
            <a:r>
              <a:rPr lang="ko-KR" altLang="en-US" sz="1050" dirty="0"/>
              <a:t>)                 </a:t>
            </a:r>
            <a:r>
              <a:rPr lang="ko-KR" altLang="en-US" sz="1050" dirty="0" err="1"/>
              <a:t>Output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Shape</a:t>
            </a:r>
            <a:r>
              <a:rPr lang="ko-KR" altLang="en-US" sz="1050" dirty="0"/>
              <a:t>              </a:t>
            </a:r>
            <a:r>
              <a:rPr lang="ko-KR" altLang="en-US" sz="1050" dirty="0" err="1"/>
              <a:t>Param</a:t>
            </a:r>
            <a:r>
              <a:rPr lang="ko-KR" altLang="en-US" sz="1050" dirty="0"/>
              <a:t> #   </a:t>
            </a:r>
          </a:p>
          <a:p>
            <a:r>
              <a:rPr lang="ko-KR" altLang="en-US" sz="1050" dirty="0"/>
              <a:t>=================================================================</a:t>
            </a:r>
          </a:p>
          <a:p>
            <a:r>
              <a:rPr lang="ko-KR" altLang="en-US" sz="1050" dirty="0"/>
              <a:t>conv2d (Conv2D)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26, 26, 16)        160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max_pooling2d (MaxPooling2D)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13, 13, 16)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conv2d_1 (Conv2D)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13, 13, 32)        4640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max_pooling2d_1 (MaxPooling2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6, 6, 32)  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conv2d_2 (Conv2D)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4, 4, 64)          18496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flatten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Flatten</a:t>
            </a:r>
            <a:r>
              <a:rPr lang="ko-KR" altLang="en-US" sz="1050" dirty="0"/>
              <a:t>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1024)      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dense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Dense</a:t>
            </a:r>
            <a:r>
              <a:rPr lang="ko-KR" altLang="en-US" sz="1050" dirty="0"/>
              <a:t>)  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64)                65600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dense_1 (</a:t>
            </a:r>
            <a:r>
              <a:rPr lang="ko-KR" altLang="en-US" sz="1050" dirty="0" err="1"/>
              <a:t>Dense</a:t>
            </a:r>
            <a:r>
              <a:rPr lang="ko-KR" altLang="en-US" sz="1050" dirty="0"/>
              <a:t>)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10)                650       </a:t>
            </a:r>
          </a:p>
          <a:p>
            <a:r>
              <a:rPr lang="ko-KR" altLang="en-US" sz="1050" dirty="0"/>
              <a:t>=================================================================</a:t>
            </a:r>
          </a:p>
          <a:p>
            <a:r>
              <a:rPr lang="ko-KR" altLang="en-US" sz="1050" dirty="0" err="1"/>
              <a:t>Total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89,546</a:t>
            </a:r>
          </a:p>
          <a:p>
            <a:r>
              <a:rPr lang="ko-KR" altLang="en-US" sz="1050" dirty="0" err="1"/>
              <a:t>Trainable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89,546</a:t>
            </a:r>
          </a:p>
          <a:p>
            <a:r>
              <a:rPr lang="ko-KR" altLang="en-US" sz="1050" dirty="0" err="1"/>
              <a:t>Non-trainable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0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27785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6411-A1DA-4454-B824-7078154A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" y="84259"/>
            <a:ext cx="12084960" cy="700486"/>
          </a:xfrm>
        </p:spPr>
        <p:txBody>
          <a:bodyPr/>
          <a:lstStyle/>
          <a:p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 (CNN)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A1219-FA79-49CF-ABE3-93C5F8AA8553}"/>
              </a:ext>
            </a:extLst>
          </p:cNvPr>
          <p:cNvSpPr txBox="1"/>
          <p:nvPr/>
        </p:nvSpPr>
        <p:spPr>
          <a:xfrm>
            <a:off x="9376379" y="297331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인하공전 컴퓨터 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정보과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977C800-CC03-ACE9-92CC-2C933C9A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4463" y="757796"/>
            <a:ext cx="11983362" cy="5342407"/>
          </a:xfrm>
        </p:spPr>
        <p:txBody>
          <a:bodyPr/>
          <a:lstStyle/>
          <a:p>
            <a:r>
              <a:rPr lang="ko-KR" altLang="en-US" dirty="0"/>
              <a:t>모델 디자인     </a:t>
            </a:r>
            <a:r>
              <a:rPr lang="en-US" altLang="ko-KR" dirty="0"/>
              <a:t>(</a:t>
            </a:r>
            <a:r>
              <a:rPr lang="en-US" altLang="ko-KR" dirty="0" err="1"/>
              <a:t>mnist_paratest.ipynb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4FB33-215D-7AAE-E7E4-CCF54002FE75}"/>
              </a:ext>
            </a:extLst>
          </p:cNvPr>
          <p:cNvSpPr txBox="1"/>
          <p:nvPr/>
        </p:nvSpPr>
        <p:spPr>
          <a:xfrm>
            <a:off x="6703529" y="14603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9A45E-4906-8307-B32D-552B131440BE}"/>
              </a:ext>
            </a:extLst>
          </p:cNvPr>
          <p:cNvSpPr txBox="1"/>
          <p:nvPr/>
        </p:nvSpPr>
        <p:spPr>
          <a:xfrm>
            <a:off x="112304" y="1333455"/>
            <a:ext cx="92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code</a:t>
            </a:r>
            <a:r>
              <a:rPr lang="ko-KR" altLang="en-US" dirty="0"/>
              <a:t>를 이용하여 </a:t>
            </a:r>
            <a:r>
              <a:rPr lang="en-US" altLang="ko-KR" dirty="0" err="1"/>
              <a:t>model.summar</a:t>
            </a:r>
            <a:r>
              <a:rPr lang="ko-KR" altLang="en-US" dirty="0"/>
              <a:t>가 다음과 같이 출력되도록 </a:t>
            </a:r>
            <a:r>
              <a:rPr lang="en-US" altLang="ko-KR" dirty="0"/>
              <a:t>code</a:t>
            </a:r>
            <a:r>
              <a:rPr lang="ko-KR" altLang="en-US" dirty="0"/>
              <a:t>를 수정하고 제출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E5D5C5-AEAA-3463-0CB9-65483F6EE9B3}"/>
              </a:ext>
            </a:extLst>
          </p:cNvPr>
          <p:cNvSpPr txBox="1"/>
          <p:nvPr/>
        </p:nvSpPr>
        <p:spPr>
          <a:xfrm>
            <a:off x="6703529" y="167523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697FFD-0BE1-7135-F48B-6A7513438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477" y="2044563"/>
            <a:ext cx="4737194" cy="193899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input_shape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shape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input_shape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padding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MaxPooling2D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64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5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5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MaxPooling2D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Conv2D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128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Flatten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64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relu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model.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layers.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FA7B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Dense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D93F9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10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activation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998C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softmax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1FA8C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'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0043F3-10BD-EED2-4D45-658B24B08CFD}"/>
              </a:ext>
            </a:extLst>
          </p:cNvPr>
          <p:cNvSpPr txBox="1"/>
          <p:nvPr/>
        </p:nvSpPr>
        <p:spPr>
          <a:xfrm>
            <a:off x="362763" y="1990229"/>
            <a:ext cx="47371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Model</a:t>
            </a:r>
            <a:r>
              <a:rPr lang="ko-KR" altLang="en-US" sz="1050" dirty="0"/>
              <a:t>: "</a:t>
            </a:r>
            <a:r>
              <a:rPr lang="ko-KR" altLang="en-US" sz="1050" dirty="0" err="1"/>
              <a:t>sequential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Layer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type</a:t>
            </a:r>
            <a:r>
              <a:rPr lang="ko-KR" altLang="en-US" sz="1050" dirty="0"/>
              <a:t>)                 </a:t>
            </a:r>
            <a:r>
              <a:rPr lang="ko-KR" altLang="en-US" sz="1050" dirty="0" err="1"/>
              <a:t>Output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Shape</a:t>
            </a:r>
            <a:r>
              <a:rPr lang="ko-KR" altLang="en-US" sz="1050" dirty="0"/>
              <a:t>              </a:t>
            </a:r>
            <a:r>
              <a:rPr lang="ko-KR" altLang="en-US" sz="1050" dirty="0" err="1"/>
              <a:t>Param</a:t>
            </a:r>
            <a:r>
              <a:rPr lang="ko-KR" altLang="en-US" sz="1050" dirty="0"/>
              <a:t> #   </a:t>
            </a:r>
          </a:p>
          <a:p>
            <a:r>
              <a:rPr lang="ko-KR" altLang="en-US" sz="1050" dirty="0"/>
              <a:t>=================================================================</a:t>
            </a:r>
          </a:p>
          <a:p>
            <a:r>
              <a:rPr lang="ko-KR" altLang="en-US" sz="1050" dirty="0"/>
              <a:t>conv2d (Conv2D)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28, 28, 32)        320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max_pooling2d (MaxPooling2D)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14, 14, 32)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conv2d_1 (Conv2D)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10, 10, 64)        51264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max_pooling2d_1 (MaxPooling2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5, 5, 64)  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conv2d_2 (Conv2D)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3, 3, 128)         73856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flatten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Flatten</a:t>
            </a:r>
            <a:r>
              <a:rPr lang="ko-KR" altLang="en-US" sz="1050" dirty="0"/>
              <a:t>)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1152)              0    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 err="1"/>
              <a:t>dense</a:t>
            </a:r>
            <a:r>
              <a:rPr lang="ko-KR" altLang="en-US" sz="1050" dirty="0"/>
              <a:t> (</a:t>
            </a:r>
            <a:r>
              <a:rPr lang="ko-KR" altLang="en-US" sz="1050" dirty="0" err="1"/>
              <a:t>Dense</a:t>
            </a:r>
            <a:r>
              <a:rPr lang="ko-KR" altLang="en-US" sz="1050" dirty="0"/>
              <a:t>)  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64)                73792     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  <a:p>
            <a:r>
              <a:rPr lang="ko-KR" altLang="en-US" sz="1050" dirty="0"/>
              <a:t>dense_1 (</a:t>
            </a:r>
            <a:r>
              <a:rPr lang="ko-KR" altLang="en-US" sz="1050" dirty="0" err="1"/>
              <a:t>Dense</a:t>
            </a:r>
            <a:r>
              <a:rPr lang="ko-KR" altLang="en-US" sz="1050" dirty="0"/>
              <a:t>)              (</a:t>
            </a:r>
            <a:r>
              <a:rPr lang="ko-KR" altLang="en-US" sz="1050" dirty="0" err="1"/>
              <a:t>None</a:t>
            </a:r>
            <a:r>
              <a:rPr lang="ko-KR" altLang="en-US" sz="1050" dirty="0"/>
              <a:t>, 10)                650       </a:t>
            </a:r>
          </a:p>
          <a:p>
            <a:r>
              <a:rPr lang="ko-KR" altLang="en-US" sz="1050" dirty="0"/>
              <a:t>=================================================================</a:t>
            </a:r>
          </a:p>
          <a:p>
            <a:r>
              <a:rPr lang="ko-KR" altLang="en-US" sz="1050" dirty="0" err="1"/>
              <a:t>Total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199,882</a:t>
            </a:r>
          </a:p>
          <a:p>
            <a:r>
              <a:rPr lang="ko-KR" altLang="en-US" sz="1050" dirty="0" err="1"/>
              <a:t>Trainable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199,882</a:t>
            </a:r>
          </a:p>
          <a:p>
            <a:r>
              <a:rPr lang="ko-KR" altLang="en-US" sz="1050" dirty="0" err="1"/>
              <a:t>Non-trainable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params</a:t>
            </a:r>
            <a:r>
              <a:rPr lang="ko-KR" altLang="en-US" sz="1050" dirty="0"/>
              <a:t>: 0</a:t>
            </a:r>
          </a:p>
          <a:p>
            <a:r>
              <a:rPr lang="ko-KR" altLang="en-US" sz="1050" dirty="0"/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51310085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17970</TotalTime>
  <Words>742</Words>
  <Application>Microsoft Office PowerPoint</Application>
  <PresentationFormat>와이드스크린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D2Coding ligature</vt:lpstr>
      <vt:lpstr>맑은 고딕</vt:lpstr>
      <vt:lpstr>Arial</vt:lpstr>
      <vt:lpstr>Calibri</vt:lpstr>
      <vt:lpstr>Wingdings</vt:lpstr>
      <vt:lpstr>디자인 사용자 지정</vt:lpstr>
      <vt:lpstr>AI 프로그래밍  - 13주차 </vt:lpstr>
      <vt:lpstr>MNIST 필기체 숫자 인식</vt:lpstr>
      <vt:lpstr>MNIST 필기체 숫자 인식</vt:lpstr>
      <vt:lpstr>Convolution Neural Network (CNN)</vt:lpstr>
      <vt:lpstr>Convolution Neural Network (CNN)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황태결</cp:lastModifiedBy>
  <cp:revision>954</cp:revision>
  <dcterms:created xsi:type="dcterms:W3CDTF">2019-03-14T00:45:06Z</dcterms:created>
  <dcterms:modified xsi:type="dcterms:W3CDTF">2022-05-26T07:55:04Z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