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6" r:id="rId8"/>
    <p:sldId id="267" r:id="rId9"/>
    <p:sldId id="265" r:id="rId10"/>
    <p:sldId id="271" r:id="rId11"/>
    <p:sldId id="273" r:id="rId12"/>
    <p:sldId id="272" r:id="rId13"/>
    <p:sldId id="274" r:id="rId14"/>
    <p:sldId id="260" r:id="rId15"/>
    <p:sldId id="259" r:id="rId16"/>
    <p:sldId id="261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4"/>
    <p:restoredTop sz="94650"/>
  </p:normalViewPr>
  <p:slideViewPr>
    <p:cSldViewPr snapToGrid="0" snapToObjects="1">
      <p:cViewPr>
        <p:scale>
          <a:sx n="100" d="100"/>
          <a:sy n="100" d="100"/>
        </p:scale>
        <p:origin x="14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elp-dataset/yelp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932F-B602-F140-95BA-C67DF618F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0898F-F6D5-0742-B9B8-0433E1F0F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Yelp Review Data</a:t>
            </a:r>
          </a:p>
        </p:txBody>
      </p:sp>
    </p:spTree>
    <p:extLst>
      <p:ext uri="{BB962C8B-B14F-4D97-AF65-F5344CB8AC3E}">
        <p14:creationId xmlns:p14="http://schemas.microsoft.com/office/powerpoint/2010/main" val="33284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A77-C145-AE46-B56A-592AE22A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C7AD-E02B-774F-976C-DD37B730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Users with fewer than 10 ratings provided are too sparse to draw conclusions about their behavior. (10 is arbitrarily chosen)</a:t>
            </a:r>
          </a:p>
          <a:p>
            <a:pPr lvl="1"/>
            <a:r>
              <a:rPr lang="en-US" dirty="0"/>
              <a:t>Reduced # Users: 960,561 → 64,986</a:t>
            </a:r>
          </a:p>
          <a:p>
            <a:r>
              <a:rPr lang="en-US" dirty="0"/>
              <a:t>N Clusters selection: Select largest N that provides greater than 10% reduction in Sum of Squares Error</a:t>
            </a:r>
          </a:p>
          <a:p>
            <a:r>
              <a:rPr lang="en-US" dirty="0"/>
              <a:t>Input Features: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66848-B299-244C-8217-6EE94E3D5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9"/>
          <a:stretch/>
        </p:blipFill>
        <p:spPr>
          <a:xfrm>
            <a:off x="3699575" y="4099157"/>
            <a:ext cx="1464095" cy="2523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4B9F47-46EF-1949-A230-0327E5F2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56" y="4230616"/>
            <a:ext cx="1879600" cy="22606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CA8CFA7-2E59-204D-9478-7878C51BFA34}"/>
              </a:ext>
            </a:extLst>
          </p:cNvPr>
          <p:cNvSpPr/>
          <p:nvPr/>
        </p:nvSpPr>
        <p:spPr>
          <a:xfrm>
            <a:off x="5425888" y="4927435"/>
            <a:ext cx="1111624" cy="866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B43-90F2-5642-8BB7-074DF57E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Input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3939C-3A90-BF4E-8951-3986EF7B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83" y="1427967"/>
            <a:ext cx="3208617" cy="242938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8A59-C25E-B94F-9DD0-4E4FD92FD519}"/>
              </a:ext>
            </a:extLst>
          </p:cNvPr>
          <p:cNvCxnSpPr>
            <a:cxnSpLocks/>
          </p:cNvCxnSpPr>
          <p:nvPr/>
        </p:nvCxnSpPr>
        <p:spPr>
          <a:xfrm>
            <a:off x="8203682" y="2609039"/>
            <a:ext cx="1164809" cy="60127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5C165-8309-B046-B15E-220ABEE14A31}"/>
              </a:ext>
            </a:extLst>
          </p:cNvPr>
          <p:cNvCxnSpPr>
            <a:cxnSpLocks/>
          </p:cNvCxnSpPr>
          <p:nvPr/>
        </p:nvCxnSpPr>
        <p:spPr>
          <a:xfrm flipV="1">
            <a:off x="9368491" y="1699329"/>
            <a:ext cx="1084356" cy="158167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7C7E46-E9DB-7347-B5A6-29C9352D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5758"/>
              </p:ext>
            </p:extLst>
          </p:nvPr>
        </p:nvGraphicFramePr>
        <p:xfrm>
          <a:off x="1371600" y="1427967"/>
          <a:ext cx="6156542" cy="4501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356">
                  <a:extLst>
                    <a:ext uri="{9D8B030D-6E8A-4147-A177-3AD203B41FA5}">
                      <a16:colId xmlns:a16="http://schemas.microsoft.com/office/drawing/2014/main" val="1366326285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112193913"/>
                    </a:ext>
                  </a:extLst>
                </a:gridCol>
                <a:gridCol w="2648907">
                  <a:extLst>
                    <a:ext uri="{9D8B030D-6E8A-4147-A177-3AD203B41FA5}">
                      <a16:colId xmlns:a16="http://schemas.microsoft.com/office/drawing/2014/main" val="3278708337"/>
                    </a:ext>
                  </a:extLst>
                </a:gridCol>
                <a:gridCol w="1622468">
                  <a:extLst>
                    <a:ext uri="{9D8B030D-6E8A-4147-A177-3AD203B41FA5}">
                      <a16:colId xmlns:a16="http://schemas.microsoft.com/office/drawing/2014/main" val="830597694"/>
                    </a:ext>
                  </a:extLst>
                </a:gridCol>
              </a:tblGrid>
              <a:tr h="425885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89660"/>
                  </a:ext>
                </a:extLst>
              </a:tr>
              <a:tr h="8624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Mean-Med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 between Mean and Median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Rough Approx. of Skew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27502"/>
                  </a:ext>
                </a:extLst>
              </a:tr>
              <a:tr h="8624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Min-Med</a:t>
                      </a:r>
                    </a:p>
                    <a:p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 in Percentage Points from Min to 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59875"/>
                  </a:ext>
                </a:extLst>
              </a:tr>
              <a:tr h="8624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Med-Max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Slope in Percentage Points from Med to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98006"/>
                  </a:ext>
                </a:extLst>
              </a:tr>
              <a:tr h="148860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of &lt;2&gt; and &lt;3&gt;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Reveals if trend is constant or bell-shaped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663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58492A4E-9D36-D64B-A247-05EFA03BF343}"/>
              </a:ext>
            </a:extLst>
          </p:cNvPr>
          <p:cNvSpPr/>
          <p:nvPr/>
        </p:nvSpPr>
        <p:spPr>
          <a:xfrm>
            <a:off x="8605381" y="2492679"/>
            <a:ext cx="388307" cy="38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651403-7638-064A-9EC5-BB0A5EEA697D}"/>
              </a:ext>
            </a:extLst>
          </p:cNvPr>
          <p:cNvSpPr/>
          <p:nvPr/>
        </p:nvSpPr>
        <p:spPr>
          <a:xfrm>
            <a:off x="9471170" y="2020371"/>
            <a:ext cx="439499" cy="439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F26841-D980-9445-A66D-45F9D984B902}"/>
              </a:ext>
            </a:extLst>
          </p:cNvPr>
          <p:cNvSpPr/>
          <p:nvPr/>
        </p:nvSpPr>
        <p:spPr>
          <a:xfrm>
            <a:off x="8849349" y="4013479"/>
            <a:ext cx="388307" cy="38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D02C5-91B2-744D-A4F3-3B34B24A642A}"/>
              </a:ext>
            </a:extLst>
          </p:cNvPr>
          <p:cNvSpPr txBox="1"/>
          <p:nvPr/>
        </p:nvSpPr>
        <p:spPr>
          <a:xfrm>
            <a:off x="9237657" y="3950030"/>
            <a:ext cx="67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sz="2400" b="1" dirty="0"/>
              <a:t>-x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2062E-12FA-2248-B893-E796470B573D}"/>
              </a:ext>
            </a:extLst>
          </p:cNvPr>
          <p:cNvSpPr txBox="1"/>
          <p:nvPr/>
        </p:nvSpPr>
        <p:spPr>
          <a:xfrm>
            <a:off x="7764183" y="4617720"/>
            <a:ext cx="3208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Inflection is negative if the two slopes are in opposite directions.</a:t>
            </a:r>
          </a:p>
        </p:txBody>
      </p:sp>
    </p:spTree>
    <p:extLst>
      <p:ext uri="{BB962C8B-B14F-4D97-AF65-F5344CB8AC3E}">
        <p14:creationId xmlns:p14="http://schemas.microsoft.com/office/powerpoint/2010/main" val="262364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B95845-65B3-C141-B5BF-52E3A28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(Attempt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DFBF0-1D16-4D44-B1C0-EAAB238D29A7}"/>
              </a:ext>
            </a:extLst>
          </p:cNvPr>
          <p:cNvSpPr txBox="1"/>
          <p:nvPr/>
        </p:nvSpPr>
        <p:spPr>
          <a:xfrm>
            <a:off x="7036231" y="505420"/>
            <a:ext cx="39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random sample of user’s rating distribution from each of the clusters determined by K-Means.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2F089-8FE4-ED44-88B3-4334CA7F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492244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BA42B3-FF6D-0943-A862-554A553BC3B5}"/>
              </a:ext>
            </a:extLst>
          </p:cNvPr>
          <p:cNvSpPr/>
          <p:nvPr/>
        </p:nvSpPr>
        <p:spPr>
          <a:xfrm>
            <a:off x="1371600" y="1559809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29B3174-797D-8E45-9649-25A8639BDF68}"/>
              </a:ext>
            </a:extLst>
          </p:cNvPr>
          <p:cNvSpPr/>
          <p:nvPr/>
        </p:nvSpPr>
        <p:spPr>
          <a:xfrm>
            <a:off x="1371600" y="2483139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3A93BB4-7976-B241-95C9-1F76F8B04F82}"/>
              </a:ext>
            </a:extLst>
          </p:cNvPr>
          <p:cNvSpPr/>
          <p:nvPr/>
        </p:nvSpPr>
        <p:spPr>
          <a:xfrm>
            <a:off x="1371600" y="3431521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EF374D-61AD-A745-AC64-6234AAC41946}"/>
              </a:ext>
            </a:extLst>
          </p:cNvPr>
          <p:cNvSpPr/>
          <p:nvPr/>
        </p:nvSpPr>
        <p:spPr>
          <a:xfrm>
            <a:off x="1371600" y="4367377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2F3394F-B90E-E542-94C1-02FE96EDC72D}"/>
              </a:ext>
            </a:extLst>
          </p:cNvPr>
          <p:cNvSpPr/>
          <p:nvPr/>
        </p:nvSpPr>
        <p:spPr>
          <a:xfrm>
            <a:off x="1371600" y="5302304"/>
            <a:ext cx="9601200" cy="923330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828-F618-BA4B-9C5F-73FBBFD4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44058-FC98-9A4D-8B5F-438A538E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748712"/>
            <a:ext cx="2600039" cy="1682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523689-D9D0-174A-BC4C-7A547125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39" y="1748712"/>
            <a:ext cx="2606961" cy="168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966C9A-1DAD-2847-B0B1-B35A8A5A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61" y="4406900"/>
            <a:ext cx="2562082" cy="1682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0D3663-D130-B246-912C-EF03C6BB9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00" y="4400550"/>
            <a:ext cx="2569004" cy="16626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487477-185B-E44D-97C2-FC535931A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761" y="4391441"/>
            <a:ext cx="2597150" cy="1680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E03F73-B875-7E4E-BBBE-323A7F060C05}"/>
              </a:ext>
            </a:extLst>
          </p:cNvPr>
          <p:cNvSpPr txBox="1"/>
          <p:nvPr/>
        </p:nvSpPr>
        <p:spPr>
          <a:xfrm>
            <a:off x="6508750" y="13613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Review Only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1C876A-FEDE-3C4F-8C20-4A388F6F11CE}"/>
              </a:ext>
            </a:extLst>
          </p:cNvPr>
          <p:cNvSpPr txBox="1"/>
          <p:nvPr/>
        </p:nvSpPr>
        <p:spPr>
          <a:xfrm>
            <a:off x="9080501" y="1361362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1-30 Reviews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2BE57-8255-3B48-8171-70A1D8E33593}"/>
              </a:ext>
            </a:extLst>
          </p:cNvPr>
          <p:cNvSpPr txBox="1"/>
          <p:nvPr/>
        </p:nvSpPr>
        <p:spPr>
          <a:xfrm>
            <a:off x="3762804" y="4037568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30-50 Reviews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BE6943-7B51-A54C-B6C7-AD0ED375DFB2}"/>
              </a:ext>
            </a:extLst>
          </p:cNvPr>
          <p:cNvSpPr txBox="1"/>
          <p:nvPr/>
        </p:nvSpPr>
        <p:spPr>
          <a:xfrm>
            <a:off x="6359955" y="402210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50-100 Reviews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9C3801-33A4-BB4E-B8A4-4333ACA0D33E}"/>
              </a:ext>
            </a:extLst>
          </p:cNvPr>
          <p:cNvSpPr txBox="1"/>
          <p:nvPr/>
        </p:nvSpPr>
        <p:spPr>
          <a:xfrm>
            <a:off x="8820293" y="4021077"/>
            <a:ext cx="20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100-1000 Reviews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7725E7-6A75-C244-9532-9103BAFDFFE4}"/>
              </a:ext>
            </a:extLst>
          </p:cNvPr>
          <p:cNvSpPr txBox="1"/>
          <p:nvPr/>
        </p:nvSpPr>
        <p:spPr>
          <a:xfrm>
            <a:off x="1282700" y="1612900"/>
            <a:ext cx="4483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Users write more reviews, the distribution of star ratings given become more and more normal. Otherwise, ratings are more commonly given on the extremes.</a:t>
            </a:r>
          </a:p>
        </p:txBody>
      </p:sp>
    </p:spTree>
    <p:extLst>
      <p:ext uri="{BB962C8B-B14F-4D97-AF65-F5344CB8AC3E}">
        <p14:creationId xmlns:p14="http://schemas.microsoft.com/office/powerpoint/2010/main" val="194711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883B-88E0-4C45-A53E-3DF1B88F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8633-D41D-9746-B8CB-8D6C1E591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1107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1EAE-1C76-9D4C-9662-203743DA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Restaurants/Food 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413E65-C89F-2548-BD10-CDCC75C2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275"/>
          <a:stretch/>
        </p:blipFill>
        <p:spPr>
          <a:xfrm>
            <a:off x="1371600" y="1615864"/>
            <a:ext cx="10024946" cy="5063905"/>
          </a:xfrm>
        </p:spPr>
      </p:pic>
    </p:spTree>
    <p:extLst>
      <p:ext uri="{BB962C8B-B14F-4D97-AF65-F5344CB8AC3E}">
        <p14:creationId xmlns:p14="http://schemas.microsoft.com/office/powerpoint/2010/main" val="117202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E6F8-43EB-494D-A55E-067B045B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Restaurants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581A9-3BBC-CB42-9B6B-DBC297F5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098"/>
          <a:stretch/>
        </p:blipFill>
        <p:spPr>
          <a:xfrm>
            <a:off x="1371600" y="1428750"/>
            <a:ext cx="9601200" cy="2180761"/>
          </a:xfrm>
        </p:spPr>
      </p:pic>
    </p:spTree>
    <p:extLst>
      <p:ext uri="{BB962C8B-B14F-4D97-AF65-F5344CB8AC3E}">
        <p14:creationId xmlns:p14="http://schemas.microsoft.com/office/powerpoint/2010/main" val="242098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8CD8-C383-B24F-8544-63A283B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B2A89-42FE-FE41-BAAF-ACF5152B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149" y="1428750"/>
            <a:ext cx="7516102" cy="4956389"/>
          </a:xfrm>
        </p:spPr>
      </p:pic>
    </p:spTree>
    <p:extLst>
      <p:ext uri="{BB962C8B-B14F-4D97-AF65-F5344CB8AC3E}">
        <p14:creationId xmlns:p14="http://schemas.microsoft.com/office/powerpoint/2010/main" val="193781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87AD-AF5F-A641-B4FB-51CB4E03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16CA2-9F9C-294C-8D62-9832AF18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066" y="1428750"/>
            <a:ext cx="7482268" cy="4996330"/>
          </a:xfrm>
        </p:spPr>
      </p:pic>
    </p:spTree>
    <p:extLst>
      <p:ext uri="{BB962C8B-B14F-4D97-AF65-F5344CB8AC3E}">
        <p14:creationId xmlns:p14="http://schemas.microsoft.com/office/powerpoint/2010/main" val="16293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E206-B825-5C42-9B33-86CB5872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8AE4B-DAF7-FE47-A0CA-84AE71DDF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21" y="1428750"/>
            <a:ext cx="8441557" cy="4151736"/>
          </a:xfrm>
        </p:spPr>
      </p:pic>
    </p:spTree>
    <p:extLst>
      <p:ext uri="{BB962C8B-B14F-4D97-AF65-F5344CB8AC3E}">
        <p14:creationId xmlns:p14="http://schemas.microsoft.com/office/powerpoint/2010/main" val="274056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4A9F-1377-9F4D-81BF-FC09DD65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A158-5CDC-FA4B-B7C9-210CB115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reviews are highly subjective, and star ratings can be influenced by various aspects of business performance, </a:t>
            </a:r>
            <a:r>
              <a:rPr lang="en-US" b="1" dirty="0"/>
              <a:t>can we use machine learning to standardize the interpretation of reviews?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89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8248-D0A5-3147-A19B-26759C7C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B4DE-0061-EB4F-A7F3-B0C28209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Reviews (Subset)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Kaggle</a:t>
            </a:r>
            <a:r>
              <a:rPr lang="en-US" dirty="0"/>
              <a:t>: </a:t>
            </a:r>
            <a:r>
              <a:rPr lang="en-US" i="0" u="sng" dirty="0">
                <a:hlinkClick r:id="rId2"/>
              </a:rPr>
              <a:t>https://www.kaggle.com/yelp-dataset/yelp-dataset</a:t>
            </a:r>
            <a:endParaRPr lang="en-US" i="0" u="sng" dirty="0"/>
          </a:p>
          <a:p>
            <a:pPr lvl="1"/>
            <a:endParaRPr lang="en-US" i="0" u="sng" dirty="0"/>
          </a:p>
          <a:p>
            <a:r>
              <a:rPr lang="en-US" u="sng" dirty="0"/>
              <a:t>Quick Numbers: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761E31-E7B1-EE41-B0BA-9B8F9456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03116"/>
              </p:ext>
            </p:extLst>
          </p:nvPr>
        </p:nvGraphicFramePr>
        <p:xfrm>
          <a:off x="3694671" y="4013200"/>
          <a:ext cx="4955057" cy="1854200"/>
        </p:xfrm>
        <a:graphic>
          <a:graphicData uri="http://schemas.openxmlformats.org/drawingml/2006/table">
            <a:tbl>
              <a:tblPr firstCol="1" bandRow="1">
                <a:tableStyleId>{D113A9D2-9D6B-4929-AA2D-F23B5EE8CBE7}</a:tableStyleId>
              </a:tblPr>
              <a:tblGrid>
                <a:gridCol w="2428834">
                  <a:extLst>
                    <a:ext uri="{9D8B030D-6E8A-4147-A177-3AD203B41FA5}">
                      <a16:colId xmlns:a16="http://schemas.microsoft.com/office/drawing/2014/main" val="4257996237"/>
                    </a:ext>
                  </a:extLst>
                </a:gridCol>
                <a:gridCol w="2526223">
                  <a:extLst>
                    <a:ext uri="{9D8B030D-6E8A-4147-A177-3AD203B41FA5}">
                      <a16:colId xmlns:a16="http://schemas.microsoft.com/office/drawing/2014/main" val="16348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1,326,101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5,261,668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6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3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66E-6845-D44B-98CA-90A3CCDB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/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6B8A-7B44-C545-9EA5-875D123B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scope to Restaurants, Bars, Other Food and Drink Related Establishments</a:t>
            </a:r>
          </a:p>
          <a:p>
            <a:r>
              <a:rPr lang="en-US" dirty="0"/>
              <a:t>Focus only on Reviews; Text, Star Ratings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94344-51E8-BA41-8A8E-3A577636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75954"/>
              </p:ext>
            </p:extLst>
          </p:nvPr>
        </p:nvGraphicFramePr>
        <p:xfrm>
          <a:off x="3184064" y="3331275"/>
          <a:ext cx="5976271" cy="222504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940225">
                  <a:extLst>
                    <a:ext uri="{9D8B030D-6E8A-4147-A177-3AD203B41FA5}">
                      <a16:colId xmlns:a16="http://schemas.microsoft.com/office/drawing/2014/main" val="4257996237"/>
                    </a:ext>
                  </a:extLst>
                </a:gridCol>
                <a:gridCol w="2018023">
                  <a:extLst>
                    <a:ext uri="{9D8B030D-6E8A-4147-A177-3AD203B41FA5}">
                      <a16:colId xmlns:a16="http://schemas.microsoft.com/office/drawing/2014/main" val="1634876144"/>
                    </a:ext>
                  </a:extLst>
                </a:gridCol>
                <a:gridCol w="2018023">
                  <a:extLst>
                    <a:ext uri="{9D8B030D-6E8A-4147-A177-3AD203B41FA5}">
                      <a16:colId xmlns:a16="http://schemas.microsoft.com/office/drawing/2014/main" val="40031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6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72,103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1,326,101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5,261,668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3,636,641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6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FF5F-8C22-EB4A-877D-D3906F1C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</a:t>
            </a:r>
            <a:br>
              <a:rPr lang="en-US" dirty="0"/>
            </a:br>
            <a:r>
              <a:rPr lang="en-US" dirty="0"/>
              <a:t>Users fall into discrete behavior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AA32-7F13-F541-97DF-1191D1F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ML to cluster users into distinct groups based on star rating behavior?</a:t>
            </a:r>
          </a:p>
          <a:p>
            <a:pPr lvl="1"/>
            <a:r>
              <a:rPr lang="en-US" dirty="0"/>
              <a:t>Perhaps there are users who only rate when extremely happy or upset (rate at extremes), users who rate moderately, etc.</a:t>
            </a:r>
          </a:p>
          <a:p>
            <a:r>
              <a:rPr lang="en-US" dirty="0"/>
              <a:t>Approach: Use unsupervised machine learning to identify groups</a:t>
            </a:r>
          </a:p>
          <a:p>
            <a:pPr lvl="1"/>
            <a:r>
              <a:rPr lang="en-US" dirty="0"/>
              <a:t>K-Means Clustering</a:t>
            </a:r>
          </a:p>
          <a:p>
            <a:r>
              <a:rPr lang="en-US" dirty="0"/>
              <a:t>Can also be used to feed subsets of data to text-based analyses performed by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6228-B5CC-EA4F-B28D-C87C937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2957-842C-804B-93A3-D62AB5E2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346556" cy="2952427"/>
          </a:xfrm>
        </p:spPr>
        <p:txBody>
          <a:bodyPr/>
          <a:lstStyle/>
          <a:p>
            <a:r>
              <a:rPr lang="en-US" dirty="0"/>
              <a:t>Star Rating Distribution; Percentages of 1-star reviews, 2-star reviews, etc.</a:t>
            </a:r>
          </a:p>
          <a:p>
            <a:r>
              <a:rPr lang="en-US" dirty="0"/>
              <a:t>Review Counts</a:t>
            </a:r>
          </a:p>
          <a:p>
            <a:r>
              <a:rPr lang="en-US" dirty="0"/>
              <a:t>Rating Distribution Statistics per User: Mean, Median, Variance,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8E7E7-B568-6F43-9CB0-FB12537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1295400"/>
            <a:ext cx="23876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1660D-639E-2942-8065-2B7DE0C39460}"/>
              </a:ext>
            </a:extLst>
          </p:cNvPr>
          <p:cNvSpPr txBox="1"/>
          <p:nvPr/>
        </p:nvSpPr>
        <p:spPr>
          <a:xfrm>
            <a:off x="1371600" y="4944070"/>
            <a:ext cx="634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x and y correspond to the percentage of reviews with a given star rating out of all reviews written by that user and the raw count,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236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DD4A-083F-4D4A-961E-99D49E2E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DC59-33A9-F547-A373-A6CC5D180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Library: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N Clusters: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0FF6C-170A-CC44-AA1D-5E8EF1D59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Resulting counts of users in each cluster: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BC0AE-2AD3-6C46-926C-A4331E56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61970"/>
            <a:ext cx="4440264" cy="28197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54294DA-42E8-4F4B-A571-8F5267086E03}"/>
              </a:ext>
            </a:extLst>
          </p:cNvPr>
          <p:cNvSpPr/>
          <p:nvPr/>
        </p:nvSpPr>
        <p:spPr>
          <a:xfrm rot="8444074">
            <a:off x="3301684" y="4694269"/>
            <a:ext cx="580096" cy="541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F1023-81D6-7F44-97EF-D5C93B2F76A4}"/>
              </a:ext>
            </a:extLst>
          </p:cNvPr>
          <p:cNvSpPr txBox="1"/>
          <p:nvPr/>
        </p:nvSpPr>
        <p:spPr>
          <a:xfrm>
            <a:off x="3876157" y="3995871"/>
            <a:ext cx="129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 estimate of “the knee”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5518B9-98E8-BF47-A34A-AE1ADE68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93" y="3161969"/>
            <a:ext cx="2246944" cy="28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B95845-65B3-C141-B5BF-52E3A28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per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DFBF0-1D16-4D44-B1C0-EAAB238D29A7}"/>
              </a:ext>
            </a:extLst>
          </p:cNvPr>
          <p:cNvSpPr txBox="1"/>
          <p:nvPr/>
        </p:nvSpPr>
        <p:spPr>
          <a:xfrm>
            <a:off x="7036231" y="502840"/>
            <a:ext cx="39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random sample of user’s rating distribution from each of the clusters determined by K-Means.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86521-637E-814B-84B4-17A090C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51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15E-9907-0949-809E-9271416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4FBF-7C1A-1A46-98F6-E9929BDC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n features &gt; 2, data cannot be well represented graphically to confirm if clusters make sense</a:t>
            </a:r>
          </a:p>
          <a:p>
            <a:pPr lvl="1"/>
            <a:r>
              <a:rPr lang="en-US" dirty="0"/>
              <a:t>Instead, samples plotted from each predicted cluster to qualitatively check for similarities</a:t>
            </a:r>
          </a:p>
          <a:p>
            <a:r>
              <a:rPr lang="en-US" dirty="0"/>
              <a:t>Difficulty determining if ML model is accurate or if hypothesis can be truly accepted or rejected</a:t>
            </a:r>
          </a:p>
        </p:txBody>
      </p:sp>
    </p:spTree>
    <p:extLst>
      <p:ext uri="{BB962C8B-B14F-4D97-AF65-F5344CB8AC3E}">
        <p14:creationId xmlns:p14="http://schemas.microsoft.com/office/powerpoint/2010/main" val="26025233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2313</TotalTime>
  <Words>571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Machine Learning</vt:lpstr>
      <vt:lpstr>The Question:</vt:lpstr>
      <vt:lpstr>The Data</vt:lpstr>
      <vt:lpstr>Constraints / Assumptions</vt:lpstr>
      <vt:lpstr>Hypothesis:  Users fall into discrete behavior groups</vt:lpstr>
      <vt:lpstr>Features</vt:lpstr>
      <vt:lpstr>Execution</vt:lpstr>
      <vt:lpstr>Samples per Cluster</vt:lpstr>
      <vt:lpstr>Challenges</vt:lpstr>
      <vt:lpstr>Refining Clusters</vt:lpstr>
      <vt:lpstr>Derived Input Features</vt:lpstr>
      <vt:lpstr>Clustering (Attempt 2)</vt:lpstr>
      <vt:lpstr>Other Findings</vt:lpstr>
      <vt:lpstr>Appendix</vt:lpstr>
      <vt:lpstr>Isolating Restaurants/Food Service</vt:lpstr>
      <vt:lpstr>Isolating Restaurants (continued)</vt:lpstr>
      <vt:lpstr>K-Means Clustering</vt:lpstr>
      <vt:lpstr>K-Means (continued)</vt:lpstr>
      <vt:lpstr>K-Means (continued)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Alexander Lam</dc:creator>
  <cp:lastModifiedBy>Alexander Lam</cp:lastModifiedBy>
  <cp:revision>27</cp:revision>
  <dcterms:created xsi:type="dcterms:W3CDTF">2018-05-04T04:25:52Z</dcterms:created>
  <dcterms:modified xsi:type="dcterms:W3CDTF">2018-05-05T18:59:15Z</dcterms:modified>
</cp:coreProperties>
</file>