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66" r:id="rId8"/>
    <p:sldId id="267" r:id="rId9"/>
    <p:sldId id="265" r:id="rId10"/>
    <p:sldId id="271" r:id="rId11"/>
    <p:sldId id="272" r:id="rId12"/>
    <p:sldId id="260" r:id="rId13"/>
    <p:sldId id="259" r:id="rId14"/>
    <p:sldId id="261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/>
    <p:restoredTop sz="94650"/>
  </p:normalViewPr>
  <p:slideViewPr>
    <p:cSldViewPr snapToGrid="0" snapToObjects="1">
      <p:cViewPr varScale="1">
        <p:scale>
          <a:sx n="102" d="100"/>
          <a:sy n="102" d="100"/>
        </p:scale>
        <p:origin x="224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yelp-dataset/yelp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932F-B602-F140-95BA-C67DF618F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0898F-F6D5-0742-B9B8-0433E1F0F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Yelp Review Data</a:t>
            </a:r>
          </a:p>
        </p:txBody>
      </p:sp>
    </p:spTree>
    <p:extLst>
      <p:ext uri="{BB962C8B-B14F-4D97-AF65-F5344CB8AC3E}">
        <p14:creationId xmlns:p14="http://schemas.microsoft.com/office/powerpoint/2010/main" val="332847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4A77-C145-AE46-B56A-592AE22A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C7AD-E02B-774F-976C-DD37B7305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Assumption: Users with fewer than 10 ratings provided are too sparse to draw conclusions about their behavior. (10 is arbitrarily chosen)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8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B95845-65B3-C141-B5BF-52E3A28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(Attempt 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8DFBF0-1D16-4D44-B1C0-EAAB238D29A7}"/>
              </a:ext>
            </a:extLst>
          </p:cNvPr>
          <p:cNvSpPr txBox="1"/>
          <p:nvPr/>
        </p:nvSpPr>
        <p:spPr>
          <a:xfrm>
            <a:off x="7036231" y="505420"/>
            <a:ext cx="393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Row is a random sample of user’s rating distribution from each of the clusters determined by K-Means.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2F089-8FE4-ED44-88B3-4334CA7F0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9601200" cy="492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34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883B-88E0-4C45-A53E-3DF1B88F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B8633-D41D-9746-B8CB-8D6C1E591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11107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1EAE-1C76-9D4C-9662-203743DA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Restaurants/Food Service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C413E65-C89F-2548-BD10-CDCC75C2F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1275"/>
          <a:stretch/>
        </p:blipFill>
        <p:spPr>
          <a:xfrm>
            <a:off x="1371600" y="1615864"/>
            <a:ext cx="10024946" cy="5063905"/>
          </a:xfrm>
        </p:spPr>
      </p:pic>
    </p:spTree>
    <p:extLst>
      <p:ext uri="{BB962C8B-B14F-4D97-AF65-F5344CB8AC3E}">
        <p14:creationId xmlns:p14="http://schemas.microsoft.com/office/powerpoint/2010/main" val="1172023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E6F8-43EB-494D-A55E-067B045B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Restaurants (continued)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B581A9-3BBC-CB42-9B6B-DBC297F52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9098"/>
          <a:stretch/>
        </p:blipFill>
        <p:spPr>
          <a:xfrm>
            <a:off x="1371600" y="1428750"/>
            <a:ext cx="9601200" cy="2180761"/>
          </a:xfrm>
        </p:spPr>
      </p:pic>
    </p:spTree>
    <p:extLst>
      <p:ext uri="{BB962C8B-B14F-4D97-AF65-F5344CB8AC3E}">
        <p14:creationId xmlns:p14="http://schemas.microsoft.com/office/powerpoint/2010/main" val="2420984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8CD8-C383-B24F-8544-63A283BA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EB2A89-42FE-FE41-BAAF-ACF5152B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149" y="1428750"/>
            <a:ext cx="7516102" cy="4956389"/>
          </a:xfrm>
        </p:spPr>
      </p:pic>
    </p:spTree>
    <p:extLst>
      <p:ext uri="{BB962C8B-B14F-4D97-AF65-F5344CB8AC3E}">
        <p14:creationId xmlns:p14="http://schemas.microsoft.com/office/powerpoint/2010/main" val="1937816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87AD-AF5F-A641-B4FB-51CB4E03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(continued)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A16CA2-9F9C-294C-8D62-9832AF18C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1066" y="1428750"/>
            <a:ext cx="7482268" cy="4996330"/>
          </a:xfrm>
        </p:spPr>
      </p:pic>
    </p:spTree>
    <p:extLst>
      <p:ext uri="{BB962C8B-B14F-4D97-AF65-F5344CB8AC3E}">
        <p14:creationId xmlns:p14="http://schemas.microsoft.com/office/powerpoint/2010/main" val="162935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E206-B825-5C42-9B33-86CB5872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(continued)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A8AE4B-DAF7-FE47-A0CA-84AE71DDF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421" y="1428750"/>
            <a:ext cx="8441557" cy="4151736"/>
          </a:xfrm>
        </p:spPr>
      </p:pic>
    </p:spTree>
    <p:extLst>
      <p:ext uri="{BB962C8B-B14F-4D97-AF65-F5344CB8AC3E}">
        <p14:creationId xmlns:p14="http://schemas.microsoft.com/office/powerpoint/2010/main" val="274056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4A9F-1377-9F4D-81BF-FC09DD65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2A158-5CDC-FA4B-B7C9-210CB115F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that reviews are highly subjective, and star ratings can be influenced by various aspects of business performance, </a:t>
            </a:r>
            <a:r>
              <a:rPr lang="en-US" b="1" dirty="0"/>
              <a:t>can we use machine learning to standardize the interpretation of reviews?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989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8248-D0A5-3147-A19B-26759C7C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7B4DE-0061-EB4F-A7F3-B0C282090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Yelp Reviews (Subset)</a:t>
            </a:r>
          </a:p>
          <a:p>
            <a:pPr lvl="1"/>
            <a:r>
              <a:rPr lang="en-US" dirty="0"/>
              <a:t>Via </a:t>
            </a:r>
            <a:r>
              <a:rPr lang="en-US" dirty="0" err="1"/>
              <a:t>Kaggle</a:t>
            </a:r>
            <a:r>
              <a:rPr lang="en-US" dirty="0"/>
              <a:t>: </a:t>
            </a:r>
            <a:r>
              <a:rPr lang="en-US" i="0" u="sng" dirty="0">
                <a:hlinkClick r:id="rId2"/>
              </a:rPr>
              <a:t>https://www.kaggle.com/yelp-dataset/yelp-dataset</a:t>
            </a:r>
            <a:endParaRPr lang="en-US" i="0" u="sng" dirty="0"/>
          </a:p>
          <a:p>
            <a:pPr lvl="1"/>
            <a:endParaRPr lang="en-US" i="0" u="sng" dirty="0"/>
          </a:p>
          <a:p>
            <a:r>
              <a:rPr lang="en-US" u="sng" dirty="0"/>
              <a:t>Quick Numbers: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761E31-E7B1-EE41-B0BA-9B8F9456A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03116"/>
              </p:ext>
            </p:extLst>
          </p:nvPr>
        </p:nvGraphicFramePr>
        <p:xfrm>
          <a:off x="3694671" y="4013200"/>
          <a:ext cx="4955057" cy="1854200"/>
        </p:xfrm>
        <a:graphic>
          <a:graphicData uri="http://schemas.openxmlformats.org/drawingml/2006/table">
            <a:tbl>
              <a:tblPr firstCol="1" bandRow="1">
                <a:tableStyleId>{D113A9D2-9D6B-4929-AA2D-F23B5EE8CBE7}</a:tableStyleId>
              </a:tblPr>
              <a:tblGrid>
                <a:gridCol w="2428834">
                  <a:extLst>
                    <a:ext uri="{9D8B030D-6E8A-4147-A177-3AD203B41FA5}">
                      <a16:colId xmlns:a16="http://schemas.microsoft.com/office/drawing/2014/main" val="4257996237"/>
                    </a:ext>
                  </a:extLst>
                </a:gridCol>
                <a:gridCol w="2526223">
                  <a:extLst>
                    <a:ext uri="{9D8B030D-6E8A-4147-A177-3AD203B41FA5}">
                      <a16:colId xmlns:a16="http://schemas.microsoft.com/office/drawing/2014/main" val="1634876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Businesses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174,567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95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1,326,101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50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5,261,668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99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5.53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966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93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866E-6845-D44B-98CA-90A3CCDB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/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46B8A-7B44-C545-9EA5-875D123B3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scope to Restaurants, Bars, Other Food and Drink Related Establishments</a:t>
            </a:r>
          </a:p>
          <a:p>
            <a:r>
              <a:rPr lang="en-US" dirty="0"/>
              <a:t>Focus only on Reviews; Text, Star Ratings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694344-51E8-BA41-8A8E-3A5776366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675954"/>
              </p:ext>
            </p:extLst>
          </p:nvPr>
        </p:nvGraphicFramePr>
        <p:xfrm>
          <a:off x="3184064" y="3331275"/>
          <a:ext cx="5976271" cy="2225040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1940225">
                  <a:extLst>
                    <a:ext uri="{9D8B030D-6E8A-4147-A177-3AD203B41FA5}">
                      <a16:colId xmlns:a16="http://schemas.microsoft.com/office/drawing/2014/main" val="4257996237"/>
                    </a:ext>
                  </a:extLst>
                </a:gridCol>
                <a:gridCol w="2018023">
                  <a:extLst>
                    <a:ext uri="{9D8B030D-6E8A-4147-A177-3AD203B41FA5}">
                      <a16:colId xmlns:a16="http://schemas.microsoft.com/office/drawing/2014/main" val="1634876144"/>
                    </a:ext>
                  </a:extLst>
                </a:gridCol>
                <a:gridCol w="2018023">
                  <a:extLst>
                    <a:ext uri="{9D8B030D-6E8A-4147-A177-3AD203B41FA5}">
                      <a16:colId xmlns:a16="http://schemas.microsoft.com/office/drawing/2014/main" val="400311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Entire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466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Businesses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174,567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72,103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95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1,326,101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960,561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50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5,261,668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3,636,641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99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5.53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3.82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966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27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FF5F-8C22-EB4A-877D-D3906F1C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 </a:t>
            </a:r>
            <a:br>
              <a:rPr lang="en-US" dirty="0"/>
            </a:br>
            <a:r>
              <a:rPr lang="en-US" dirty="0"/>
              <a:t>Users fall into discrete behavior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5AA32-7F13-F541-97DF-1191D1F0C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use ML to cluster users into distinct groups based on star rating behavior?</a:t>
            </a:r>
          </a:p>
          <a:p>
            <a:pPr lvl="1"/>
            <a:r>
              <a:rPr lang="en-US" dirty="0"/>
              <a:t>Perhaps there are users who only rate when extremely happy or upset (rate at extremes), users who rate moderately, etc.</a:t>
            </a:r>
          </a:p>
          <a:p>
            <a:r>
              <a:rPr lang="en-US" dirty="0"/>
              <a:t>Approach: Use unsupervised machine learning to identify groups</a:t>
            </a:r>
          </a:p>
          <a:p>
            <a:pPr lvl="1"/>
            <a:r>
              <a:rPr lang="en-US" dirty="0"/>
              <a:t>K-Means Clustering</a:t>
            </a:r>
          </a:p>
          <a:p>
            <a:r>
              <a:rPr lang="en-US" dirty="0"/>
              <a:t>Can also be used to feed subsets of data to text-based analyses performed by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1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6228-B5CC-EA4F-B28D-C87C937E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82957-842C-804B-93A3-D62AB5E2A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346556" cy="2952427"/>
          </a:xfrm>
        </p:spPr>
        <p:txBody>
          <a:bodyPr/>
          <a:lstStyle/>
          <a:p>
            <a:r>
              <a:rPr lang="en-US" dirty="0"/>
              <a:t>Star Rating Distribution; Percentages of 1-star reviews, 2-star reviews, etc.</a:t>
            </a:r>
          </a:p>
          <a:p>
            <a:r>
              <a:rPr lang="en-US" dirty="0"/>
              <a:t>Review Counts</a:t>
            </a:r>
          </a:p>
          <a:p>
            <a:r>
              <a:rPr lang="en-US" dirty="0"/>
              <a:t>Rating Distribution Statistics per User: Mean, Median, Variance, etc.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8E7E7-B568-6F43-9CB0-FB1253782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200" y="1295400"/>
            <a:ext cx="238760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C1660D-639E-2942-8065-2B7DE0C39460}"/>
              </a:ext>
            </a:extLst>
          </p:cNvPr>
          <p:cNvSpPr txBox="1"/>
          <p:nvPr/>
        </p:nvSpPr>
        <p:spPr>
          <a:xfrm>
            <a:off x="1371600" y="4944070"/>
            <a:ext cx="6346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x and y correspond to the percentage of reviews with a given star rating out of all reviews written by that user and the raw count,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2362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DD4A-083F-4D4A-961E-99D49E2E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BDC59-33A9-F547-A373-A6CC5D180B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Library: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N Clusters: 6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20FF6C-170A-CC44-AA1D-5E8EF1D59D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Resulting counts of users in each cluster: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5BC0AE-2AD3-6C46-926C-A4331E56F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61970"/>
            <a:ext cx="4440264" cy="281973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454294DA-42E8-4F4B-A571-8F5267086E03}"/>
              </a:ext>
            </a:extLst>
          </p:cNvPr>
          <p:cNvSpPr/>
          <p:nvPr/>
        </p:nvSpPr>
        <p:spPr>
          <a:xfrm rot="8444074">
            <a:off x="3301684" y="4694269"/>
            <a:ext cx="580096" cy="541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F1023-81D6-7F44-97EF-D5C93B2F76A4}"/>
              </a:ext>
            </a:extLst>
          </p:cNvPr>
          <p:cNvSpPr txBox="1"/>
          <p:nvPr/>
        </p:nvSpPr>
        <p:spPr>
          <a:xfrm>
            <a:off x="3876157" y="3995871"/>
            <a:ext cx="1292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Qualitative estimate of “the knee”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5518B9-98E8-BF47-A34A-AE1ADE686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93" y="3161969"/>
            <a:ext cx="2246944" cy="283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4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B95845-65B3-C141-B5BF-52E3A28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per Cluster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8DFBF0-1D16-4D44-B1C0-EAAB238D29A7}"/>
              </a:ext>
            </a:extLst>
          </p:cNvPr>
          <p:cNvSpPr txBox="1"/>
          <p:nvPr/>
        </p:nvSpPr>
        <p:spPr>
          <a:xfrm>
            <a:off x="7036231" y="502840"/>
            <a:ext cx="393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Row is a random sample of user’s rating distribution from each of the clusters determined by K-Means.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486521-637E-814B-84B4-17A090CBB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9601200" cy="514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9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715E-9907-0949-809E-9271416D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04FBF-7C1A-1A46-98F6-E9929BDC1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n features &gt; 2, data cannot be well represented graphically to confirm if clusters make sense</a:t>
            </a:r>
          </a:p>
          <a:p>
            <a:pPr lvl="1"/>
            <a:r>
              <a:rPr lang="en-US" dirty="0"/>
              <a:t>Instead, samples plotted from each predicted cluster to qualitatively check for similarities</a:t>
            </a:r>
          </a:p>
          <a:p>
            <a:r>
              <a:rPr lang="en-US" dirty="0"/>
              <a:t>Difficulty determining if ML model is accurate or if hypothesis can be truly accepted or rejected</a:t>
            </a:r>
          </a:p>
        </p:txBody>
      </p:sp>
    </p:spTree>
    <p:extLst>
      <p:ext uri="{BB962C8B-B14F-4D97-AF65-F5344CB8AC3E}">
        <p14:creationId xmlns:p14="http://schemas.microsoft.com/office/powerpoint/2010/main" val="26025233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2206</TotalTime>
  <Words>422</Words>
  <Application>Microsoft Macintosh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Franklin Gothic Book</vt:lpstr>
      <vt:lpstr>Crop</vt:lpstr>
      <vt:lpstr>Machine Learning</vt:lpstr>
      <vt:lpstr>The Question:</vt:lpstr>
      <vt:lpstr>The Data</vt:lpstr>
      <vt:lpstr>Constraints / Assumptions</vt:lpstr>
      <vt:lpstr>Hypothesis:  Users fall into discrete behavior groups</vt:lpstr>
      <vt:lpstr>Features</vt:lpstr>
      <vt:lpstr>Execution</vt:lpstr>
      <vt:lpstr>Samples per Cluster</vt:lpstr>
      <vt:lpstr>Challenges</vt:lpstr>
      <vt:lpstr>Refining Clusters</vt:lpstr>
      <vt:lpstr>Clustering (Attempt 2)</vt:lpstr>
      <vt:lpstr>Appendix</vt:lpstr>
      <vt:lpstr>Isolating Restaurants/Food Service</vt:lpstr>
      <vt:lpstr>Isolating Restaurants (continued)</vt:lpstr>
      <vt:lpstr>K-Means Clustering</vt:lpstr>
      <vt:lpstr>K-Means (continued)</vt:lpstr>
      <vt:lpstr>K-Means (continued)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Alexander Lam</dc:creator>
  <cp:lastModifiedBy>Alexander Lam</cp:lastModifiedBy>
  <cp:revision>19</cp:revision>
  <dcterms:created xsi:type="dcterms:W3CDTF">2018-05-04T04:25:52Z</dcterms:created>
  <dcterms:modified xsi:type="dcterms:W3CDTF">2018-05-05T17:12:19Z</dcterms:modified>
</cp:coreProperties>
</file>