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showGuides="1">
      <p:cViewPr>
        <p:scale>
          <a:sx n="33" d="100"/>
          <a:sy n="33" d="100"/>
        </p:scale>
        <p:origin x="1210" y="19"/>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8T13:50:12.945"/>
    </inkml:context>
    <inkml:brush xml:id="br0">
      <inkml:brushProperty name="width" value="0.25" units="cm"/>
      <inkml:brushProperty name="height" value="0.5" units="cm"/>
      <inkml:brushProperty name="color" value="#FFFF00"/>
      <inkml:brushProperty name="tip" value="rectangle"/>
      <inkml:brushProperty name="rasterOp" value="maskPen"/>
    </inkml:brush>
  </inkml:definitions>
  <inkml:trace contextRef="#ctx0" brushRef="#br0">1 221,'0'0,"0"0,108 0,60-7,-160 7,141-7,-9 3,-138 3,139-5,1-8,-141 14,135-13,100-5,-227 17,172-19,-38 2,-27-3,-58 11,-12 2,45-12,-46 10,-13-1,52 0,-42 5,-7 5,38-5,-37 2,-16 1,32 3,-26 0,-6 0,25 0,-22 0,-14 7,23-1,-17-2,-3-8,13 4,-13 0,-4 0,4 0,-7 0,3 0,6 0,-7 0,-1 0,12 0,-8 0,1 0,0-6,-5 2,-6 4,0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8T13:50:14.082"/>
    </inkml:context>
    <inkml:brush xml:id="br0">
      <inkml:brushProperty name="width" value="0.25" units="cm"/>
      <inkml:brushProperty name="height" value="0.5" units="cm"/>
      <inkml:brushProperty name="color" value="#FFFF00"/>
      <inkml:brushProperty name="tip" value="rectangle"/>
      <inkml:brushProperty name="rasterOp" value="maskPen"/>
    </inkml:brush>
  </inkml:definitions>
  <inkml:trace contextRef="#ctx0" brushRef="#br0">0 216,'0'0,"0"0,0 0,0 0,0 0,39 6,20 1,-30-3,5-1,25 4,-29-4,4 1,32-4,-34 0,-1 0,112-7,-72 3,-20 1,54-4,-53 4,-14-1,46-2,-42 2,0 3,42-6,-42 4,0-1,35 4,-38 0,2-6,29-1,-35 3,0 1,31-4,-33 4,4-5,40 1,-38 4,2-1,22-3,-32 4,-10 0,18-4,-21 4,2 1,12-4,-18 3,6-1,12-3,-19 4,19-8,14 0,-29 7,18-6,10-3,-29 8,13-2,17 1,-31 3,20-1,24-3,-42 5,18 4,3-2,-27 0,24 0,3 0,-28 0,12-7,5 0,-21 6,-6 1,0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8T13:50:15.065"/>
    </inkml:context>
    <inkml:brush xml:id="br0">
      <inkml:brushProperty name="width" value="0.25" units="cm"/>
      <inkml:brushProperty name="height" value="0.5" units="cm"/>
      <inkml:brushProperty name="color" value="#FFFF00"/>
      <inkml:brushProperty name="tip" value="rectangle"/>
      <inkml:brushProperty name="rasterOp" value="maskPen"/>
    </inkml:brush>
  </inkml:definitions>
  <inkml:trace contextRef="#ctx0" brushRef="#br0">1 0,'0'0,"0"0,0 0,0 0,0 0,0 0,39 14,-23-8,45 1,23 5,-43-7,1 3,49 6,-46-7,1 0,45 4,-46-5,102 8,3 4,-75-9,-21-4,62 9,-58-8,-12-6,63 0,-55 0,-4 0,48-6,-49 2,-1 1,68-4,-58 4,0-1,32 4,-44 0,-8 0,35 0,-37 0,-15 0,31 0,-26 0,-7 0,26 0,-22 0,-7 0,16-7,-16 4,-16 3,0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rontiersin.org/journals/public-health/articles/10.3389/fpubh.2023.1145513/full" TargetMode="External"/><Relationship Id="rId18" Type="http://schemas.openxmlformats.org/officeDocument/2006/relationships/customXml" Target="../ink/ink3.xml"/><Relationship Id="rId3" Type="http://schemas.openxmlformats.org/officeDocument/2006/relationships/hyperlink" Target="https://doi.org/10.1016/j.artmed.2019.101756." TargetMode="External"/><Relationship Id="rId21" Type="http://schemas.openxmlformats.org/officeDocument/2006/relationships/image" Target="../media/image5.png"/><Relationship Id="rId7" Type="http://schemas.openxmlformats.org/officeDocument/2006/relationships/hyperlink" Target="https://www.postersession.com/order/" TargetMode="External"/><Relationship Id="rId12" Type="http://schemas.openxmlformats.org/officeDocument/2006/relationships/customXml" Target="../ink/ink1.xml"/><Relationship Id="rId1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customXml" Target="../ink/ink2.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doi.org/10.1002/jemt.23908" TargetMode="External"/><Relationship Id="rId11" Type="http://schemas.openxmlformats.org/officeDocument/2006/relationships/image" Target="../media/image3.png"/><Relationship Id="rId5" Type="http://schemas.openxmlformats.org/officeDocument/2006/relationships/hyperlink" Target="https://doi.org/10.3390/diagnostics13111911" TargetMode="External"/><Relationship Id="rId15" Type="http://schemas.openxmlformats.org/officeDocument/2006/relationships/image" Target="../media/image6.png"/><Relationship Id="rId10" Type="http://schemas.openxmlformats.org/officeDocument/2006/relationships/image" Target="../media/image2.png"/><Relationship Id="rId19" Type="http://schemas.openxmlformats.org/officeDocument/2006/relationships/image" Target="../media/image8.png"/><Relationship Id="rId4" Type="http://schemas.openxmlformats.org/officeDocument/2006/relationships/hyperlink" Target="https://doi.org/10.3390/ijerph18105479" TargetMode="External"/><Relationship Id="rId9" Type="http://schemas.openxmlformats.org/officeDocument/2006/relationships/hyperlink" Target="https://www.aad.org/member/clinical-quality/clinical-care/bs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571413" y="6697662"/>
            <a:ext cx="12630150" cy="28386088"/>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1" name="AutoShape 4"/>
          <p:cNvSpPr>
            <a:spLocks noChangeArrowheads="1"/>
          </p:cNvSpPr>
          <p:nvPr/>
        </p:nvSpPr>
        <p:spPr bwMode="auto">
          <a:xfrm>
            <a:off x="438150" y="6665913"/>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algn="l" eaLnBrk="1" hangingPunct="1"/>
            <a:endParaRPr lang="en-US" sz="2400" dirty="0"/>
          </a:p>
        </p:txBody>
      </p:sp>
      <p:sp>
        <p:nvSpPr>
          <p:cNvPr id="2052" name="Text Box 9"/>
          <p:cNvSpPr txBox="1">
            <a:spLocks noChangeArrowheads="1"/>
          </p:cNvSpPr>
          <p:nvPr/>
        </p:nvSpPr>
        <p:spPr bwMode="auto">
          <a:xfrm>
            <a:off x="604838" y="8488363"/>
            <a:ext cx="11434762" cy="424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a:lnSpc>
                <a:spcPct val="95000"/>
              </a:lnSpc>
            </a:pPr>
            <a:endParaRPr lang="en-US" altLang="en-US" sz="2400" b="1" dirty="0">
              <a:latin typeface="Times New Roman" pitchFamily="18" charset="0"/>
            </a:endParaRPr>
          </a:p>
        </p:txBody>
      </p:sp>
      <p:sp>
        <p:nvSpPr>
          <p:cNvPr id="2053" name="Text Box 10"/>
          <p:cNvSpPr txBox="1">
            <a:spLocks noChangeArrowheads="1"/>
          </p:cNvSpPr>
          <p:nvPr/>
        </p:nvSpPr>
        <p:spPr bwMode="auto">
          <a:xfrm>
            <a:off x="3499644" y="24785970"/>
            <a:ext cx="5645150" cy="99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dirty="0"/>
              <a:t>Methods</a:t>
            </a:r>
          </a:p>
        </p:txBody>
      </p:sp>
      <p:sp>
        <p:nvSpPr>
          <p:cNvPr id="2054" name="Text Box 11"/>
          <p:cNvSpPr txBox="1">
            <a:spLocks noChangeArrowheads="1"/>
          </p:cNvSpPr>
          <p:nvPr/>
        </p:nvSpPr>
        <p:spPr bwMode="auto">
          <a:xfrm>
            <a:off x="16574433" y="24969741"/>
            <a:ext cx="5645150" cy="99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dirty="0"/>
              <a:t>Conclusions</a:t>
            </a:r>
          </a:p>
        </p:txBody>
      </p:sp>
      <p:sp>
        <p:nvSpPr>
          <p:cNvPr id="2055" name="AutoShape 13"/>
          <p:cNvSpPr>
            <a:spLocks noChangeArrowheads="1"/>
          </p:cNvSpPr>
          <p:nvPr/>
        </p:nvSpPr>
        <p:spPr bwMode="auto">
          <a:xfrm>
            <a:off x="604838" y="723900"/>
            <a:ext cx="24203025" cy="5856288"/>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714375" y="661778"/>
            <a:ext cx="23633906" cy="599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nchor="ctr">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000" b="1" dirty="0"/>
              <a:t>Skin Lesions Detection and Classification                      Using Deep Learning Algorithm</a:t>
            </a:r>
          </a:p>
          <a:p>
            <a:pPr eaLnBrk="1" hangingPunct="1">
              <a:spcBef>
                <a:spcPct val="50000"/>
              </a:spcBef>
            </a:pPr>
            <a:r>
              <a:rPr lang="en-US" altLang="en-US" sz="5000" b="1" dirty="0"/>
              <a:t> By: Marleen </a:t>
            </a:r>
            <a:r>
              <a:rPr lang="en-US" altLang="en-US" sz="5000" b="1" dirty="0" err="1"/>
              <a:t>Tawadrous</a:t>
            </a:r>
            <a:r>
              <a:rPr lang="en-US" altLang="en-US" sz="5000" b="1" dirty="0"/>
              <a:t> </a:t>
            </a:r>
            <a:r>
              <a:rPr lang="en-US" altLang="en-US" sz="5000" b="1" dirty="0" err="1"/>
              <a:t>Yaacoub</a:t>
            </a:r>
            <a:r>
              <a:rPr lang="en-US" altLang="en-US" sz="5000" b="1" dirty="0"/>
              <a:t> , Martina Sabry </a:t>
            </a:r>
            <a:r>
              <a:rPr lang="en-US" altLang="en-US" sz="5000" b="1" dirty="0" err="1"/>
              <a:t>Mosaad</a:t>
            </a:r>
            <a:r>
              <a:rPr lang="en-US" altLang="en-US" sz="5000" b="1" dirty="0"/>
              <a:t>,</a:t>
            </a:r>
          </a:p>
          <a:p>
            <a:pPr eaLnBrk="1" hangingPunct="1"/>
            <a:r>
              <a:rPr lang="en-US" altLang="en-US" sz="5000" b="1" dirty="0"/>
              <a:t> Mohamed Tamer Mohamed, Mina Adel </a:t>
            </a:r>
            <a:r>
              <a:rPr lang="en-US" altLang="en-US" sz="5000" b="1" dirty="0" err="1"/>
              <a:t>Louiz</a:t>
            </a:r>
            <a:r>
              <a:rPr lang="en-US" altLang="en-US" sz="5000" b="1" dirty="0"/>
              <a:t>, Mina Nabil Asaad</a:t>
            </a:r>
          </a:p>
          <a:p>
            <a:pPr eaLnBrk="1" hangingPunct="1"/>
            <a:r>
              <a:rPr lang="en-US" altLang="en-US" sz="6000" b="1" dirty="0"/>
              <a:t>Supervised by: Prof. Dr. Islam </a:t>
            </a:r>
            <a:r>
              <a:rPr lang="en-US" altLang="en-US" sz="6000" b="1" dirty="0" err="1"/>
              <a:t>Hegazy</a:t>
            </a:r>
            <a:r>
              <a:rPr lang="en-US" altLang="en-US" sz="6000" b="1" dirty="0"/>
              <a:t> , TA. Zeina Rayan</a:t>
            </a:r>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6216583" y="29167843"/>
            <a:ext cx="6360850" cy="99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dirty="0"/>
              <a:t>Bibliography</a:t>
            </a:r>
          </a:p>
        </p:txBody>
      </p:sp>
      <p:sp>
        <p:nvSpPr>
          <p:cNvPr id="2059" name="Text Box 36"/>
          <p:cNvSpPr txBox="1">
            <a:spLocks noChangeArrowheads="1"/>
          </p:cNvSpPr>
          <p:nvPr/>
        </p:nvSpPr>
        <p:spPr bwMode="auto">
          <a:xfrm>
            <a:off x="714375" y="25468187"/>
            <a:ext cx="11010900" cy="10021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nchor="ctr">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Machine(SVM)</a:t>
            </a:r>
          </a:p>
          <a:p>
            <a:pPr algn="l"/>
            <a:r>
              <a:rPr lang="en-US" sz="2400" dirty="0">
                <a:latin typeface="Times New Roman" panose="02020603050405020304" pitchFamily="18" charset="0"/>
                <a:cs typeface="Times New Roman" panose="02020603050405020304" pitchFamily="18" charset="0"/>
              </a:rPr>
              <a:t>SVMs are used for their robustness in high-dimensional spaces and effectiveness in separating classes, making them suitable for distinguishing between benign and malignant skin lesions, their ability to work well with smaller datasets.</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2400" b="1" dirty="0">
                <a:latin typeface="Times New Roman" panose="02020603050405020304" pitchFamily="18" charset="0"/>
                <a:cs typeface="Times New Roman" panose="02020603050405020304" pitchFamily="18" charset="0"/>
              </a:rPr>
              <a:t>Decision Trees (DT)</a:t>
            </a:r>
          </a:p>
          <a:p>
            <a:pPr algn="l"/>
            <a:r>
              <a:rPr lang="en-US" sz="2400" dirty="0">
                <a:latin typeface="Times New Roman" panose="02020603050405020304" pitchFamily="18" charset="0"/>
                <a:cs typeface="Times New Roman" panose="02020603050405020304" pitchFamily="18" charset="0"/>
              </a:rPr>
              <a:t>Decision Trees offer interpretability and simplicity, helping in understanding the decision-making process for classifying skin lesions based on various features like color, texture, and shape.</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Random Forest </a:t>
            </a:r>
            <a:r>
              <a:rPr lang="en-US" sz="2400" b="1" dirty="0">
                <a:latin typeface="Times New Roman" panose="02020603050405020304" pitchFamily="18" charset="0"/>
                <a:cs typeface="Times New Roman" panose="02020603050405020304" pitchFamily="18" charset="0"/>
              </a:rPr>
              <a:t>(RF)</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r>
              <a:rPr lang="en-US" sz="2400" dirty="0">
                <a:latin typeface="Times New Roman" panose="02020603050405020304" pitchFamily="18" charset="0"/>
                <a:cs typeface="Times New Roman" panose="02020603050405020304" pitchFamily="18" charset="0"/>
              </a:rPr>
              <a:t>Random Forests enhance the reliability and accuracy of classification by combining multiple decision trees, reducing overfitting, and handling complex, noisy datasets often encountered in medical imaging.</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2400" b="1" dirty="0">
                <a:latin typeface="Times New Roman" panose="02020603050405020304" pitchFamily="18" charset="0"/>
                <a:cs typeface="Times New Roman" panose="02020603050405020304" pitchFamily="18" charset="0"/>
              </a:rPr>
              <a:t>Convolutional Neural Network(CNN)</a:t>
            </a:r>
          </a:p>
          <a:p>
            <a:pPr algn="l"/>
            <a:r>
              <a:rPr lang="en-US" sz="2400" dirty="0">
                <a:latin typeface="Times New Roman" panose="02020603050405020304" pitchFamily="18" charset="0"/>
                <a:cs typeface="Times New Roman" panose="02020603050405020304" pitchFamily="18" charset="0"/>
              </a:rPr>
              <a:t>CNNs are essential for their ability to automatically extract and learn features from images, making them ideal for detecting and classifying skin lesions based on intricate visual patterns.</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2400" b="1" dirty="0">
                <a:effectLst/>
                <a:latin typeface="Times New Roman" panose="02020603050405020304" pitchFamily="18" charset="0"/>
                <a:ea typeface="Times New Roman" panose="02020603050405020304" pitchFamily="18" charset="0"/>
              </a:rPr>
              <a:t>Inception Net</a:t>
            </a:r>
          </a:p>
          <a:p>
            <a:pPr algn="l"/>
            <a:r>
              <a:rPr lang="en-US" sz="2400" dirty="0">
                <a:latin typeface="Times New Roman" panose="02020603050405020304" pitchFamily="18" charset="0"/>
                <a:cs typeface="Times New Roman" panose="02020603050405020304" pitchFamily="18" charset="0"/>
              </a:rPr>
              <a:t>Inception Net's multi-scale feature extraction improves detection accuracy by capturing a wide range of lesion features, crucial for distinguishing between various types of skin lesions.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2400" b="1" dirty="0" err="1">
                <a:latin typeface="Times New Roman" panose="02020603050405020304" pitchFamily="18" charset="0"/>
                <a:cs typeface="Times New Roman" panose="02020603050405020304" pitchFamily="18" charset="0"/>
              </a:rPr>
              <a:t>InceptionResNet</a:t>
            </a:r>
            <a:endParaRPr lang="en-US" sz="2400" b="1" dirty="0">
              <a:latin typeface="Times New Roman" panose="02020603050405020304" pitchFamily="18" charset="0"/>
              <a:cs typeface="Times New Roman" panose="02020603050405020304" pitchFamily="18" charset="0"/>
            </a:endParaRPr>
          </a:p>
          <a:p>
            <a:pPr algn="l"/>
            <a:r>
              <a:rPr lang="en-US" sz="2400" dirty="0" err="1">
                <a:latin typeface="Times New Roman" panose="02020603050405020304" pitchFamily="18" charset="0"/>
                <a:cs typeface="Times New Roman" panose="02020603050405020304" pitchFamily="18" charset="0"/>
              </a:rPr>
              <a:t>InceptionResNet</a:t>
            </a:r>
            <a:r>
              <a:rPr lang="en-US" sz="2400" dirty="0">
                <a:latin typeface="Times New Roman" panose="02020603050405020304" pitchFamily="18" charset="0"/>
                <a:cs typeface="Times New Roman" panose="02020603050405020304" pitchFamily="18" charset="0"/>
              </a:rPr>
              <a:t> combines the strengths of Inception modules and residual connections, enabling the model to learn complex features efficiently and improve classification accuracy for skin lesions.</a:t>
            </a:r>
            <a:endParaRPr lang="en-US" sz="2400" b="1" dirty="0">
              <a:latin typeface="Times New Roman" panose="02020603050405020304" pitchFamily="18" charset="0"/>
              <a:cs typeface="Times New Roman" panose="02020603050405020304" pitchFamily="18" charset="0"/>
            </a:endParaRPr>
          </a:p>
          <a:p>
            <a:pPr algn="l"/>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60" name="Text Box 38"/>
          <p:cNvSpPr txBox="1">
            <a:spLocks noChangeArrowheads="1"/>
          </p:cNvSpPr>
          <p:nvPr/>
        </p:nvSpPr>
        <p:spPr bwMode="auto">
          <a:xfrm>
            <a:off x="13096043" y="29670319"/>
            <a:ext cx="10666676" cy="62909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nchor="ctr">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endParaRPr lang="en-US" altLang="en-US" sz="2400" b="1" u="sng" dirty="0">
              <a:latin typeface="Times New Roman" pitchFamily="18" charset="0"/>
            </a:endParaRPr>
          </a:p>
          <a:p>
            <a:pPr marL="342900" marR="0" lvl="0" indent="-342900" algn="l" rtl="0">
              <a:spcBef>
                <a:spcPts val="0"/>
              </a:spcBef>
              <a:spcAft>
                <a:spcPts val="0"/>
              </a:spcAft>
              <a:buFont typeface="+mj-lt"/>
              <a:buAutoNum type="arabicPeriod"/>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Zhang N, Cai YX, Wang YY, et al. Skin cancer diagnosis based on optimized convolutional neural</a:t>
            </a:r>
            <a:r>
              <a:rPr lang="en-US" sz="2400" b="1" dirty="0">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network.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Artif</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Intell</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Med 2020;102:101756.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2400" b="1" u="sng"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t>
            </a:r>
            <a:r>
              <a:rPr lang="en-US" sz="24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://doi.org/10.1016/j.artmed.2019.101756.</a:t>
            </a:r>
            <a:endParaRPr lang="en-US" altLang="en-US" sz="2400" b="1" dirty="0">
              <a:latin typeface="Times New Roman" pitchFamily="18" charset="0"/>
            </a:endParaRPr>
          </a:p>
          <a:p>
            <a:pPr marL="342900" marR="0" lvl="0" indent="-342900" algn="l" rtl="0">
              <a:spcBef>
                <a:spcPts val="0"/>
              </a:spcBef>
              <a:spcAft>
                <a:spcPts val="0"/>
              </a:spcAft>
              <a:buFont typeface="+mj-lt"/>
              <a:buAutoNum type="arabicPeriod"/>
            </a:pP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Dildar</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M, Akram S, Irfan M, et al. Skin cancer detection: a review using deep learning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techniques.Int</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J Environ Res Public Health 2021;18(10):5479.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2400" b="1" u="sng"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a:t>
            </a:r>
            <a:r>
              <a:rPr lang="en-US" sz="24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://doi.org/10.3390/ijerph18105479</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algn="l"/>
            <a:r>
              <a:rPr lang="en-US" altLang="en-US" sz="2400" b="1" dirty="0">
                <a:latin typeface="Times New Roman" pitchFamily="18" charset="0"/>
              </a:rPr>
              <a:t>3.</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Maryam Naqvi, Syed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Qsim</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Gilani,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Tehreem</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Syed,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Oge</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Marques,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Hee</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-Cheol Kim. Skin Cancer Detection Using Deep Learning-A Review; 2023.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https://doi.org/10.3390/diagnostics13111911</a:t>
            </a:r>
            <a:r>
              <a:rPr lang="en-US" sz="24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4.Marriam Nawaz, Zahid Mehmood,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Tahira</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Nazir, Rizwan Ali Naqvi, Amjad Rehman,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Munwar</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Iqbal,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Tanzila</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Saba. Skin cancer detection from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dermoscopic</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images using deep learning and fuzzy k-means clustering; 2021.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https://doi.org/10.1002/jemt.23908</a:t>
            </a:r>
            <a:endParaRPr lang="en-US" sz="2400" dirty="0">
              <a:effectLst/>
              <a:latin typeface="Times New Roman" panose="02020603050405020304" pitchFamily="18" charset="0"/>
              <a:ea typeface="Times New Roman" panose="02020603050405020304" pitchFamily="18" charset="0"/>
            </a:endParaRPr>
          </a:p>
          <a:p>
            <a:pPr algn="l"/>
            <a:endParaRPr lang="en-US" sz="24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2400" b="1" dirty="0">
              <a:effectLst/>
              <a:latin typeface="Times New Roman" panose="02020603050405020304" pitchFamily="18" charset="0"/>
              <a:ea typeface="Times New Roman" panose="02020603050405020304" pitchFamily="18" charset="0"/>
            </a:endParaRPr>
          </a:p>
          <a:p>
            <a:pPr algn="l">
              <a:lnSpc>
                <a:spcPct val="95000"/>
              </a:lnSpc>
              <a:buFont typeface="Symbol" pitchFamily="18" charset="2"/>
              <a:buAutoNum type="arabicPeriod"/>
            </a:pPr>
            <a:endParaRPr lang="en-US" altLang="en-US" sz="2400" b="1" dirty="0">
              <a:latin typeface="Times New Roman" pitchFamily="18" charset="0"/>
            </a:endParaRPr>
          </a:p>
        </p:txBody>
      </p:sp>
      <p:sp>
        <p:nvSpPr>
          <p:cNvPr id="2061" name="Text Box 40"/>
          <p:cNvSpPr txBox="1">
            <a:spLocks noChangeArrowheads="1"/>
          </p:cNvSpPr>
          <p:nvPr/>
        </p:nvSpPr>
        <p:spPr bwMode="auto">
          <a:xfrm>
            <a:off x="13332751" y="25615640"/>
            <a:ext cx="10666676" cy="37240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nchor="ctr">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We utilized the HAM10000 and ISIC2018 datasets, resizing images to 299x299 and applying data augmentation to improve accuracy. We tested several ML and DL models, including SVM, Decision Trees, Random Forest, basic CNN, </a:t>
            </a:r>
            <a:r>
              <a:rPr lang="en-US" sz="2400" dirty="0" err="1">
                <a:latin typeface="Times New Roman" panose="02020603050405020304" pitchFamily="18" charset="0"/>
                <a:cs typeface="Times New Roman" panose="02020603050405020304" pitchFamily="18" charset="0"/>
              </a:rPr>
              <a:t>InceptionNet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InceptionResNet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InceptionResNet</a:t>
            </a:r>
            <a:r>
              <a:rPr lang="en-US" sz="2400" dirty="0">
                <a:latin typeface="Times New Roman" panose="02020603050405020304" pitchFamily="18" charset="0"/>
                <a:cs typeface="Times New Roman" panose="02020603050405020304" pitchFamily="18" charset="0"/>
              </a:rPr>
              <a:t> yielded the best results. We explored various hyperparameters, optimizers, batch sizes, epochs, and activation functions. Our Flutter mobile app integrates the model via Flask API for deployment on portable devices. The results were promising, with model accuracy ranging from 42% to 96.13%, demonstrating accurate identification of different skin lesions.</a:t>
            </a:r>
          </a:p>
          <a:p>
            <a:pPr algn="l">
              <a:lnSpc>
                <a:spcPct val="95000"/>
              </a:lnSpc>
            </a:pPr>
            <a:endParaRPr lang="en-US" altLang="en-US" sz="2400" dirty="0">
              <a:latin typeface="Times New Roman" pitchFamily="18" charset="0"/>
            </a:endParaRPr>
          </a:p>
        </p:txBody>
      </p:sp>
      <p:sp>
        <p:nvSpPr>
          <p:cNvPr id="2062" name="Text Box 42"/>
          <p:cNvSpPr txBox="1">
            <a:spLocks noChangeArrowheads="1"/>
          </p:cNvSpPr>
          <p:nvPr/>
        </p:nvSpPr>
        <p:spPr bwMode="auto">
          <a:xfrm>
            <a:off x="3544094" y="7405747"/>
            <a:ext cx="5645150" cy="99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dirty="0"/>
              <a:t>Introduction</a:t>
            </a:r>
          </a:p>
        </p:txBody>
      </p:sp>
      <p:sp>
        <p:nvSpPr>
          <p:cNvPr id="2063" name="Text Box 43"/>
          <p:cNvSpPr txBox="1">
            <a:spLocks noChangeArrowheads="1"/>
          </p:cNvSpPr>
          <p:nvPr/>
        </p:nvSpPr>
        <p:spPr bwMode="auto">
          <a:xfrm>
            <a:off x="15843514" y="6803577"/>
            <a:ext cx="5645150" cy="99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dirty="0"/>
              <a:t>Results</a:t>
            </a:r>
          </a:p>
        </p:txBody>
      </p:sp>
      <p:sp>
        <p:nvSpPr>
          <p:cNvPr id="2066" name="Text Box 19">
            <a:hlinkClick r:id="rId7"/>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a:solidFill>
                  <a:srgbClr val="0046D2"/>
                </a:solidFill>
              </a:rPr>
              <a:t>Order online at    https://www.postersession.com/order/</a:t>
            </a:r>
          </a:p>
        </p:txBody>
      </p:sp>
      <p:graphicFrame>
        <p:nvGraphicFramePr>
          <p:cNvPr id="2" name="Table 1">
            <a:extLst>
              <a:ext uri="{FF2B5EF4-FFF2-40B4-BE49-F238E27FC236}">
                <a16:creationId xmlns:a16="http://schemas.microsoft.com/office/drawing/2014/main" id="{DB6BBF59-5462-E614-6979-4597F5D89A6F}"/>
              </a:ext>
            </a:extLst>
          </p:cNvPr>
          <p:cNvGraphicFramePr>
            <a:graphicFrameLocks noGrp="1"/>
          </p:cNvGraphicFramePr>
          <p:nvPr>
            <p:extLst>
              <p:ext uri="{D42A27DB-BD31-4B8C-83A1-F6EECF244321}">
                <p14:modId xmlns:p14="http://schemas.microsoft.com/office/powerpoint/2010/main" val="851306415"/>
              </p:ext>
            </p:extLst>
          </p:nvPr>
        </p:nvGraphicFramePr>
        <p:xfrm>
          <a:off x="12785765" y="7917942"/>
          <a:ext cx="6611243" cy="13350240"/>
        </p:xfrm>
        <a:graphic>
          <a:graphicData uri="http://schemas.openxmlformats.org/drawingml/2006/table">
            <a:tbl>
              <a:tblPr firstRow="1" bandCol="1">
                <a:effectLst>
                  <a:outerShdw blurRad="50800" dist="38100" dir="13500000" algn="br" rotWithShape="0">
                    <a:prstClr val="black">
                      <a:alpha val="40000"/>
                    </a:prstClr>
                  </a:outerShdw>
                </a:effectLst>
                <a:tableStyleId>{21E4AEA4-8DFA-4A89-87EB-49C32662AFE0}</a:tableStyleId>
              </a:tblPr>
              <a:tblGrid>
                <a:gridCol w="1420584">
                  <a:extLst>
                    <a:ext uri="{9D8B030D-6E8A-4147-A177-3AD203B41FA5}">
                      <a16:colId xmlns:a16="http://schemas.microsoft.com/office/drawing/2014/main" val="2569859845"/>
                    </a:ext>
                  </a:extLst>
                </a:gridCol>
                <a:gridCol w="1901159">
                  <a:extLst>
                    <a:ext uri="{9D8B030D-6E8A-4147-A177-3AD203B41FA5}">
                      <a16:colId xmlns:a16="http://schemas.microsoft.com/office/drawing/2014/main" val="568955502"/>
                    </a:ext>
                  </a:extLst>
                </a:gridCol>
                <a:gridCol w="1946030">
                  <a:extLst>
                    <a:ext uri="{9D8B030D-6E8A-4147-A177-3AD203B41FA5}">
                      <a16:colId xmlns:a16="http://schemas.microsoft.com/office/drawing/2014/main" val="2734762207"/>
                    </a:ext>
                  </a:extLst>
                </a:gridCol>
                <a:gridCol w="1343470">
                  <a:extLst>
                    <a:ext uri="{9D8B030D-6E8A-4147-A177-3AD203B41FA5}">
                      <a16:colId xmlns:a16="http://schemas.microsoft.com/office/drawing/2014/main" val="3113013552"/>
                    </a:ext>
                  </a:extLst>
                </a:gridCol>
              </a:tblGrid>
              <a:tr h="887601">
                <a:tc>
                  <a:txBody>
                    <a:bodyPr/>
                    <a:lstStyle/>
                    <a:p>
                      <a:pPr algn="ctr">
                        <a:lnSpc>
                          <a:spcPct val="300000"/>
                        </a:lnSpc>
                      </a:pPr>
                      <a:r>
                        <a:rPr lang="en-US" sz="2000" dirty="0"/>
                        <a:t>Model</a:t>
                      </a:r>
                    </a:p>
                  </a:txBody>
                  <a:tcPr anchor="ctr"/>
                </a:tc>
                <a:tc>
                  <a:txBody>
                    <a:bodyPr/>
                    <a:lstStyle/>
                    <a:p>
                      <a:pPr marL="0" marR="0" algn="ctr">
                        <a:lnSpc>
                          <a:spcPct val="300000"/>
                        </a:lnSpc>
                        <a:spcBef>
                          <a:spcPts val="0"/>
                        </a:spcBef>
                        <a:spcAft>
                          <a:spcPts val="0"/>
                        </a:spcAft>
                      </a:pPr>
                      <a:r>
                        <a:rPr lang="en-US" sz="2000" baseline="0" dirty="0">
                          <a:effectLst/>
                        </a:rPr>
                        <a:t>Data</a:t>
                      </a:r>
                      <a:endParaRPr lang="en-US" sz="2000" baseline="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baseline="0" dirty="0">
                          <a:effectLst/>
                        </a:rPr>
                        <a:t>Hyper</a:t>
                      </a:r>
                    </a:p>
                    <a:p>
                      <a:pPr marL="0" marR="0" algn="ctr">
                        <a:lnSpc>
                          <a:spcPct val="100000"/>
                        </a:lnSpc>
                        <a:spcBef>
                          <a:spcPts val="0"/>
                        </a:spcBef>
                        <a:spcAft>
                          <a:spcPts val="0"/>
                        </a:spcAft>
                      </a:pPr>
                      <a:r>
                        <a:rPr lang="en-US" sz="2000" baseline="0" dirty="0">
                          <a:effectLst/>
                        </a:rPr>
                        <a:t>parameters </a:t>
                      </a:r>
                    </a:p>
                    <a:p>
                      <a:pPr marL="0" marR="0" algn="ctr">
                        <a:lnSpc>
                          <a:spcPct val="100000"/>
                        </a:lnSpc>
                        <a:spcBef>
                          <a:spcPts val="0"/>
                        </a:spcBef>
                        <a:spcAft>
                          <a:spcPts val="0"/>
                        </a:spcAft>
                      </a:pPr>
                      <a:r>
                        <a:rPr lang="en-US" sz="2000" baseline="0" dirty="0">
                          <a:effectLst/>
                        </a:rPr>
                        <a:t>values</a:t>
                      </a:r>
                      <a:endParaRPr lang="en-US" sz="2000" baseline="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300000"/>
                        </a:lnSpc>
                        <a:spcBef>
                          <a:spcPts val="0"/>
                        </a:spcBef>
                        <a:spcAft>
                          <a:spcPts val="0"/>
                        </a:spcAft>
                      </a:pPr>
                      <a:r>
                        <a:rPr lang="en-US" sz="2000" baseline="0" dirty="0">
                          <a:effectLst/>
                        </a:rPr>
                        <a:t>Accuracy</a:t>
                      </a:r>
                      <a:endParaRPr lang="en-US" sz="2000" baseline="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0071449"/>
                  </a:ext>
                </a:extLst>
              </a:tr>
              <a:tr h="1065122">
                <a:tc>
                  <a:txBody>
                    <a:bodyPr/>
                    <a:lstStyle/>
                    <a:p>
                      <a:pPr algn="ctr"/>
                      <a:r>
                        <a:rPr lang="en-US" sz="2000" dirty="0"/>
                        <a:t>SVM</a:t>
                      </a:r>
                      <a:endParaRPr lang="en-US" sz="2000" b="1" dirty="0"/>
                    </a:p>
                  </a:txBody>
                  <a:tcPr anchor="ctr"/>
                </a:tc>
                <a:tc rowSpan="3">
                  <a:txBody>
                    <a:bodyPr/>
                    <a:lstStyle/>
                    <a:p>
                      <a:pPr marL="0" marR="0" algn="ctr">
                        <a:spcBef>
                          <a:spcPts val="0"/>
                        </a:spcBef>
                        <a:spcAft>
                          <a:spcPts val="0"/>
                        </a:spcAft>
                      </a:pPr>
                      <a:r>
                        <a:rPr lang="en-US" sz="2400" dirty="0">
                          <a:effectLst/>
                        </a:rPr>
                        <a:t>HAM10000</a:t>
                      </a:r>
                      <a:endParaRPr lang="en-US" sz="2400" dirty="0">
                        <a:effectLst/>
                        <a:latin typeface="Times New Roman" panose="02020603050405020304" pitchFamily="18" charset="0"/>
                      </a:endParaRPr>
                    </a:p>
                  </a:txBody>
                  <a:tcPr marL="68580" marR="68580" marT="0" marB="0" vert="vert" anchor="ctr"/>
                </a:tc>
                <a:tc>
                  <a:txBody>
                    <a:bodyPr/>
                    <a:lstStyle/>
                    <a:p>
                      <a:pPr marL="0" marR="0" algn="ctr">
                        <a:spcBef>
                          <a:spcPts val="0"/>
                        </a:spcBef>
                        <a:spcAft>
                          <a:spcPts val="0"/>
                        </a:spcAft>
                      </a:pPr>
                      <a:r>
                        <a:rPr lang="en-US" sz="2400" dirty="0">
                          <a:effectLst/>
                        </a:rPr>
                        <a:t>Kernel = ’linear’, </a:t>
                      </a:r>
                    </a:p>
                    <a:p>
                      <a:pPr marL="0" marR="0" algn="ctr">
                        <a:spcBef>
                          <a:spcPts val="0"/>
                        </a:spcBef>
                        <a:spcAft>
                          <a:spcPts val="0"/>
                        </a:spcAft>
                      </a:pPr>
                      <a:r>
                        <a:rPr lang="en-US" sz="2400" dirty="0">
                          <a:effectLst/>
                        </a:rPr>
                        <a:t>c = 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42%</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8849520"/>
                  </a:ext>
                </a:extLst>
              </a:tr>
              <a:tr h="710081">
                <a:tc>
                  <a:txBody>
                    <a:bodyPr/>
                    <a:lstStyle/>
                    <a:p>
                      <a:pPr algn="ctr"/>
                      <a:r>
                        <a:rPr lang="en-US" sz="2000" dirty="0"/>
                        <a:t>DT</a:t>
                      </a:r>
                      <a:endParaRPr lang="en-US" sz="2000" b="1" dirty="0"/>
                    </a:p>
                  </a:txBody>
                  <a:tcPr anchor="ctr"/>
                </a:tc>
                <a:tc vMerge="1">
                  <a:txBody>
                    <a:bodyPr/>
                    <a:lstStyle/>
                    <a:p>
                      <a:endParaRPr/>
                    </a:p>
                  </a:txBody>
                  <a:tcPr marL="68580" marR="68580" marT="0" marB="0" anchor="ctr"/>
                </a:tc>
                <a:tc>
                  <a:txBody>
                    <a:bodyPr/>
                    <a:lstStyle/>
                    <a:p>
                      <a:pPr marL="0" marR="0" algn="ctr">
                        <a:spcBef>
                          <a:spcPts val="0"/>
                        </a:spcBef>
                        <a:spcAft>
                          <a:spcPts val="0"/>
                        </a:spcAft>
                      </a:pPr>
                      <a:r>
                        <a:rPr lang="en-US" sz="2400" dirty="0" err="1">
                          <a:effectLst/>
                        </a:rPr>
                        <a:t>Maxdepths</a:t>
                      </a:r>
                      <a:r>
                        <a:rPr lang="en-US" sz="2400" dirty="0">
                          <a:effectLst/>
                        </a:rPr>
                        <a:t> = 100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44%</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65047190"/>
                  </a:ext>
                </a:extLst>
              </a:tr>
              <a:tr h="710081">
                <a:tc rowSpan="2">
                  <a:txBody>
                    <a:bodyPr/>
                    <a:lstStyle/>
                    <a:p>
                      <a:pPr algn="ctr">
                        <a:lnSpc>
                          <a:spcPct val="300000"/>
                        </a:lnSpc>
                      </a:pPr>
                      <a:r>
                        <a:rPr lang="en-US" sz="2400" kern="1200" dirty="0">
                          <a:effectLst/>
                        </a:rPr>
                        <a:t>RF</a:t>
                      </a:r>
                      <a:endParaRPr lang="en-US" sz="2400" b="1" dirty="0">
                        <a:latin typeface="Times New Roman" panose="02020603050405020304" pitchFamily="18" charset="0"/>
                        <a:cs typeface="Times New Roman" panose="02020603050405020304" pitchFamily="18" charset="0"/>
                      </a:endParaRPr>
                    </a:p>
                  </a:txBody>
                  <a:tcPr anchor="ctr"/>
                </a:tc>
                <a:tc vMerge="1">
                  <a:txBody>
                    <a:bodyPr/>
                    <a:lstStyle/>
                    <a:p>
                      <a:endParaRPr dirty="0"/>
                    </a:p>
                  </a:txBody>
                  <a:tcPr marL="68580" marR="68580" marT="0" marB="0" anchor="ctr"/>
                </a:tc>
                <a:tc>
                  <a:txBody>
                    <a:bodyPr/>
                    <a:lstStyle/>
                    <a:p>
                      <a:pPr marL="0" marR="0" algn="ctr">
                        <a:spcBef>
                          <a:spcPts val="0"/>
                        </a:spcBef>
                        <a:spcAft>
                          <a:spcPts val="0"/>
                        </a:spcAft>
                      </a:pPr>
                      <a:r>
                        <a:rPr lang="en-US" sz="2400">
                          <a:effectLst/>
                        </a:rPr>
                        <a:t>n_estimators = 200</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68%</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65483053"/>
                  </a:ext>
                </a:extLst>
              </a:tr>
              <a:tr h="1775203">
                <a:tc vMerge="1">
                  <a:txBody>
                    <a:bodyPr/>
                    <a:lstStyle/>
                    <a:p>
                      <a:endParaRPr lang="en-US" dirty="0"/>
                    </a:p>
                  </a:txBody>
                  <a:tcPr/>
                </a:tc>
                <a:tc>
                  <a:txBody>
                    <a:bodyPr/>
                    <a:lstStyle/>
                    <a:p>
                      <a:pPr marL="0" marR="0" algn="ctr">
                        <a:spcBef>
                          <a:spcPts val="0"/>
                        </a:spcBef>
                        <a:spcAft>
                          <a:spcPts val="0"/>
                        </a:spcAft>
                      </a:pPr>
                      <a:r>
                        <a:rPr lang="en-US" sz="2400" dirty="0">
                          <a:effectLst/>
                        </a:rPr>
                        <a:t>HAM10000 with</a:t>
                      </a:r>
                    </a:p>
                    <a:p>
                      <a:pPr marL="0" marR="0" algn="ctr">
                        <a:spcBef>
                          <a:spcPts val="0"/>
                        </a:spcBef>
                        <a:spcAft>
                          <a:spcPts val="0"/>
                        </a:spcAft>
                      </a:pPr>
                      <a:r>
                        <a:rPr lang="en-US" sz="2400" dirty="0">
                          <a:effectLst/>
                        </a:rPr>
                        <a:t> Data Augmentation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err="1">
                          <a:effectLst/>
                        </a:rPr>
                        <a:t>n_estimators</a:t>
                      </a:r>
                      <a:r>
                        <a:rPr lang="en-US" sz="2400" dirty="0">
                          <a:effectLst/>
                        </a:rPr>
                        <a:t> = 200</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80%</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77429679"/>
                  </a:ext>
                </a:extLst>
              </a:tr>
              <a:tr h="1065122">
                <a:tc>
                  <a:txBody>
                    <a:bodyPr/>
                    <a:lstStyle/>
                    <a:p>
                      <a:pPr algn="ctr"/>
                      <a:r>
                        <a:rPr lang="en-US" sz="2400" dirty="0"/>
                        <a:t>CNN</a:t>
                      </a:r>
                      <a:endParaRPr lang="en-US" sz="2400" b="1" dirty="0">
                        <a:latin typeface="Times New Roman" panose="02020603050405020304" pitchFamily="18" charset="0"/>
                        <a:cs typeface="Times New Roman" panose="02020603050405020304" pitchFamily="18" charset="0"/>
                      </a:endParaRPr>
                    </a:p>
                  </a:txBody>
                  <a:tcPr anchor="ctr"/>
                </a:tc>
                <a:tc rowSpan="3">
                  <a:txBody>
                    <a:bodyPr/>
                    <a:lstStyle/>
                    <a:p>
                      <a:pPr marL="0" marR="0" algn="ctr">
                        <a:spcBef>
                          <a:spcPts val="0"/>
                        </a:spcBef>
                        <a:spcAft>
                          <a:spcPts val="0"/>
                        </a:spcAft>
                      </a:pPr>
                      <a:r>
                        <a:rPr lang="en-US" sz="2400" dirty="0">
                          <a:effectLst/>
                        </a:rPr>
                        <a:t>HAM10000</a:t>
                      </a:r>
                    </a:p>
                  </a:txBody>
                  <a:tcPr marL="68580" marR="68580" marT="0" marB="0" vert="vert" anchor="ctr"/>
                </a:tc>
                <a:tc>
                  <a:txBody>
                    <a:bodyPr/>
                    <a:lstStyle/>
                    <a:p>
                      <a:pPr marL="0" marR="0" algn="ctr">
                        <a:spcBef>
                          <a:spcPts val="0"/>
                        </a:spcBef>
                        <a:spcAft>
                          <a:spcPts val="0"/>
                        </a:spcAft>
                      </a:pPr>
                      <a:r>
                        <a:rPr lang="en-US" sz="2400" dirty="0">
                          <a:effectLst/>
                        </a:rPr>
                        <a:t>Learning rate = 0.001</a:t>
                      </a:r>
                    </a:p>
                    <a:p>
                      <a:pPr marL="0" marR="0" algn="ctr">
                        <a:spcBef>
                          <a:spcPts val="0"/>
                        </a:spcBef>
                        <a:spcAft>
                          <a:spcPts val="0"/>
                        </a:spcAft>
                      </a:pPr>
                      <a:r>
                        <a:rPr lang="en-US" sz="2400" dirty="0">
                          <a:effectLst/>
                        </a:rPr>
                        <a:t>Epochs = 70</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86%</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38160192"/>
                  </a:ext>
                </a:extLst>
              </a:tr>
              <a:tr h="2130243">
                <a:tc rowSpan="3">
                  <a:txBody>
                    <a:bodyPr/>
                    <a:lstStyle/>
                    <a:p>
                      <a:pPr algn="ctr"/>
                      <a:r>
                        <a:rPr lang="en-US" sz="2400" kern="1200" dirty="0">
                          <a:effectLst/>
                        </a:rPr>
                        <a:t>Inception Net</a:t>
                      </a:r>
                      <a:endParaRPr lang="en-US" sz="2400" dirty="0">
                        <a:latin typeface="Times New Roman" panose="02020603050405020304" pitchFamily="18" charset="0"/>
                        <a:cs typeface="Times New Roman" panose="02020603050405020304" pitchFamily="18" charset="0"/>
                      </a:endParaRPr>
                    </a:p>
                  </a:txBody>
                  <a:tcPr vert="vert" anchor="ctr"/>
                </a:tc>
                <a:tc vMerge="1">
                  <a:txBody>
                    <a:bodyPr/>
                    <a:lstStyle/>
                    <a:p>
                      <a:endParaRPr/>
                    </a:p>
                  </a:txBody>
                  <a:tcPr marL="68580" marR="68580" marT="0" marB="0" anchor="ctr"/>
                </a:tc>
                <a:tc>
                  <a:txBody>
                    <a:bodyPr/>
                    <a:lstStyle/>
                    <a:p>
                      <a:pPr marL="0" marR="0" algn="ctr">
                        <a:spcBef>
                          <a:spcPts val="0"/>
                        </a:spcBef>
                        <a:spcAft>
                          <a:spcPts val="0"/>
                        </a:spcAft>
                      </a:pPr>
                      <a:r>
                        <a:rPr lang="en-US" sz="2400" dirty="0">
                          <a:effectLst/>
                        </a:rPr>
                        <a:t>Learning rate = 0.0001</a:t>
                      </a:r>
                    </a:p>
                    <a:p>
                      <a:pPr marL="0" marR="0" algn="ctr">
                        <a:spcBef>
                          <a:spcPts val="0"/>
                        </a:spcBef>
                        <a:spcAft>
                          <a:spcPts val="0"/>
                        </a:spcAft>
                      </a:pPr>
                      <a:r>
                        <a:rPr lang="en-US" sz="2400" dirty="0">
                          <a:effectLst/>
                        </a:rPr>
                        <a:t>Epochs = 50</a:t>
                      </a:r>
                    </a:p>
                    <a:p>
                      <a:pPr marL="0" marR="0" algn="ctr">
                        <a:spcBef>
                          <a:spcPts val="0"/>
                        </a:spcBef>
                        <a:spcAft>
                          <a:spcPts val="0"/>
                        </a:spcAft>
                      </a:pPr>
                      <a:r>
                        <a:rPr lang="en-US" sz="2400" dirty="0">
                          <a:effectLst/>
                        </a:rPr>
                        <a:t>Fine tuning exclude 10 layers</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85%</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78488500"/>
                  </a:ext>
                </a:extLst>
              </a:tr>
              <a:tr h="2130243">
                <a:tc vMerge="1">
                  <a:txBody>
                    <a:bodyPr/>
                    <a:lstStyle/>
                    <a:p>
                      <a:endParaRPr lang="en-US" sz="2400" dirty="0">
                        <a:latin typeface="Times New Roman" panose="02020603050405020304" pitchFamily="18" charset="0"/>
                        <a:cs typeface="Times New Roman" panose="02020603050405020304" pitchFamily="18" charset="0"/>
                      </a:endParaRPr>
                    </a:p>
                  </a:txBody>
                  <a:tcPr/>
                </a:tc>
                <a:tc vMerge="1">
                  <a:txBody>
                    <a:bodyPr/>
                    <a:lstStyle/>
                    <a:p>
                      <a:endParaRPr dirty="0"/>
                    </a:p>
                  </a:txBody>
                  <a:tcPr marL="68580" marR="68580" marT="0" marB="0" anchor="ctr"/>
                </a:tc>
                <a:tc>
                  <a:txBody>
                    <a:bodyPr/>
                    <a:lstStyle/>
                    <a:p>
                      <a:pPr marL="0" marR="0" algn="ctr">
                        <a:spcBef>
                          <a:spcPts val="0"/>
                        </a:spcBef>
                        <a:spcAft>
                          <a:spcPts val="0"/>
                        </a:spcAft>
                      </a:pPr>
                      <a:r>
                        <a:rPr lang="en-US" sz="2400" dirty="0">
                          <a:effectLst/>
                        </a:rPr>
                        <a:t>Learning rate = 0.001</a:t>
                      </a:r>
                    </a:p>
                    <a:p>
                      <a:pPr marL="0" marR="0" algn="ctr">
                        <a:spcBef>
                          <a:spcPts val="0"/>
                        </a:spcBef>
                        <a:spcAft>
                          <a:spcPts val="0"/>
                        </a:spcAft>
                      </a:pPr>
                      <a:r>
                        <a:rPr lang="en-US" sz="2400" dirty="0">
                          <a:effectLst/>
                        </a:rPr>
                        <a:t>Epochs = 50</a:t>
                      </a:r>
                    </a:p>
                    <a:p>
                      <a:pPr marL="0" marR="0" algn="ctr">
                        <a:spcBef>
                          <a:spcPts val="0"/>
                        </a:spcBef>
                        <a:spcAft>
                          <a:spcPts val="0"/>
                        </a:spcAft>
                      </a:pPr>
                      <a:r>
                        <a:rPr lang="en-US" sz="2400" dirty="0">
                          <a:effectLst/>
                        </a:rPr>
                        <a:t>Fine tuning exclude 5 layers</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87%</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71582929"/>
                  </a:ext>
                </a:extLst>
              </a:tr>
              <a:tr h="2485283">
                <a:tc vMerge="1">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algn="ctr">
                        <a:spcBef>
                          <a:spcPts val="0"/>
                        </a:spcBef>
                        <a:spcAft>
                          <a:spcPts val="0"/>
                        </a:spcAft>
                      </a:pPr>
                      <a:r>
                        <a:rPr lang="en-US" sz="2400" dirty="0">
                          <a:effectLst/>
                        </a:rPr>
                        <a:t> </a:t>
                      </a:r>
                    </a:p>
                    <a:p>
                      <a:pPr marL="0" marR="0" algn="ctr">
                        <a:spcBef>
                          <a:spcPts val="0"/>
                        </a:spcBef>
                        <a:spcAft>
                          <a:spcPts val="0"/>
                        </a:spcAft>
                      </a:pPr>
                      <a:r>
                        <a:rPr lang="en-US" sz="2400" dirty="0">
                          <a:effectLst/>
                        </a:rPr>
                        <a:t>HAM10000 with Data Augmentation</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 </a:t>
                      </a:r>
                    </a:p>
                    <a:p>
                      <a:pPr marL="0" marR="0" algn="ctr">
                        <a:spcBef>
                          <a:spcPts val="0"/>
                        </a:spcBef>
                        <a:spcAft>
                          <a:spcPts val="0"/>
                        </a:spcAft>
                      </a:pPr>
                      <a:r>
                        <a:rPr lang="en-US" sz="2400" dirty="0">
                          <a:effectLst/>
                        </a:rPr>
                        <a:t>Learning rate = 0.001</a:t>
                      </a:r>
                    </a:p>
                    <a:p>
                      <a:pPr marL="0" marR="0" algn="ctr">
                        <a:spcBef>
                          <a:spcPts val="0"/>
                        </a:spcBef>
                        <a:spcAft>
                          <a:spcPts val="0"/>
                        </a:spcAft>
                      </a:pPr>
                      <a:r>
                        <a:rPr lang="en-US" sz="2400" dirty="0">
                          <a:effectLst/>
                        </a:rPr>
                        <a:t>Epochs = 50</a:t>
                      </a:r>
                    </a:p>
                    <a:p>
                      <a:pPr marL="0" marR="0" algn="ctr">
                        <a:spcBef>
                          <a:spcPts val="0"/>
                        </a:spcBef>
                        <a:spcAft>
                          <a:spcPts val="0"/>
                        </a:spcAft>
                      </a:pPr>
                      <a:r>
                        <a:rPr lang="en-US" sz="2400" dirty="0">
                          <a:effectLst/>
                        </a:rPr>
                        <a:t>Fine tuning exclude 5 layers</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 </a:t>
                      </a:r>
                    </a:p>
                    <a:p>
                      <a:pPr marL="0" marR="0" algn="ctr">
                        <a:spcBef>
                          <a:spcPts val="0"/>
                        </a:spcBef>
                        <a:spcAft>
                          <a:spcPts val="0"/>
                        </a:spcAft>
                      </a:pPr>
                      <a:r>
                        <a:rPr lang="en-US" sz="2400" dirty="0">
                          <a:effectLst/>
                        </a:rPr>
                        <a:t> </a:t>
                      </a:r>
                    </a:p>
                    <a:p>
                      <a:pPr marL="0" marR="0" algn="ctr">
                        <a:spcBef>
                          <a:spcPts val="0"/>
                        </a:spcBef>
                        <a:spcAft>
                          <a:spcPts val="0"/>
                        </a:spcAft>
                      </a:pPr>
                      <a:r>
                        <a:rPr lang="en-US" sz="2400" dirty="0">
                          <a:effectLst/>
                        </a:rPr>
                        <a:t>84%</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93110311"/>
                  </a:ext>
                </a:extLst>
              </a:tr>
            </a:tbl>
          </a:graphicData>
        </a:graphic>
      </p:graphicFrame>
      <p:sp>
        <p:nvSpPr>
          <p:cNvPr id="6" name="Text Box 9">
            <a:extLst>
              <a:ext uri="{FF2B5EF4-FFF2-40B4-BE49-F238E27FC236}">
                <a16:creationId xmlns:a16="http://schemas.microsoft.com/office/drawing/2014/main" id="{4246691E-6D22-7558-C512-9F1E524083C4}"/>
              </a:ext>
            </a:extLst>
          </p:cNvPr>
          <p:cNvSpPr txBox="1">
            <a:spLocks noChangeArrowheads="1"/>
          </p:cNvSpPr>
          <p:nvPr/>
        </p:nvSpPr>
        <p:spPr bwMode="auto">
          <a:xfrm>
            <a:off x="794545" y="8488363"/>
            <a:ext cx="11434762" cy="1632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numCol="1" anchor="ctr">
            <a:spAutoFit/>
          </a:bodyPr>
          <a:ls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a:lstStyle>
          <a:p>
            <a:pPr marL="0" marR="0" algn="l"/>
            <a:r>
              <a:rPr lang="en-US" sz="2400" b="0" i="0" dirty="0">
                <a:solidFill>
                  <a:srgbClr val="1F1F1F"/>
                </a:solidFill>
                <a:effectLst/>
                <a:latin typeface="Times New Roman" panose="02020603050405020304"/>
              </a:rPr>
              <a:t>The skin is the broadest organ in the body which protects the body against the heat, light, and infection. It also helps to control the body temperature and to store the fat and the water[1]</a:t>
            </a:r>
            <a:r>
              <a:rPr lang="en-US" sz="2400" b="0" i="0" dirty="0">
                <a:solidFill>
                  <a:srgbClr val="1F1F1F"/>
                </a:solidFill>
                <a:effectLst/>
                <a:latin typeface="Times New Roman" panose="02020603050405020304"/>
                <a:cs typeface="Times New Roman" panose="02020603050405020304" pitchFamily="18" charset="0"/>
              </a:rPr>
              <a:t>,</a:t>
            </a:r>
            <a:r>
              <a:rPr lang="en-US" sz="2400" dirty="0">
                <a:effectLst/>
                <a:latin typeface="Times New Roman" panose="02020603050405020304"/>
                <a:ea typeface="Times New Roman" panose="02020603050405020304" pitchFamily="18" charset="0"/>
                <a:cs typeface="Times New Roman" panose="02020603050405020304" pitchFamily="18" charset="0"/>
              </a:rPr>
              <a:t> Skin diseases are becoming more common around the world, affecting millions of people. Many individuals, especially those in rural and underserved areas, struggle to get timely access to dermatologists. This can lead to delays in getting a diagnosis, causing stress and worsening their condition.</a:t>
            </a:r>
          </a:p>
          <a:p>
            <a:pPr marL="0" marR="0" algn="l"/>
            <a:endParaRPr lang="en-US" sz="2400" dirty="0">
              <a:effectLst/>
              <a:latin typeface="Times New Roman" panose="02020603050405020304"/>
              <a:ea typeface="Times New Roman" panose="02020603050405020304" pitchFamily="18" charset="0"/>
              <a:cs typeface="Times New Roman" panose="02020603050405020304" pitchFamily="18" charset="0"/>
            </a:endParaRPr>
          </a:p>
          <a:p>
            <a:pPr algn="l"/>
            <a:r>
              <a:rPr lang="en-US" sz="2400" dirty="0">
                <a:latin typeface="Times New Roman" panose="02020603050405020304"/>
                <a:cs typeface="Times New Roman" panose="02020603050405020304" pitchFamily="18" charset="0"/>
              </a:rPr>
              <a:t>The accuracy of skin disease diagnoses can vary significantly, even among healthcare providers. This inconsistency highlights the need for reliable and easy-to-use tools that can aid in the identification of different types of skin lesions. Advances in deep learning and image analysis present an opportunity to address this challenge.</a:t>
            </a:r>
          </a:p>
          <a:p>
            <a:pPr algn="l"/>
            <a:endParaRPr lang="en-US" sz="2400" dirty="0">
              <a:latin typeface="Times New Roman" panose="02020603050405020304"/>
              <a:cs typeface="Times New Roman" panose="02020603050405020304" pitchFamily="18" charset="0"/>
            </a:endParaRPr>
          </a:p>
          <a:p>
            <a:pPr algn="l"/>
            <a:r>
              <a:rPr lang="en-US" sz="2400" dirty="0">
                <a:latin typeface="Times New Roman" panose="02020603050405020304"/>
                <a:cs typeface="Times New Roman" panose="02020603050405020304" pitchFamily="18" charset="0"/>
              </a:rPr>
              <a:t>In our project, we aim to create a system that classifies skin images into seven specific categories using deep earning techniques. Our approach involves utilizing the HAM10000 and ISIC2018 datasets, which contain a diverse array of skin lesion images.</a:t>
            </a:r>
          </a:p>
          <a:p>
            <a:pPr algn="l"/>
            <a:endParaRPr lang="en-US" sz="2400" dirty="0">
              <a:latin typeface="Times New Roman" panose="02020603050405020304"/>
              <a:cs typeface="Times New Roman" panose="02020603050405020304" pitchFamily="18" charset="0"/>
            </a:endParaRPr>
          </a:p>
          <a:p>
            <a:pPr algn="l"/>
            <a:r>
              <a:rPr lang="en-US" sz="2400" dirty="0">
                <a:latin typeface="Times New Roman" panose="02020603050405020304"/>
                <a:cs typeface="Times New Roman" panose="02020603050405020304" pitchFamily="18" charset="0"/>
              </a:rPr>
              <a:t>We explored several machine learning and deep learning models, including Support Vector Machines (SVM), Decision Trees, Random Forest, basic Convolutional Neural Networks (CNN), </a:t>
            </a:r>
            <a:r>
              <a:rPr lang="en-US" sz="2400" dirty="0" err="1">
                <a:latin typeface="Times New Roman" panose="02020603050405020304"/>
                <a:cs typeface="Times New Roman" panose="02020603050405020304" pitchFamily="18" charset="0"/>
              </a:rPr>
              <a:t>InceptionNet</a:t>
            </a:r>
            <a:r>
              <a:rPr lang="en-US" sz="2400" dirty="0">
                <a:latin typeface="Times New Roman" panose="02020603050405020304"/>
                <a:cs typeface="Times New Roman" panose="02020603050405020304" pitchFamily="18" charset="0"/>
              </a:rPr>
              <a:t>, and </a:t>
            </a:r>
            <a:r>
              <a:rPr lang="en-US" sz="2400" dirty="0" err="1">
                <a:latin typeface="Times New Roman" panose="02020603050405020304"/>
                <a:cs typeface="Times New Roman" panose="02020603050405020304" pitchFamily="18" charset="0"/>
              </a:rPr>
              <a:t>InceptionResNet</a:t>
            </a:r>
            <a:r>
              <a:rPr lang="en-US" sz="2400" dirty="0">
                <a:latin typeface="Times New Roman" panose="02020603050405020304"/>
                <a:cs typeface="Times New Roman" panose="02020603050405020304" pitchFamily="18" charset="0"/>
              </a:rPr>
              <a:t>.</a:t>
            </a:r>
          </a:p>
          <a:p>
            <a:pPr algn="l"/>
            <a:endParaRPr lang="en-US" sz="2400" dirty="0">
              <a:effectLst/>
              <a:latin typeface="Times New Roman" panose="02020603050405020304"/>
              <a:ea typeface="Times New Roman" panose="02020603050405020304" pitchFamily="18" charset="0"/>
              <a:cs typeface="Times New Roman" panose="02020603050405020304" pitchFamily="18" charset="0"/>
            </a:endParaRPr>
          </a:p>
          <a:p>
            <a:pPr marL="0" marR="0" algn="l"/>
            <a:r>
              <a:rPr lang="en-US" sz="2400" dirty="0">
                <a:latin typeface="Times New Roman" panose="02020603050405020304"/>
                <a:cs typeface="Times New Roman" panose="02020603050405020304" pitchFamily="18" charset="0"/>
              </a:rPr>
              <a:t>Analysis of the HAM10000 and ISIC2018 datasets reveals</a:t>
            </a:r>
          </a:p>
          <a:p>
            <a:pPr marL="0" marR="0" algn="l"/>
            <a:r>
              <a:rPr lang="en-US" sz="2400" dirty="0">
                <a:latin typeface="Times New Roman" panose="02020603050405020304"/>
                <a:cs typeface="Times New Roman" panose="02020603050405020304" pitchFamily="18" charset="0"/>
              </a:rPr>
              <a:t>that '</a:t>
            </a:r>
            <a:r>
              <a:rPr lang="en-US" sz="2400" dirty="0" err="1">
                <a:latin typeface="Times New Roman" panose="02020603050405020304"/>
                <a:cs typeface="Times New Roman" panose="02020603050405020304" pitchFamily="18" charset="0"/>
              </a:rPr>
              <a:t>nv</a:t>
            </a:r>
            <a:r>
              <a:rPr lang="en-US" sz="2400" dirty="0">
                <a:latin typeface="Times New Roman" panose="02020603050405020304"/>
                <a:cs typeface="Times New Roman" panose="02020603050405020304" pitchFamily="18" charset="0"/>
              </a:rPr>
              <a:t>' (nevus) is the most prevalent class, with a higher</a:t>
            </a:r>
          </a:p>
          <a:p>
            <a:pPr marL="0" marR="0" algn="l"/>
            <a:r>
              <a:rPr lang="en-US" sz="2400" dirty="0">
                <a:latin typeface="Times New Roman" panose="02020603050405020304"/>
                <a:cs typeface="Times New Roman" panose="02020603050405020304" pitchFamily="18" charset="0"/>
              </a:rPr>
              <a:t>count in males than females. Similarly, '</a:t>
            </a:r>
            <a:r>
              <a:rPr lang="en-US" sz="2400" dirty="0" err="1">
                <a:latin typeface="Times New Roman" panose="02020603050405020304"/>
                <a:cs typeface="Times New Roman" panose="02020603050405020304" pitchFamily="18" charset="0"/>
              </a:rPr>
              <a:t>mel</a:t>
            </a:r>
            <a:r>
              <a:rPr lang="en-US" sz="2400" dirty="0">
                <a:latin typeface="Times New Roman" panose="02020603050405020304"/>
                <a:cs typeface="Times New Roman" panose="02020603050405020304" pitchFamily="18" charset="0"/>
              </a:rPr>
              <a:t>' (melanoma) </a:t>
            </a:r>
          </a:p>
          <a:p>
            <a:pPr marL="0" marR="0" algn="l"/>
            <a:r>
              <a:rPr lang="en-US" sz="2400" dirty="0">
                <a:latin typeface="Times New Roman" panose="02020603050405020304"/>
                <a:cs typeface="Times New Roman" panose="02020603050405020304" pitchFamily="18" charset="0"/>
              </a:rPr>
              <a:t>and '</a:t>
            </a:r>
            <a:r>
              <a:rPr lang="en-US" sz="2400" dirty="0" err="1">
                <a:latin typeface="Times New Roman" panose="02020603050405020304"/>
                <a:cs typeface="Times New Roman" panose="02020603050405020304" pitchFamily="18" charset="0"/>
              </a:rPr>
              <a:t>bkl</a:t>
            </a:r>
            <a:r>
              <a:rPr lang="en-US" sz="2400" dirty="0">
                <a:latin typeface="Times New Roman" panose="02020603050405020304"/>
                <a:cs typeface="Times New Roman" panose="02020603050405020304" pitchFamily="18" charset="0"/>
              </a:rPr>
              <a:t>' (benign keratosis-like lesions) are more frequent </a:t>
            </a:r>
          </a:p>
          <a:p>
            <a:pPr marL="0" marR="0" algn="l"/>
            <a:r>
              <a:rPr lang="en-US" sz="2400" dirty="0">
                <a:latin typeface="Times New Roman" panose="02020603050405020304"/>
                <a:cs typeface="Times New Roman" panose="02020603050405020304" pitchFamily="18" charset="0"/>
              </a:rPr>
              <a:t>in males. Other classes, such as '</a:t>
            </a:r>
            <a:r>
              <a:rPr lang="en-US" sz="2400" dirty="0" err="1">
                <a:latin typeface="Times New Roman" panose="02020603050405020304"/>
                <a:cs typeface="Times New Roman" panose="02020603050405020304" pitchFamily="18" charset="0"/>
              </a:rPr>
              <a:t>df</a:t>
            </a:r>
            <a:r>
              <a:rPr lang="en-US" sz="2400" dirty="0">
                <a:latin typeface="Times New Roman" panose="02020603050405020304"/>
                <a:cs typeface="Times New Roman" panose="02020603050405020304" pitchFamily="18" charset="0"/>
              </a:rPr>
              <a:t>' (dermatofibroma), </a:t>
            </a:r>
          </a:p>
          <a:p>
            <a:pPr marL="0" marR="0" algn="l"/>
            <a:r>
              <a:rPr lang="en-US" sz="2400" dirty="0">
                <a:latin typeface="Times New Roman" panose="02020603050405020304"/>
                <a:cs typeface="Times New Roman" panose="02020603050405020304" pitchFamily="18" charset="0"/>
              </a:rPr>
              <a:t>'</a:t>
            </a:r>
            <a:r>
              <a:rPr lang="en-US" sz="2400" dirty="0" err="1">
                <a:latin typeface="Times New Roman" panose="02020603050405020304"/>
                <a:cs typeface="Times New Roman" panose="02020603050405020304" pitchFamily="18" charset="0"/>
              </a:rPr>
              <a:t>vasc</a:t>
            </a:r>
            <a:r>
              <a:rPr lang="en-US" sz="2400" dirty="0">
                <a:latin typeface="Times New Roman" panose="02020603050405020304"/>
                <a:cs typeface="Times New Roman" panose="02020603050405020304" pitchFamily="18" charset="0"/>
              </a:rPr>
              <a:t>' (vascular lesions), 'bcc' (basal cell carcinoma), </a:t>
            </a:r>
          </a:p>
          <a:p>
            <a:pPr marL="0" marR="0" algn="l"/>
            <a:r>
              <a:rPr lang="en-US" sz="2400" dirty="0">
                <a:latin typeface="Times New Roman" panose="02020603050405020304"/>
                <a:cs typeface="Times New Roman" panose="02020603050405020304" pitchFamily="18" charset="0"/>
              </a:rPr>
              <a:t>and '</a:t>
            </a:r>
            <a:r>
              <a:rPr lang="en-US" sz="2400" dirty="0" err="1">
                <a:latin typeface="Times New Roman" panose="02020603050405020304"/>
                <a:cs typeface="Times New Roman" panose="02020603050405020304" pitchFamily="18" charset="0"/>
              </a:rPr>
              <a:t>akiec</a:t>
            </a:r>
            <a:r>
              <a:rPr lang="en-US" sz="2400" dirty="0">
                <a:latin typeface="Times New Roman" panose="02020603050405020304"/>
                <a:cs typeface="Times New Roman" panose="02020603050405020304" pitchFamily="18" charset="0"/>
              </a:rPr>
              <a:t>' (actinic keratoses), show varied distributions</a:t>
            </a:r>
          </a:p>
          <a:p>
            <a:pPr marL="0" marR="0" algn="l"/>
            <a:r>
              <a:rPr lang="en-US" sz="2400" dirty="0">
                <a:latin typeface="Times New Roman" panose="02020603050405020304"/>
                <a:cs typeface="Times New Roman" panose="02020603050405020304" pitchFamily="18" charset="0"/>
              </a:rPr>
              <a:t>between sexes but generally have fewer occurrences.</a:t>
            </a:r>
          </a:p>
          <a:p>
            <a:pPr marL="0" marR="0" algn="l"/>
            <a:endParaRPr lang="en-US" sz="2400" dirty="0">
              <a:effectLst/>
              <a:latin typeface="Times New Roman" panose="02020603050405020304"/>
              <a:ea typeface="Times New Roman" panose="02020603050405020304" pitchFamily="18" charset="0"/>
              <a:cs typeface="Times New Roman" panose="02020603050405020304" pitchFamily="18" charset="0"/>
            </a:endParaRPr>
          </a:p>
          <a:p>
            <a:pPr marL="0" marR="0" algn="l"/>
            <a:r>
              <a:rPr lang="en-US" sz="2400" dirty="0">
                <a:latin typeface="Times New Roman" panose="02020603050405020304"/>
                <a:cs typeface="Times New Roman" panose="02020603050405020304" pitchFamily="18" charset="0"/>
              </a:rPr>
              <a:t>Globally, skin and subcutaneous diseases account for a significant health burden. According to the Global Burden of Disease Study 2019, there were approximately 4.9 billion new cases of skin and subcutaneous diseases, with fungal and bacterial infections being the most common. These conditions led to around 98,500 deaths worldwide. The highest number of cases and deaths were reported in South Asia, with a notable incidence among young children and slightly higher rates in men than women. The burden of these diseases is particularly high in low- and middle-income countries, underscoring the need for effective management and diagnostic tools to alleviate this growing health issue​ (</a:t>
            </a:r>
            <a:r>
              <a:rPr lang="en-US" sz="2400" dirty="0">
                <a:latin typeface="Times New Roman" panose="02020603050405020304"/>
                <a:cs typeface="Times New Roman" panose="02020603050405020304" pitchFamily="18" charset="0"/>
                <a:hlinkClick r:id="rId8"/>
              </a:rPr>
              <a:t>Frontiers</a:t>
            </a:r>
            <a:r>
              <a:rPr lang="en-US" sz="2400" dirty="0">
                <a:latin typeface="Times New Roman" panose="02020603050405020304"/>
                <a:cs typeface="Times New Roman" panose="02020603050405020304" pitchFamily="18" charset="0"/>
              </a:rPr>
              <a:t>)​​ (</a:t>
            </a:r>
            <a:r>
              <a:rPr lang="en-US" sz="2400" dirty="0">
                <a:latin typeface="Times New Roman" panose="02020603050405020304"/>
                <a:cs typeface="Times New Roman" panose="02020603050405020304" pitchFamily="18" charset="0"/>
                <a:hlinkClick r:id="rId9"/>
              </a:rPr>
              <a:t>AAD Website</a:t>
            </a:r>
            <a:r>
              <a:rPr lang="en-US" sz="2400" dirty="0">
                <a:latin typeface="Times New Roman" panose="02020603050405020304"/>
                <a:cs typeface="Times New Roman" panose="02020603050405020304" pitchFamily="18" charset="0"/>
              </a:rPr>
              <a:t>)​.</a:t>
            </a:r>
          </a:p>
          <a:p>
            <a:pPr marL="0" marR="0" algn="l"/>
            <a:endParaRPr lang="en-US" sz="2400" dirty="0">
              <a:effectLst/>
              <a:latin typeface="Times New Roman" panose="02020603050405020304"/>
              <a:ea typeface="Times New Roman" panose="02020603050405020304" pitchFamily="18" charset="0"/>
              <a:cs typeface="Times New Roman" panose="02020603050405020304" pitchFamily="18" charset="0"/>
            </a:endParaRPr>
          </a:p>
          <a:p>
            <a:pPr marL="0" marR="0" algn="l"/>
            <a:r>
              <a:rPr lang="en-US" sz="2400" dirty="0">
                <a:latin typeface="Times New Roman" panose="02020603050405020304"/>
                <a:cs typeface="Times New Roman" panose="02020603050405020304" pitchFamily="18" charset="0"/>
              </a:rPr>
              <a:t>These statistics underscore the importance of developing accessible diagnostic tools to address the varying prevalence of skin diseases across different populations. By leveraging deep learning models and mobile applications, we aim to provide timely and accurate diagnosis to those who need it most, potentially improving outcomes for millions of affected individuals.</a:t>
            </a:r>
            <a:endParaRPr lang="en-US" sz="2400" dirty="0">
              <a:latin typeface="Times New Roman" panose="02020603050405020304"/>
              <a:ea typeface="Times New Roman" panose="02020603050405020304" pitchFamily="18" charset="0"/>
              <a:cs typeface="Times New Roman" panose="02020603050405020304" pitchFamily="18" charset="0"/>
            </a:endParaRPr>
          </a:p>
        </p:txBody>
      </p:sp>
      <p:pic>
        <p:nvPicPr>
          <p:cNvPr id="9" name="Picture 8" descr="A graph of skin disease by sex&#10;&#10;Description automatically generated">
            <a:extLst>
              <a:ext uri="{FF2B5EF4-FFF2-40B4-BE49-F238E27FC236}">
                <a16:creationId xmlns:a16="http://schemas.microsoft.com/office/drawing/2014/main" id="{89027703-2010-1B61-BD61-3E405C3869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5636" y="15229495"/>
            <a:ext cx="4236612" cy="3581019"/>
          </a:xfrm>
          <a:prstGeom prst="rect">
            <a:avLst/>
          </a:prstGeom>
        </p:spPr>
      </p:pic>
      <p:pic>
        <p:nvPicPr>
          <p:cNvPr id="10" name="Picture 9" descr="A graph with different colored bars&#10;&#10;Description automatically generated">
            <a:extLst>
              <a:ext uri="{FF2B5EF4-FFF2-40B4-BE49-F238E27FC236}">
                <a16:creationId xmlns:a16="http://schemas.microsoft.com/office/drawing/2014/main" id="{E227175C-F7B2-50BE-1995-FF362655D06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09976" y="21279597"/>
            <a:ext cx="7374063" cy="4111497"/>
          </a:xfrm>
          <a:prstGeom prst="rect">
            <a:avLst/>
          </a:prstGeom>
        </p:spPr>
      </p:pic>
      <p:graphicFrame>
        <p:nvGraphicFramePr>
          <p:cNvPr id="4" name="Table 3">
            <a:extLst>
              <a:ext uri="{FF2B5EF4-FFF2-40B4-BE49-F238E27FC236}">
                <a16:creationId xmlns:a16="http://schemas.microsoft.com/office/drawing/2014/main" id="{08CEFAB0-B980-5F8F-C65D-F28E5A172471}"/>
              </a:ext>
            </a:extLst>
          </p:cNvPr>
          <p:cNvGraphicFramePr>
            <a:graphicFrameLocks noGrp="1"/>
          </p:cNvGraphicFramePr>
          <p:nvPr>
            <p:extLst>
              <p:ext uri="{D42A27DB-BD31-4B8C-83A1-F6EECF244321}">
                <p14:modId xmlns:p14="http://schemas.microsoft.com/office/powerpoint/2010/main" val="1619694489"/>
              </p:ext>
            </p:extLst>
          </p:nvPr>
        </p:nvGraphicFramePr>
        <p:xfrm>
          <a:off x="19554798" y="7917942"/>
          <a:ext cx="5462451" cy="13350241"/>
        </p:xfrm>
        <a:graphic>
          <a:graphicData uri="http://schemas.openxmlformats.org/drawingml/2006/table">
            <a:tbl>
              <a:tblPr firstRow="1" bandCol="1">
                <a:effectLst>
                  <a:outerShdw blurRad="50800" dist="38100" dir="8100000" algn="tr" rotWithShape="0">
                    <a:prstClr val="black">
                      <a:alpha val="40000"/>
                    </a:prstClr>
                  </a:outerShdw>
                </a:effectLst>
                <a:tableStyleId>{21E4AEA4-8DFA-4A89-87EB-49C32662AFE0}</a:tableStyleId>
              </a:tblPr>
              <a:tblGrid>
                <a:gridCol w="1583944">
                  <a:extLst>
                    <a:ext uri="{9D8B030D-6E8A-4147-A177-3AD203B41FA5}">
                      <a16:colId xmlns:a16="http://schemas.microsoft.com/office/drawing/2014/main" val="2209703641"/>
                    </a:ext>
                  </a:extLst>
                </a:gridCol>
                <a:gridCol w="814264">
                  <a:extLst>
                    <a:ext uri="{9D8B030D-6E8A-4147-A177-3AD203B41FA5}">
                      <a16:colId xmlns:a16="http://schemas.microsoft.com/office/drawing/2014/main" val="3435086386"/>
                    </a:ext>
                  </a:extLst>
                </a:gridCol>
                <a:gridCol w="1717224">
                  <a:extLst>
                    <a:ext uri="{9D8B030D-6E8A-4147-A177-3AD203B41FA5}">
                      <a16:colId xmlns:a16="http://schemas.microsoft.com/office/drawing/2014/main" val="2944981694"/>
                    </a:ext>
                  </a:extLst>
                </a:gridCol>
                <a:gridCol w="1347019">
                  <a:extLst>
                    <a:ext uri="{9D8B030D-6E8A-4147-A177-3AD203B41FA5}">
                      <a16:colId xmlns:a16="http://schemas.microsoft.com/office/drawing/2014/main" val="1802398626"/>
                    </a:ext>
                  </a:extLst>
                </a:gridCol>
              </a:tblGrid>
              <a:tr h="1436610">
                <a:tc>
                  <a:txBody>
                    <a:bodyPr/>
                    <a:lstStyle/>
                    <a:p>
                      <a:pPr algn="ctr">
                        <a:lnSpc>
                          <a:spcPct val="300000"/>
                        </a:lnSpc>
                      </a:pPr>
                      <a:r>
                        <a:rPr lang="en-US" sz="2000" dirty="0"/>
                        <a:t>Model</a:t>
                      </a:r>
                    </a:p>
                  </a:txBody>
                  <a:tcPr anchor="ctr"/>
                </a:tc>
                <a:tc>
                  <a:txBody>
                    <a:bodyPr/>
                    <a:lstStyle/>
                    <a:p>
                      <a:pPr marL="0" marR="0" algn="ctr">
                        <a:lnSpc>
                          <a:spcPct val="300000"/>
                        </a:lnSpc>
                        <a:spcBef>
                          <a:spcPts val="0"/>
                        </a:spcBef>
                        <a:spcAft>
                          <a:spcPts val="0"/>
                        </a:spcAft>
                      </a:pPr>
                      <a:r>
                        <a:rPr lang="en-US" sz="2000" b="1" baseline="0" dirty="0">
                          <a:effectLst/>
                        </a:rPr>
                        <a:t>Data</a:t>
                      </a:r>
                      <a:endParaRPr lang="en-US" sz="2000" baseline="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b="1" baseline="0" dirty="0">
                          <a:effectLst/>
                        </a:rPr>
                        <a:t>Hyper</a:t>
                      </a:r>
                    </a:p>
                    <a:p>
                      <a:pPr marL="0" marR="0" algn="ctr">
                        <a:lnSpc>
                          <a:spcPct val="100000"/>
                        </a:lnSpc>
                        <a:spcBef>
                          <a:spcPts val="0"/>
                        </a:spcBef>
                        <a:spcAft>
                          <a:spcPts val="0"/>
                        </a:spcAft>
                      </a:pPr>
                      <a:r>
                        <a:rPr lang="en-US" sz="2000" b="1" baseline="0" dirty="0">
                          <a:effectLst/>
                        </a:rPr>
                        <a:t>parameters values</a:t>
                      </a:r>
                      <a:endParaRPr lang="en-US" sz="2000" baseline="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300000"/>
                        </a:lnSpc>
                        <a:spcBef>
                          <a:spcPts val="0"/>
                        </a:spcBef>
                        <a:spcAft>
                          <a:spcPts val="0"/>
                        </a:spcAft>
                      </a:pPr>
                      <a:r>
                        <a:rPr lang="en-US" sz="2000" b="1" baseline="0" dirty="0">
                          <a:effectLst/>
                        </a:rPr>
                        <a:t>Accuracy</a:t>
                      </a:r>
                      <a:endParaRPr lang="en-US" sz="2000" baseline="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62384629"/>
                  </a:ext>
                </a:extLst>
              </a:tr>
              <a:tr h="1930736">
                <a:tc rowSpan="4">
                  <a:txBody>
                    <a:bodyPr/>
                    <a:lstStyle/>
                    <a:p>
                      <a:pPr algn="ctr"/>
                      <a:r>
                        <a:rPr lang="en-US" sz="1800" b="1" kern="1200" dirty="0">
                          <a:solidFill>
                            <a:schemeClr val="dk1"/>
                          </a:solidFill>
                          <a:effectLst/>
                          <a:latin typeface="+mn-lt"/>
                          <a:ea typeface="+mn-ea"/>
                          <a:cs typeface="+mn-cs"/>
                        </a:rPr>
                        <a:t> </a:t>
                      </a:r>
                      <a:r>
                        <a:rPr lang="en-US" sz="2400" b="1" kern="1200" dirty="0" err="1">
                          <a:solidFill>
                            <a:schemeClr val="dk1"/>
                          </a:solidFill>
                          <a:effectLst/>
                          <a:latin typeface="Times New Roman" panose="02020603050405020304" pitchFamily="18" charset="0"/>
                          <a:ea typeface="+mn-ea"/>
                          <a:cs typeface="Times New Roman" panose="02020603050405020304" pitchFamily="18" charset="0"/>
                        </a:rPr>
                        <a:t>InceptionRestNet</a:t>
                      </a:r>
                      <a:endParaRPr lang="en-US" sz="2400" dirty="0">
                        <a:latin typeface="Times New Roman" panose="02020603050405020304" pitchFamily="18" charset="0"/>
                        <a:cs typeface="Times New Roman" panose="02020603050405020304" pitchFamily="18" charset="0"/>
                      </a:endParaRPr>
                    </a:p>
                  </a:txBody>
                  <a:tcPr vert="vert"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HAM10000</a:t>
                      </a:r>
                    </a:p>
                  </a:txBody>
                  <a:tcPr marL="68580" marR="68580" marT="0" marB="0" vert="vert"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Learning rate = 0.001</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Epochs = 70</a:t>
                      </a:r>
                    </a:p>
                  </a:txBody>
                  <a:tcPr marL="68580" marR="68580" marT="0" marB="0" anchor="ctr"/>
                </a:tc>
                <a:tc>
                  <a:txBody>
                    <a:bodyPr/>
                    <a:lstStyle/>
                    <a:p>
                      <a:pPr marL="0" marR="0" algn="ctr">
                        <a:spcBef>
                          <a:spcPts val="0"/>
                        </a:spcBef>
                        <a:spcAft>
                          <a:spcPts val="0"/>
                        </a:spcAft>
                      </a:pPr>
                      <a:r>
                        <a:rPr lang="en-US" sz="2400">
                          <a:effectLst/>
                          <a:latin typeface="Times New Roman" panose="02020603050405020304" pitchFamily="18" charset="0"/>
                          <a:ea typeface="Times New Roman" panose="02020603050405020304" pitchFamily="18" charset="0"/>
                        </a:rPr>
                        <a:t>92.3%</a:t>
                      </a:r>
                    </a:p>
                  </a:txBody>
                  <a:tcPr marL="68580" marR="68580" marT="0" marB="0" anchor="ctr"/>
                </a:tc>
                <a:extLst>
                  <a:ext uri="{0D108BD9-81ED-4DB2-BD59-A6C34878D82A}">
                    <a16:rowId xmlns:a16="http://schemas.microsoft.com/office/drawing/2014/main" val="2177564902"/>
                  </a:ext>
                </a:extLst>
              </a:tr>
              <a:tr h="2923207">
                <a:tc vMerge="1">
                  <a:txBody>
                    <a:bodyPr/>
                    <a:lstStyle/>
                    <a:p>
                      <a:endParaRPr lang="en-US" sz="2400" dirty="0">
                        <a:latin typeface="Times New Roman" panose="02020603050405020304" pitchFamily="18" charset="0"/>
                        <a:cs typeface="Times New Roman" panose="02020603050405020304" pitchFamily="18" charset="0"/>
                      </a:endParaRPr>
                    </a:p>
                  </a:txBody>
                  <a:tcPr/>
                </a:tc>
                <a:tc rowSpan="3">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HAM10000 with Data Augmentation</a:t>
                      </a:r>
                    </a:p>
                  </a:txBody>
                  <a:tcPr marL="68580" marR="68580" marT="0" marB="0" vert="vert"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Learning rate = 0.001</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Epochs = 70</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L2 regularization</a:t>
                      </a:r>
                    </a:p>
                  </a:txBody>
                  <a:tcPr marL="68580" marR="68580" marT="0" marB="0"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84%</a:t>
                      </a:r>
                    </a:p>
                  </a:txBody>
                  <a:tcPr marL="68580" marR="68580" marT="0" marB="0" anchor="ctr"/>
                </a:tc>
                <a:extLst>
                  <a:ext uri="{0D108BD9-81ED-4DB2-BD59-A6C34878D82A}">
                    <a16:rowId xmlns:a16="http://schemas.microsoft.com/office/drawing/2014/main" val="1399014741"/>
                  </a:ext>
                </a:extLst>
              </a:tr>
              <a:tr h="2923207">
                <a:tc vMerge="1">
                  <a:txBody>
                    <a:bodyPr/>
                    <a:lstStyle/>
                    <a:p>
                      <a:endParaRPr lang="en-US" sz="2400" dirty="0">
                        <a:latin typeface="Times New Roman" panose="02020603050405020304" pitchFamily="18" charset="0"/>
                        <a:cs typeface="Times New Roman" panose="02020603050405020304" pitchFamily="18" charset="0"/>
                      </a:endParaRPr>
                    </a:p>
                  </a:txBody>
                  <a:tcPr/>
                </a:tc>
                <a:tc vMerge="1">
                  <a:txBody>
                    <a:bodyPr/>
                    <a:lstStyle/>
                    <a:p>
                      <a:endParaRPr/>
                    </a:p>
                  </a:txBody>
                  <a:tcPr marL="68580" marR="68580" marT="0" marB="0"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Learning rate = 0.01</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Epochs = 70</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Retrain except 30 layers</a:t>
                      </a:r>
                    </a:p>
                  </a:txBody>
                  <a:tcPr marL="68580" marR="68580" marT="0" marB="0"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94.22%</a:t>
                      </a:r>
                    </a:p>
                  </a:txBody>
                  <a:tcPr marL="68580" marR="68580" marT="0" marB="0" anchor="ctr"/>
                </a:tc>
                <a:extLst>
                  <a:ext uri="{0D108BD9-81ED-4DB2-BD59-A6C34878D82A}">
                    <a16:rowId xmlns:a16="http://schemas.microsoft.com/office/drawing/2014/main" val="403455051"/>
                  </a:ext>
                </a:extLst>
              </a:tr>
              <a:tr h="4136481">
                <a:tc vMerge="1">
                  <a:txBody>
                    <a:bodyPr/>
                    <a:lstStyle/>
                    <a:p>
                      <a:endParaRPr lang="en-US" sz="2400" dirty="0">
                        <a:latin typeface="Times New Roman" panose="02020603050405020304" pitchFamily="18" charset="0"/>
                        <a:cs typeface="Times New Roman" panose="02020603050405020304" pitchFamily="18" charset="0"/>
                      </a:endParaRPr>
                    </a:p>
                  </a:txBody>
                  <a:tcPr/>
                </a:tc>
                <a:tc vMerge="1">
                  <a:txBody>
                    <a:bodyPr/>
                    <a:lstStyle/>
                    <a:p>
                      <a:endParaRPr dirty="0"/>
                    </a:p>
                  </a:txBody>
                  <a:tcPr marL="68580" marR="68580" marT="0" marB="0"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Learning rate = 0.01</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Epochs = 70</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Retrain except 28 layers</a:t>
                      </a:r>
                    </a:p>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 Using Step Decay</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Add 2 Dense layers</a:t>
                      </a:r>
                    </a:p>
                  </a:txBody>
                  <a:tcPr marL="68580" marR="68580" marT="0" marB="0" anchor="ctr"/>
                </a:tc>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96.13%</a:t>
                      </a:r>
                    </a:p>
                  </a:txBody>
                  <a:tcPr marL="68580" marR="68580" marT="0" marB="0" anchor="ctr"/>
                </a:tc>
                <a:extLst>
                  <a:ext uri="{0D108BD9-81ED-4DB2-BD59-A6C34878D82A}">
                    <a16:rowId xmlns:a16="http://schemas.microsoft.com/office/drawing/2014/main" val="3497550591"/>
                  </a:ext>
                </a:extLst>
              </a:tr>
            </a:tbl>
          </a:graphicData>
        </a:graphic>
      </p:graphicFrame>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899A55B-D997-B198-567A-E26C62B4E166}"/>
                  </a:ext>
                </a:extLst>
              </p14:cNvPr>
              <p14:cNvContentPartPr/>
              <p14:nvPr/>
            </p14:nvContentPartPr>
            <p14:xfrm>
              <a:off x="23797414" y="19057269"/>
              <a:ext cx="946800" cy="79560"/>
            </p14:xfrm>
          </p:contentPart>
        </mc:Choice>
        <mc:Fallback xmlns="">
          <p:pic>
            <p:nvPicPr>
              <p:cNvPr id="25" name="Ink 24">
                <a:extLst>
                  <a:ext uri="{FF2B5EF4-FFF2-40B4-BE49-F238E27FC236}">
                    <a16:creationId xmlns:a16="http://schemas.microsoft.com/office/drawing/2014/main" id="{6899A55B-D997-B198-567A-E26C62B4E166}"/>
                  </a:ext>
                </a:extLst>
              </p:cNvPr>
              <p:cNvPicPr/>
              <p:nvPr/>
            </p:nvPicPr>
            <p:blipFill>
              <a:blip r:embed="rId15"/>
              <a:stretch>
                <a:fillRect/>
              </a:stretch>
            </p:blipFill>
            <p:spPr>
              <a:xfrm>
                <a:off x="23752774" y="18967629"/>
                <a:ext cx="103644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9FB1B1ED-88C4-A954-A1AD-87249DCE10EB}"/>
                  </a:ext>
                </a:extLst>
              </p14:cNvPr>
              <p14:cNvContentPartPr/>
              <p14:nvPr/>
            </p14:nvContentPartPr>
            <p14:xfrm>
              <a:off x="23778694" y="19305669"/>
              <a:ext cx="978120" cy="90000"/>
            </p14:xfrm>
          </p:contentPart>
        </mc:Choice>
        <mc:Fallback xmlns="">
          <p:pic>
            <p:nvPicPr>
              <p:cNvPr id="26" name="Ink 25">
                <a:extLst>
                  <a:ext uri="{FF2B5EF4-FFF2-40B4-BE49-F238E27FC236}">
                    <a16:creationId xmlns:a16="http://schemas.microsoft.com/office/drawing/2014/main" id="{9FB1B1ED-88C4-A954-A1AD-87249DCE10EB}"/>
                  </a:ext>
                </a:extLst>
              </p:cNvPr>
              <p:cNvPicPr/>
              <p:nvPr/>
            </p:nvPicPr>
            <p:blipFill>
              <a:blip r:embed="rId17"/>
              <a:stretch>
                <a:fillRect/>
              </a:stretch>
            </p:blipFill>
            <p:spPr>
              <a:xfrm>
                <a:off x="23733694" y="19216029"/>
                <a:ext cx="10677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3D6A9317-AC16-D0F9-F2C1-4E3871243D47}"/>
                  </a:ext>
                </a:extLst>
              </p14:cNvPr>
              <p14:cNvContentPartPr/>
              <p14:nvPr/>
            </p14:nvContentPartPr>
            <p14:xfrm>
              <a:off x="23783374" y="19180749"/>
              <a:ext cx="871560" cy="59040"/>
            </p14:xfrm>
          </p:contentPart>
        </mc:Choice>
        <mc:Fallback xmlns="">
          <p:pic>
            <p:nvPicPr>
              <p:cNvPr id="27" name="Ink 26">
                <a:extLst>
                  <a:ext uri="{FF2B5EF4-FFF2-40B4-BE49-F238E27FC236}">
                    <a16:creationId xmlns:a16="http://schemas.microsoft.com/office/drawing/2014/main" id="{3D6A9317-AC16-D0F9-F2C1-4E3871243D47}"/>
                  </a:ext>
                </a:extLst>
              </p:cNvPr>
              <p:cNvPicPr/>
              <p:nvPr/>
            </p:nvPicPr>
            <p:blipFill>
              <a:blip r:embed="rId19"/>
              <a:stretch>
                <a:fillRect/>
              </a:stretch>
            </p:blipFill>
            <p:spPr>
              <a:xfrm>
                <a:off x="23738734" y="19090749"/>
                <a:ext cx="961200" cy="238680"/>
              </a:xfrm>
              <a:prstGeom prst="rect">
                <a:avLst/>
              </a:prstGeom>
            </p:spPr>
          </p:pic>
        </mc:Fallback>
      </mc:AlternateContent>
      <p:pic>
        <p:nvPicPr>
          <p:cNvPr id="3" name="Picture 2" descr="A logo with birds and text">
            <a:extLst>
              <a:ext uri="{FF2B5EF4-FFF2-40B4-BE49-F238E27FC236}">
                <a16:creationId xmlns:a16="http://schemas.microsoft.com/office/drawing/2014/main" id="{7AD603D1-78A1-AD84-3E87-52B30B25701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38150" y="1769134"/>
            <a:ext cx="3380829" cy="2873704"/>
          </a:xfrm>
          <a:prstGeom prst="rect">
            <a:avLst/>
          </a:prstGeom>
        </p:spPr>
      </p:pic>
      <p:pic>
        <p:nvPicPr>
          <p:cNvPr id="8" name="Google Shape;107;p13" descr="A logo of a university&#10;&#10;Description automatically generated">
            <a:extLst>
              <a:ext uri="{FF2B5EF4-FFF2-40B4-BE49-F238E27FC236}">
                <a16:creationId xmlns:a16="http://schemas.microsoft.com/office/drawing/2014/main" id="{CB1F41C3-4B77-AC57-8DAA-8EF23ED5E024}"/>
              </a:ext>
            </a:extLst>
          </p:cNvPr>
          <p:cNvPicPr preferRelativeResize="0"/>
          <p:nvPr/>
        </p:nvPicPr>
        <p:blipFill rotWithShape="1">
          <a:blip r:embed="rId21">
            <a:alphaModFix/>
          </a:blip>
          <a:srcRect/>
          <a:stretch/>
        </p:blipFill>
        <p:spPr>
          <a:xfrm>
            <a:off x="21620116" y="1769134"/>
            <a:ext cx="2888393" cy="2395863"/>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1233</Words>
  <Application>Microsoft Office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Mina Adil</cp:lastModifiedBy>
  <cp:revision>46</cp:revision>
  <dcterms:created xsi:type="dcterms:W3CDTF">2008-12-04T00:20:37Z</dcterms:created>
  <dcterms:modified xsi:type="dcterms:W3CDTF">2024-06-28T15:28:44Z</dcterms:modified>
</cp:coreProperties>
</file>