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91555-B7EE-45C0-8A6D-102270325A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FD48E51F-A0EE-4382-872C-D6018678EC3B}">
      <dgm:prSet/>
      <dgm:spPr/>
      <dgm:t>
        <a:bodyPr/>
        <a:lstStyle/>
        <a:p>
          <a:r>
            <a:rPr lang="ru-RU" b="0" i="0" dirty="0"/>
            <a:t>Современную концепцию социальной периодизации истории принято называть концепцией постиндустриального общества</a:t>
          </a:r>
          <a:endParaRPr lang="ru-BY" dirty="0"/>
        </a:p>
      </dgm:t>
    </dgm:pt>
    <dgm:pt modelId="{26F26E16-5507-4B92-90B1-334BC9E5C5E9}" type="parTrans" cxnId="{73B78EC8-27A3-43F6-AFBF-7D542DD33536}">
      <dgm:prSet/>
      <dgm:spPr/>
      <dgm:t>
        <a:bodyPr/>
        <a:lstStyle/>
        <a:p>
          <a:endParaRPr lang="ru-BY"/>
        </a:p>
      </dgm:t>
    </dgm:pt>
    <dgm:pt modelId="{356229DF-55E4-4420-8E00-65AF85EB2445}" type="sibTrans" cxnId="{73B78EC8-27A3-43F6-AFBF-7D542DD33536}">
      <dgm:prSet/>
      <dgm:spPr/>
      <dgm:t>
        <a:bodyPr/>
        <a:lstStyle/>
        <a:p>
          <a:endParaRPr lang="ru-BY"/>
        </a:p>
      </dgm:t>
    </dgm:pt>
    <dgm:pt modelId="{30CE3609-69EB-45CC-B9EC-4A737DC3F2F2}">
      <dgm:prSet/>
      <dgm:spPr/>
      <dgm:t>
        <a:bodyPr/>
        <a:lstStyle/>
        <a:p>
          <a:r>
            <a:rPr lang="ru-RU" b="0" i="0" dirty="0"/>
            <a:t>Традиционного (аграрного) общества;</a:t>
          </a:r>
          <a:endParaRPr lang="ru-BY" dirty="0"/>
        </a:p>
      </dgm:t>
    </dgm:pt>
    <dgm:pt modelId="{D525B590-980F-40AA-91C4-D5CEC0ECED78}" type="parTrans" cxnId="{071CD0DD-DF84-4645-B70D-CC2D36A75210}">
      <dgm:prSet/>
      <dgm:spPr/>
      <dgm:t>
        <a:bodyPr/>
        <a:lstStyle/>
        <a:p>
          <a:endParaRPr lang="ru-BY"/>
        </a:p>
      </dgm:t>
    </dgm:pt>
    <dgm:pt modelId="{EB7012C5-64D8-47ED-BCDE-7F2F5529FAF9}" type="sibTrans" cxnId="{071CD0DD-DF84-4645-B70D-CC2D36A75210}">
      <dgm:prSet/>
      <dgm:spPr/>
      <dgm:t>
        <a:bodyPr/>
        <a:lstStyle/>
        <a:p>
          <a:endParaRPr lang="ru-BY"/>
        </a:p>
      </dgm:t>
    </dgm:pt>
    <dgm:pt modelId="{B8178301-9F16-4475-9833-EE97D21056BF}">
      <dgm:prSet/>
      <dgm:spPr/>
      <dgm:t>
        <a:bodyPr/>
        <a:lstStyle/>
        <a:p>
          <a:r>
            <a:rPr lang="ru-RU" b="0" i="0" dirty="0"/>
            <a:t>Индустриального (промышленного) общества;</a:t>
          </a:r>
          <a:endParaRPr lang="ru-BY" dirty="0"/>
        </a:p>
      </dgm:t>
    </dgm:pt>
    <dgm:pt modelId="{C146DE56-E8B6-414A-90EF-49C0C4B49550}" type="parTrans" cxnId="{41251980-2FAC-4822-9E9C-E1ABC4B8B38C}">
      <dgm:prSet/>
      <dgm:spPr/>
      <dgm:t>
        <a:bodyPr/>
        <a:lstStyle/>
        <a:p>
          <a:endParaRPr lang="ru-BY"/>
        </a:p>
      </dgm:t>
    </dgm:pt>
    <dgm:pt modelId="{191572F8-57B7-4902-A10F-FB5281B40D30}" type="sibTrans" cxnId="{41251980-2FAC-4822-9E9C-E1ABC4B8B38C}">
      <dgm:prSet/>
      <dgm:spPr/>
      <dgm:t>
        <a:bodyPr/>
        <a:lstStyle/>
        <a:p>
          <a:endParaRPr lang="ru-BY"/>
        </a:p>
      </dgm:t>
    </dgm:pt>
    <dgm:pt modelId="{BC9609D1-C04E-4FC7-A57A-198D814F8F1E}">
      <dgm:prSet/>
      <dgm:spPr/>
      <dgm:t>
        <a:bodyPr/>
        <a:lstStyle/>
        <a:p>
          <a:r>
            <a:rPr lang="ru-RU" b="0" i="0" dirty="0"/>
            <a:t>Постиндустриального (</a:t>
          </a:r>
          <a:r>
            <a:rPr lang="ru-RU" b="0" i="0" dirty="0" err="1"/>
            <a:t>сверхиндустриального</a:t>
          </a:r>
          <a:r>
            <a:rPr lang="ru-RU" b="0" i="0" dirty="0"/>
            <a:t>, информационного, технотронного) общества.</a:t>
          </a:r>
          <a:endParaRPr lang="ru-BY" dirty="0"/>
        </a:p>
      </dgm:t>
    </dgm:pt>
    <dgm:pt modelId="{0F8EB3E1-59B5-40D1-8C3C-6CFDFD3CE1A0}" type="parTrans" cxnId="{91DF71F3-0D41-4202-94FD-FDD1FB0D4000}">
      <dgm:prSet/>
      <dgm:spPr/>
      <dgm:t>
        <a:bodyPr/>
        <a:lstStyle/>
        <a:p>
          <a:endParaRPr lang="ru-BY"/>
        </a:p>
      </dgm:t>
    </dgm:pt>
    <dgm:pt modelId="{3222CC23-EA4F-4F60-AD1E-7D2031E518E8}" type="sibTrans" cxnId="{91DF71F3-0D41-4202-94FD-FDD1FB0D4000}">
      <dgm:prSet/>
      <dgm:spPr/>
      <dgm:t>
        <a:bodyPr/>
        <a:lstStyle/>
        <a:p>
          <a:endParaRPr lang="ru-BY"/>
        </a:p>
      </dgm:t>
    </dgm:pt>
    <dgm:pt modelId="{67A75AF7-6FE7-4FE8-9B8F-C80083EBE2C9}" type="pres">
      <dgm:prSet presAssocID="{9D791555-B7EE-45C0-8A6D-102270325A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6D19AB-ABAD-40A2-AE4C-A78331400B55}" type="pres">
      <dgm:prSet presAssocID="{FD48E51F-A0EE-4382-872C-D6018678EC3B}" presName="hierRoot1" presStyleCnt="0"/>
      <dgm:spPr/>
    </dgm:pt>
    <dgm:pt modelId="{17D2323E-5777-49FD-AA93-CC27F57206A2}" type="pres">
      <dgm:prSet presAssocID="{FD48E51F-A0EE-4382-872C-D6018678EC3B}" presName="composite" presStyleCnt="0"/>
      <dgm:spPr/>
    </dgm:pt>
    <dgm:pt modelId="{EECDB909-EAC9-44F0-B55A-EF315F10B80E}" type="pres">
      <dgm:prSet presAssocID="{FD48E51F-A0EE-4382-872C-D6018678EC3B}" presName="background" presStyleLbl="node0" presStyleIdx="0" presStyleCnt="1"/>
      <dgm:spPr/>
    </dgm:pt>
    <dgm:pt modelId="{D575185B-0B9A-4C05-A127-62E555316128}" type="pres">
      <dgm:prSet presAssocID="{FD48E51F-A0EE-4382-872C-D6018678EC3B}" presName="text" presStyleLbl="fgAcc0" presStyleIdx="0" presStyleCnt="1" custScaleX="239590">
        <dgm:presLayoutVars>
          <dgm:chPref val="3"/>
        </dgm:presLayoutVars>
      </dgm:prSet>
      <dgm:spPr/>
    </dgm:pt>
    <dgm:pt modelId="{ECF8559A-E748-4B77-8D00-B3467FBC9921}" type="pres">
      <dgm:prSet presAssocID="{FD48E51F-A0EE-4382-872C-D6018678EC3B}" presName="hierChild2" presStyleCnt="0"/>
      <dgm:spPr/>
    </dgm:pt>
    <dgm:pt modelId="{ACA19C38-7720-4B2F-B88B-BF934D1B510E}" type="pres">
      <dgm:prSet presAssocID="{D525B590-980F-40AA-91C4-D5CEC0ECED78}" presName="Name10" presStyleLbl="parChTrans1D2" presStyleIdx="0" presStyleCnt="3"/>
      <dgm:spPr/>
    </dgm:pt>
    <dgm:pt modelId="{A933CDE0-6D61-466B-B8D4-224E24E05792}" type="pres">
      <dgm:prSet presAssocID="{30CE3609-69EB-45CC-B9EC-4A737DC3F2F2}" presName="hierRoot2" presStyleCnt="0"/>
      <dgm:spPr/>
    </dgm:pt>
    <dgm:pt modelId="{870BCEDA-17C3-4BED-ACAF-2BFC784E3DCF}" type="pres">
      <dgm:prSet presAssocID="{30CE3609-69EB-45CC-B9EC-4A737DC3F2F2}" presName="composite2" presStyleCnt="0"/>
      <dgm:spPr/>
    </dgm:pt>
    <dgm:pt modelId="{1DDBD3A3-619A-45E6-985F-779CE1095A34}" type="pres">
      <dgm:prSet presAssocID="{30CE3609-69EB-45CC-B9EC-4A737DC3F2F2}" presName="background2" presStyleLbl="node2" presStyleIdx="0" presStyleCnt="3"/>
      <dgm:spPr/>
    </dgm:pt>
    <dgm:pt modelId="{04A63A5D-144F-4C12-A9D5-0CDCEFE89F82}" type="pres">
      <dgm:prSet presAssocID="{30CE3609-69EB-45CC-B9EC-4A737DC3F2F2}" presName="text2" presStyleLbl="fgAcc2" presStyleIdx="0" presStyleCnt="3">
        <dgm:presLayoutVars>
          <dgm:chPref val="3"/>
        </dgm:presLayoutVars>
      </dgm:prSet>
      <dgm:spPr/>
    </dgm:pt>
    <dgm:pt modelId="{9DF3F525-32A3-4555-B599-434B594D0CE6}" type="pres">
      <dgm:prSet presAssocID="{30CE3609-69EB-45CC-B9EC-4A737DC3F2F2}" presName="hierChild3" presStyleCnt="0"/>
      <dgm:spPr/>
    </dgm:pt>
    <dgm:pt modelId="{C2C00E80-FF8F-4631-8B5A-44E0E868DE27}" type="pres">
      <dgm:prSet presAssocID="{C146DE56-E8B6-414A-90EF-49C0C4B49550}" presName="Name10" presStyleLbl="parChTrans1D2" presStyleIdx="1" presStyleCnt="3"/>
      <dgm:spPr/>
    </dgm:pt>
    <dgm:pt modelId="{D1CA5F08-2EAF-4ACC-AAB5-F8389EAC64B8}" type="pres">
      <dgm:prSet presAssocID="{B8178301-9F16-4475-9833-EE97D21056BF}" presName="hierRoot2" presStyleCnt="0"/>
      <dgm:spPr/>
    </dgm:pt>
    <dgm:pt modelId="{265408DC-C003-49D3-A506-2CED1F6F56D9}" type="pres">
      <dgm:prSet presAssocID="{B8178301-9F16-4475-9833-EE97D21056BF}" presName="composite2" presStyleCnt="0"/>
      <dgm:spPr/>
    </dgm:pt>
    <dgm:pt modelId="{606F3E2B-B6B5-440C-A38B-CEE7FA522646}" type="pres">
      <dgm:prSet presAssocID="{B8178301-9F16-4475-9833-EE97D21056BF}" presName="background2" presStyleLbl="node2" presStyleIdx="1" presStyleCnt="3"/>
      <dgm:spPr/>
    </dgm:pt>
    <dgm:pt modelId="{91F48230-89DE-43D2-B445-948F3506979E}" type="pres">
      <dgm:prSet presAssocID="{B8178301-9F16-4475-9833-EE97D21056BF}" presName="text2" presStyleLbl="fgAcc2" presStyleIdx="1" presStyleCnt="3">
        <dgm:presLayoutVars>
          <dgm:chPref val="3"/>
        </dgm:presLayoutVars>
      </dgm:prSet>
      <dgm:spPr/>
    </dgm:pt>
    <dgm:pt modelId="{61D46AE6-50E4-460E-8D5D-D3BCF927E496}" type="pres">
      <dgm:prSet presAssocID="{B8178301-9F16-4475-9833-EE97D21056BF}" presName="hierChild3" presStyleCnt="0"/>
      <dgm:spPr/>
    </dgm:pt>
    <dgm:pt modelId="{42ED36F9-3617-4DD0-9672-FE5F7C361B00}" type="pres">
      <dgm:prSet presAssocID="{0F8EB3E1-59B5-40D1-8C3C-6CFDFD3CE1A0}" presName="Name10" presStyleLbl="parChTrans1D2" presStyleIdx="2" presStyleCnt="3"/>
      <dgm:spPr/>
    </dgm:pt>
    <dgm:pt modelId="{F85795A4-3108-4F07-9D7C-33F940AC2FDE}" type="pres">
      <dgm:prSet presAssocID="{BC9609D1-C04E-4FC7-A57A-198D814F8F1E}" presName="hierRoot2" presStyleCnt="0"/>
      <dgm:spPr/>
    </dgm:pt>
    <dgm:pt modelId="{79EFE295-DC62-405E-9FA4-4D026F2F1586}" type="pres">
      <dgm:prSet presAssocID="{BC9609D1-C04E-4FC7-A57A-198D814F8F1E}" presName="composite2" presStyleCnt="0"/>
      <dgm:spPr/>
    </dgm:pt>
    <dgm:pt modelId="{BB9CF34D-CEF4-48ED-9563-F67A0E63A7A5}" type="pres">
      <dgm:prSet presAssocID="{BC9609D1-C04E-4FC7-A57A-198D814F8F1E}" presName="background2" presStyleLbl="node2" presStyleIdx="2" presStyleCnt="3"/>
      <dgm:spPr/>
    </dgm:pt>
    <dgm:pt modelId="{027CB76A-181E-4E30-BBC0-7B0A2B442CF8}" type="pres">
      <dgm:prSet presAssocID="{BC9609D1-C04E-4FC7-A57A-198D814F8F1E}" presName="text2" presStyleLbl="fgAcc2" presStyleIdx="2" presStyleCnt="3">
        <dgm:presLayoutVars>
          <dgm:chPref val="3"/>
        </dgm:presLayoutVars>
      </dgm:prSet>
      <dgm:spPr/>
    </dgm:pt>
    <dgm:pt modelId="{496411C1-FFCA-48AC-9429-7E4F8078D8E4}" type="pres">
      <dgm:prSet presAssocID="{BC9609D1-C04E-4FC7-A57A-198D814F8F1E}" presName="hierChild3" presStyleCnt="0"/>
      <dgm:spPr/>
    </dgm:pt>
  </dgm:ptLst>
  <dgm:cxnLst>
    <dgm:cxn modelId="{6B7D292C-3093-4C40-91CC-0B3833CCB6D6}" type="presOf" srcId="{30CE3609-69EB-45CC-B9EC-4A737DC3F2F2}" destId="{04A63A5D-144F-4C12-A9D5-0CDCEFE89F82}" srcOrd="0" destOrd="0" presId="urn:microsoft.com/office/officeart/2005/8/layout/hierarchy1"/>
    <dgm:cxn modelId="{5E13582E-20A5-449F-A93D-67037D1D1649}" type="presOf" srcId="{B8178301-9F16-4475-9833-EE97D21056BF}" destId="{91F48230-89DE-43D2-B445-948F3506979E}" srcOrd="0" destOrd="0" presId="urn:microsoft.com/office/officeart/2005/8/layout/hierarchy1"/>
    <dgm:cxn modelId="{509CD064-2746-4126-8C92-ADA7816EE33C}" type="presOf" srcId="{D525B590-980F-40AA-91C4-D5CEC0ECED78}" destId="{ACA19C38-7720-4B2F-B88B-BF934D1B510E}" srcOrd="0" destOrd="0" presId="urn:microsoft.com/office/officeart/2005/8/layout/hierarchy1"/>
    <dgm:cxn modelId="{3F398365-05F8-447D-B8F6-0DB248533A22}" type="presOf" srcId="{BC9609D1-C04E-4FC7-A57A-198D814F8F1E}" destId="{027CB76A-181E-4E30-BBC0-7B0A2B442CF8}" srcOrd="0" destOrd="0" presId="urn:microsoft.com/office/officeart/2005/8/layout/hierarchy1"/>
    <dgm:cxn modelId="{B870EE4B-0FF1-42E3-9837-98CF73FAD053}" type="presOf" srcId="{FD48E51F-A0EE-4382-872C-D6018678EC3B}" destId="{D575185B-0B9A-4C05-A127-62E555316128}" srcOrd="0" destOrd="0" presId="urn:microsoft.com/office/officeart/2005/8/layout/hierarchy1"/>
    <dgm:cxn modelId="{C1BE3170-7484-4A57-B582-9DDD29649D31}" type="presOf" srcId="{0F8EB3E1-59B5-40D1-8C3C-6CFDFD3CE1A0}" destId="{42ED36F9-3617-4DD0-9672-FE5F7C361B00}" srcOrd="0" destOrd="0" presId="urn:microsoft.com/office/officeart/2005/8/layout/hierarchy1"/>
    <dgm:cxn modelId="{41251980-2FAC-4822-9E9C-E1ABC4B8B38C}" srcId="{FD48E51F-A0EE-4382-872C-D6018678EC3B}" destId="{B8178301-9F16-4475-9833-EE97D21056BF}" srcOrd="1" destOrd="0" parTransId="{C146DE56-E8B6-414A-90EF-49C0C4B49550}" sibTransId="{191572F8-57B7-4902-A10F-FB5281B40D30}"/>
    <dgm:cxn modelId="{C2E03D89-94B9-4285-BC31-9FFE9E033103}" type="presOf" srcId="{9D791555-B7EE-45C0-8A6D-102270325A24}" destId="{67A75AF7-6FE7-4FE8-9B8F-C80083EBE2C9}" srcOrd="0" destOrd="0" presId="urn:microsoft.com/office/officeart/2005/8/layout/hierarchy1"/>
    <dgm:cxn modelId="{5AB416BF-E7AE-4DF0-8B0D-59A427DFBFBD}" type="presOf" srcId="{C146DE56-E8B6-414A-90EF-49C0C4B49550}" destId="{C2C00E80-FF8F-4631-8B5A-44E0E868DE27}" srcOrd="0" destOrd="0" presId="urn:microsoft.com/office/officeart/2005/8/layout/hierarchy1"/>
    <dgm:cxn modelId="{73B78EC8-27A3-43F6-AFBF-7D542DD33536}" srcId="{9D791555-B7EE-45C0-8A6D-102270325A24}" destId="{FD48E51F-A0EE-4382-872C-D6018678EC3B}" srcOrd="0" destOrd="0" parTransId="{26F26E16-5507-4B92-90B1-334BC9E5C5E9}" sibTransId="{356229DF-55E4-4420-8E00-65AF85EB2445}"/>
    <dgm:cxn modelId="{071CD0DD-DF84-4645-B70D-CC2D36A75210}" srcId="{FD48E51F-A0EE-4382-872C-D6018678EC3B}" destId="{30CE3609-69EB-45CC-B9EC-4A737DC3F2F2}" srcOrd="0" destOrd="0" parTransId="{D525B590-980F-40AA-91C4-D5CEC0ECED78}" sibTransId="{EB7012C5-64D8-47ED-BCDE-7F2F5529FAF9}"/>
    <dgm:cxn modelId="{91DF71F3-0D41-4202-94FD-FDD1FB0D4000}" srcId="{FD48E51F-A0EE-4382-872C-D6018678EC3B}" destId="{BC9609D1-C04E-4FC7-A57A-198D814F8F1E}" srcOrd="2" destOrd="0" parTransId="{0F8EB3E1-59B5-40D1-8C3C-6CFDFD3CE1A0}" sibTransId="{3222CC23-EA4F-4F60-AD1E-7D2031E518E8}"/>
    <dgm:cxn modelId="{66873DDB-8041-4E5D-96E2-4831F8275035}" type="presParOf" srcId="{67A75AF7-6FE7-4FE8-9B8F-C80083EBE2C9}" destId="{AA6D19AB-ABAD-40A2-AE4C-A78331400B55}" srcOrd="0" destOrd="0" presId="urn:microsoft.com/office/officeart/2005/8/layout/hierarchy1"/>
    <dgm:cxn modelId="{4B055A75-3E1D-4A13-882B-1CEC6FA20483}" type="presParOf" srcId="{AA6D19AB-ABAD-40A2-AE4C-A78331400B55}" destId="{17D2323E-5777-49FD-AA93-CC27F57206A2}" srcOrd="0" destOrd="0" presId="urn:microsoft.com/office/officeart/2005/8/layout/hierarchy1"/>
    <dgm:cxn modelId="{8E2FA143-FD39-4F85-A824-4CBFEE5F63D8}" type="presParOf" srcId="{17D2323E-5777-49FD-AA93-CC27F57206A2}" destId="{EECDB909-EAC9-44F0-B55A-EF315F10B80E}" srcOrd="0" destOrd="0" presId="urn:microsoft.com/office/officeart/2005/8/layout/hierarchy1"/>
    <dgm:cxn modelId="{7C25CB1D-576F-4440-A6BF-385BECDDFE3C}" type="presParOf" srcId="{17D2323E-5777-49FD-AA93-CC27F57206A2}" destId="{D575185B-0B9A-4C05-A127-62E555316128}" srcOrd="1" destOrd="0" presId="urn:microsoft.com/office/officeart/2005/8/layout/hierarchy1"/>
    <dgm:cxn modelId="{31D419CC-FBBA-4C5C-A366-ABE69958F6BB}" type="presParOf" srcId="{AA6D19AB-ABAD-40A2-AE4C-A78331400B55}" destId="{ECF8559A-E748-4B77-8D00-B3467FBC9921}" srcOrd="1" destOrd="0" presId="urn:microsoft.com/office/officeart/2005/8/layout/hierarchy1"/>
    <dgm:cxn modelId="{9B83AA80-9108-4138-BA9F-1B6A3B87A4FE}" type="presParOf" srcId="{ECF8559A-E748-4B77-8D00-B3467FBC9921}" destId="{ACA19C38-7720-4B2F-B88B-BF934D1B510E}" srcOrd="0" destOrd="0" presId="urn:microsoft.com/office/officeart/2005/8/layout/hierarchy1"/>
    <dgm:cxn modelId="{EF8B18AB-4BC7-4737-96B3-52CFEA6994F1}" type="presParOf" srcId="{ECF8559A-E748-4B77-8D00-B3467FBC9921}" destId="{A933CDE0-6D61-466B-B8D4-224E24E05792}" srcOrd="1" destOrd="0" presId="urn:microsoft.com/office/officeart/2005/8/layout/hierarchy1"/>
    <dgm:cxn modelId="{6B0E9662-1D4E-45D1-B9FE-1E397CAB049D}" type="presParOf" srcId="{A933CDE0-6D61-466B-B8D4-224E24E05792}" destId="{870BCEDA-17C3-4BED-ACAF-2BFC784E3DCF}" srcOrd="0" destOrd="0" presId="urn:microsoft.com/office/officeart/2005/8/layout/hierarchy1"/>
    <dgm:cxn modelId="{0DD58D6C-97A2-4790-9573-909B7A072A47}" type="presParOf" srcId="{870BCEDA-17C3-4BED-ACAF-2BFC784E3DCF}" destId="{1DDBD3A3-619A-45E6-985F-779CE1095A34}" srcOrd="0" destOrd="0" presId="urn:microsoft.com/office/officeart/2005/8/layout/hierarchy1"/>
    <dgm:cxn modelId="{3BDD5ED8-22AC-466F-94FC-64CBC243CF1F}" type="presParOf" srcId="{870BCEDA-17C3-4BED-ACAF-2BFC784E3DCF}" destId="{04A63A5D-144F-4C12-A9D5-0CDCEFE89F82}" srcOrd="1" destOrd="0" presId="urn:microsoft.com/office/officeart/2005/8/layout/hierarchy1"/>
    <dgm:cxn modelId="{BA1A26B5-036A-4079-9920-BA2A8B104959}" type="presParOf" srcId="{A933CDE0-6D61-466B-B8D4-224E24E05792}" destId="{9DF3F525-32A3-4555-B599-434B594D0CE6}" srcOrd="1" destOrd="0" presId="urn:microsoft.com/office/officeart/2005/8/layout/hierarchy1"/>
    <dgm:cxn modelId="{8F7B93F7-7DF2-4C9C-A8C6-131A92641F82}" type="presParOf" srcId="{ECF8559A-E748-4B77-8D00-B3467FBC9921}" destId="{C2C00E80-FF8F-4631-8B5A-44E0E868DE27}" srcOrd="2" destOrd="0" presId="urn:microsoft.com/office/officeart/2005/8/layout/hierarchy1"/>
    <dgm:cxn modelId="{12FF00DC-7E33-40A4-9798-045ED707C635}" type="presParOf" srcId="{ECF8559A-E748-4B77-8D00-B3467FBC9921}" destId="{D1CA5F08-2EAF-4ACC-AAB5-F8389EAC64B8}" srcOrd="3" destOrd="0" presId="urn:microsoft.com/office/officeart/2005/8/layout/hierarchy1"/>
    <dgm:cxn modelId="{0AB00059-6C1F-4058-B3B8-53E1F60EBFB3}" type="presParOf" srcId="{D1CA5F08-2EAF-4ACC-AAB5-F8389EAC64B8}" destId="{265408DC-C003-49D3-A506-2CED1F6F56D9}" srcOrd="0" destOrd="0" presId="urn:microsoft.com/office/officeart/2005/8/layout/hierarchy1"/>
    <dgm:cxn modelId="{9E1E62AB-EF1B-48A1-BBE3-D82D43EF31A0}" type="presParOf" srcId="{265408DC-C003-49D3-A506-2CED1F6F56D9}" destId="{606F3E2B-B6B5-440C-A38B-CEE7FA522646}" srcOrd="0" destOrd="0" presId="urn:microsoft.com/office/officeart/2005/8/layout/hierarchy1"/>
    <dgm:cxn modelId="{11532A34-81AB-4B61-85A3-7F40D68022AF}" type="presParOf" srcId="{265408DC-C003-49D3-A506-2CED1F6F56D9}" destId="{91F48230-89DE-43D2-B445-948F3506979E}" srcOrd="1" destOrd="0" presId="urn:microsoft.com/office/officeart/2005/8/layout/hierarchy1"/>
    <dgm:cxn modelId="{A056D20A-81DC-468D-9024-69B1AC0E07E1}" type="presParOf" srcId="{D1CA5F08-2EAF-4ACC-AAB5-F8389EAC64B8}" destId="{61D46AE6-50E4-460E-8D5D-D3BCF927E496}" srcOrd="1" destOrd="0" presId="urn:microsoft.com/office/officeart/2005/8/layout/hierarchy1"/>
    <dgm:cxn modelId="{D482028E-FB16-458E-BDE5-0ED67E05DAD7}" type="presParOf" srcId="{ECF8559A-E748-4B77-8D00-B3467FBC9921}" destId="{42ED36F9-3617-4DD0-9672-FE5F7C361B00}" srcOrd="4" destOrd="0" presId="urn:microsoft.com/office/officeart/2005/8/layout/hierarchy1"/>
    <dgm:cxn modelId="{8B57319E-07D5-4A69-8F03-4C3A137FA429}" type="presParOf" srcId="{ECF8559A-E748-4B77-8D00-B3467FBC9921}" destId="{F85795A4-3108-4F07-9D7C-33F940AC2FDE}" srcOrd="5" destOrd="0" presId="urn:microsoft.com/office/officeart/2005/8/layout/hierarchy1"/>
    <dgm:cxn modelId="{BD7ECB8E-8F96-4C0E-82AD-B85B4AD85711}" type="presParOf" srcId="{F85795A4-3108-4F07-9D7C-33F940AC2FDE}" destId="{79EFE295-DC62-405E-9FA4-4D026F2F1586}" srcOrd="0" destOrd="0" presId="urn:microsoft.com/office/officeart/2005/8/layout/hierarchy1"/>
    <dgm:cxn modelId="{97FBB618-C318-41E1-BFE4-38F30C4C9110}" type="presParOf" srcId="{79EFE295-DC62-405E-9FA4-4D026F2F1586}" destId="{BB9CF34D-CEF4-48ED-9563-F67A0E63A7A5}" srcOrd="0" destOrd="0" presId="urn:microsoft.com/office/officeart/2005/8/layout/hierarchy1"/>
    <dgm:cxn modelId="{29E3D778-635B-4E09-970E-A498962A421C}" type="presParOf" srcId="{79EFE295-DC62-405E-9FA4-4D026F2F1586}" destId="{027CB76A-181E-4E30-BBC0-7B0A2B442CF8}" srcOrd="1" destOrd="0" presId="urn:microsoft.com/office/officeart/2005/8/layout/hierarchy1"/>
    <dgm:cxn modelId="{C46B99DD-4028-4869-B196-DE50D2C1E90B}" type="presParOf" srcId="{F85795A4-3108-4F07-9D7C-33F940AC2FDE}" destId="{496411C1-FFCA-48AC-9429-7E4F8078D8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D36F9-3617-4DD0-9672-FE5F7C361B00}">
      <dsp:nvSpPr>
        <dsp:cNvPr id="0" name=""/>
        <dsp:cNvSpPr/>
      </dsp:nvSpPr>
      <dsp:spPr>
        <a:xfrm>
          <a:off x="4873265" y="1784567"/>
          <a:ext cx="3430562" cy="816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296"/>
              </a:lnTo>
              <a:lnTo>
                <a:pt x="3430562" y="556296"/>
              </a:lnTo>
              <a:lnTo>
                <a:pt x="3430562" y="816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00E80-FF8F-4631-8B5A-44E0E868DE27}">
      <dsp:nvSpPr>
        <dsp:cNvPr id="0" name=""/>
        <dsp:cNvSpPr/>
      </dsp:nvSpPr>
      <dsp:spPr>
        <a:xfrm>
          <a:off x="4827545" y="1784567"/>
          <a:ext cx="91440" cy="8163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6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19C38-7720-4B2F-B88B-BF934D1B510E}">
      <dsp:nvSpPr>
        <dsp:cNvPr id="0" name=""/>
        <dsp:cNvSpPr/>
      </dsp:nvSpPr>
      <dsp:spPr>
        <a:xfrm>
          <a:off x="1442702" y="1784567"/>
          <a:ext cx="3430562" cy="816317"/>
        </a:xfrm>
        <a:custGeom>
          <a:avLst/>
          <a:gdLst/>
          <a:ahLst/>
          <a:cxnLst/>
          <a:rect l="0" t="0" r="0" b="0"/>
          <a:pathLst>
            <a:path>
              <a:moveTo>
                <a:pt x="3430562" y="0"/>
              </a:moveTo>
              <a:lnTo>
                <a:pt x="3430562" y="556296"/>
              </a:lnTo>
              <a:lnTo>
                <a:pt x="0" y="556296"/>
              </a:lnTo>
              <a:lnTo>
                <a:pt x="0" y="816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DB909-EAC9-44F0-B55A-EF315F10B80E}">
      <dsp:nvSpPr>
        <dsp:cNvPr id="0" name=""/>
        <dsp:cNvSpPr/>
      </dsp:nvSpPr>
      <dsp:spPr>
        <a:xfrm>
          <a:off x="1510830" y="2233"/>
          <a:ext cx="6724869" cy="178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5185B-0B9A-4C05-A127-62E555316128}">
      <dsp:nvSpPr>
        <dsp:cNvPr id="0" name=""/>
        <dsp:cNvSpPr/>
      </dsp:nvSpPr>
      <dsp:spPr>
        <a:xfrm>
          <a:off x="1822699" y="298509"/>
          <a:ext cx="6724869" cy="178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Современную концепцию социальной периодизации истории принято называть концепцией постиндустриального общества</a:t>
          </a:r>
          <a:endParaRPr lang="ru-BY" sz="1600" kern="1200" dirty="0"/>
        </a:p>
      </dsp:txBody>
      <dsp:txXfrm>
        <a:off x="1874902" y="350712"/>
        <a:ext cx="6620463" cy="1677927"/>
      </dsp:txXfrm>
    </dsp:sp>
    <dsp:sp modelId="{1DDBD3A3-619A-45E6-985F-779CE1095A34}">
      <dsp:nvSpPr>
        <dsp:cNvPr id="0" name=""/>
        <dsp:cNvSpPr/>
      </dsp:nvSpPr>
      <dsp:spPr>
        <a:xfrm>
          <a:off x="39290" y="2600885"/>
          <a:ext cx="2806824" cy="178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63A5D-144F-4C12-A9D5-0CDCEFE89F82}">
      <dsp:nvSpPr>
        <dsp:cNvPr id="0" name=""/>
        <dsp:cNvSpPr/>
      </dsp:nvSpPr>
      <dsp:spPr>
        <a:xfrm>
          <a:off x="351159" y="2897160"/>
          <a:ext cx="2806824" cy="178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Традиционного (аграрного) общества;</a:t>
          </a:r>
          <a:endParaRPr lang="ru-BY" sz="1600" kern="1200" dirty="0"/>
        </a:p>
      </dsp:txBody>
      <dsp:txXfrm>
        <a:off x="403362" y="2949363"/>
        <a:ext cx="2702418" cy="1677927"/>
      </dsp:txXfrm>
    </dsp:sp>
    <dsp:sp modelId="{606F3E2B-B6B5-440C-A38B-CEE7FA522646}">
      <dsp:nvSpPr>
        <dsp:cNvPr id="0" name=""/>
        <dsp:cNvSpPr/>
      </dsp:nvSpPr>
      <dsp:spPr>
        <a:xfrm>
          <a:off x="3469853" y="2600885"/>
          <a:ext cx="2806824" cy="178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8230-89DE-43D2-B445-948F3506979E}">
      <dsp:nvSpPr>
        <dsp:cNvPr id="0" name=""/>
        <dsp:cNvSpPr/>
      </dsp:nvSpPr>
      <dsp:spPr>
        <a:xfrm>
          <a:off x="3781722" y="2897160"/>
          <a:ext cx="2806824" cy="178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Индустриального (промышленного) общества;</a:t>
          </a:r>
          <a:endParaRPr lang="ru-BY" sz="1600" kern="1200" dirty="0"/>
        </a:p>
      </dsp:txBody>
      <dsp:txXfrm>
        <a:off x="3833925" y="2949363"/>
        <a:ext cx="2702418" cy="1677927"/>
      </dsp:txXfrm>
    </dsp:sp>
    <dsp:sp modelId="{BB9CF34D-CEF4-48ED-9563-F67A0E63A7A5}">
      <dsp:nvSpPr>
        <dsp:cNvPr id="0" name=""/>
        <dsp:cNvSpPr/>
      </dsp:nvSpPr>
      <dsp:spPr>
        <a:xfrm>
          <a:off x="6900416" y="2600885"/>
          <a:ext cx="2806824" cy="178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CB76A-181E-4E30-BBC0-7B0A2B442CF8}">
      <dsp:nvSpPr>
        <dsp:cNvPr id="0" name=""/>
        <dsp:cNvSpPr/>
      </dsp:nvSpPr>
      <dsp:spPr>
        <a:xfrm>
          <a:off x="7212285" y="2897160"/>
          <a:ext cx="2806824" cy="178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Постиндустриального (</a:t>
          </a:r>
          <a:r>
            <a:rPr lang="ru-RU" sz="1600" b="0" i="0" kern="1200" dirty="0" err="1"/>
            <a:t>сверхиндустриального</a:t>
          </a:r>
          <a:r>
            <a:rPr lang="ru-RU" sz="1600" b="0" i="0" kern="1200" dirty="0"/>
            <a:t>, информационного, технотронного) общества.</a:t>
          </a:r>
          <a:endParaRPr lang="ru-BY" sz="1600" kern="1200" dirty="0"/>
        </a:p>
      </dsp:txBody>
      <dsp:txXfrm>
        <a:off x="7264488" y="2949363"/>
        <a:ext cx="2702418" cy="167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1239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9530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416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4694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418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59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575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58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1219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B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8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5F38D7-0F95-4EC4-95D8-73916F1B98AD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D68055-56FD-4910-9400-1EDAD7F4D05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38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5817-3CF9-868F-D620-57F042EB5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Понятие цивилизации. Развитие общества как цивилизационный процесс</a:t>
            </a:r>
            <a:endParaRPr lang="ru-B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5362-5E43-3F33-EB05-62417185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6" y="4956382"/>
            <a:ext cx="9070848" cy="457201"/>
          </a:xfrm>
        </p:spPr>
        <p:txBody>
          <a:bodyPr/>
          <a:lstStyle/>
          <a:p>
            <a:pPr algn="l"/>
            <a:r>
              <a:rPr lang="ru-RU" dirty="0"/>
              <a:t>Подготовил </a:t>
            </a:r>
            <a:r>
              <a:rPr lang="ru-RU" dirty="0" err="1"/>
              <a:t>Доскоч</a:t>
            </a:r>
            <a:r>
              <a:rPr lang="ru-RU" dirty="0"/>
              <a:t> Роман ФПМИ 13 группа 2022 г.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897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ECF7-0782-0585-78DB-D5FE9980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546755"/>
            <a:ext cx="10314495" cy="1467439"/>
          </a:xfrm>
        </p:spPr>
        <p:txBody>
          <a:bodyPr/>
          <a:lstStyle/>
          <a:p>
            <a:r>
              <a:rPr lang="ru-RU" dirty="0"/>
              <a:t>Западная цивилизация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AB30-4EBB-3E0A-B4B0-B9ADC27C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2103120"/>
            <a:ext cx="11067069" cy="4363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Западный путь развития представлен техногенной цивилизацией. В духовной сфере господствуют мифологические ценности; общество регулируется традициями; существует жесткая сословная иерархия.</a:t>
            </a:r>
            <a:endParaRPr lang="ru-BY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Западная цивилизация характеризуется целенаправленным стилем мышления, ориентированным на конкретный результат деятельности и эффективность социальных технологий, на изменение мира и самого человека.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Научная мысль запада всегда была направлена на познание мира, что проявлялось в ее повышенном внимании к естествознанию, фундаментальным исследованиям.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85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0A42-CCE4-E46F-A452-8913CCF2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680"/>
            <a:ext cx="10058400" cy="1178560"/>
          </a:xfrm>
        </p:spPr>
        <p:txBody>
          <a:bodyPr>
            <a:normAutofit/>
          </a:bodyPr>
          <a:lstStyle/>
          <a:p>
            <a:r>
              <a:rPr lang="ru-RU" sz="3600" dirty="0"/>
              <a:t>Особенности современной цивилизации</a:t>
            </a:r>
            <a:endParaRPr lang="ru-B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1DA2-EECD-5A40-4A61-A3BFB954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117600"/>
            <a:ext cx="6583680" cy="5364480"/>
          </a:xfrm>
        </p:spPr>
        <p:txBody>
          <a:bodyPr>
            <a:noAutofit/>
          </a:bodyPr>
          <a:lstStyle/>
          <a:p>
            <a:r>
              <a:rPr lang="ru-RU" dirty="0"/>
              <a:t>В развитии современной цивилизации можно наблюдать ряд особенностей. Среди них следует отметить так называемый «диалог культур», взаимодействие западной и восточной цивилизаций</a:t>
            </a:r>
          </a:p>
          <a:p>
            <a:r>
              <a:rPr lang="ru-RU" dirty="0"/>
              <a:t>Инновационный стиль мышления запада постоянно проникает и постепенно занимает центральное место на Востоке. Однако модернизацию Востока нельзя рассматривать как чистую «вестернизацию». Скорее, здесь идет процесс взаимного обогащения культур.</a:t>
            </a:r>
          </a:p>
          <a:p>
            <a:r>
              <a:rPr lang="ru-RU" dirty="0"/>
              <a:t>С данным обстоятельством тесно связана и такая особенность современной цивилизации, как процесс глобализации. Нарастающие мировые хозяйственные и экономические связи реально объединяют все регионы земного шара. Тенденция глобализации захватывает также общественные отношения, политические, национально-государственные связи.</a:t>
            </a:r>
            <a:endParaRPr lang="ru-BY" dirty="0"/>
          </a:p>
        </p:txBody>
      </p:sp>
      <p:pic>
        <p:nvPicPr>
          <p:cNvPr id="6146" name="Picture 2" descr="Глобализация и альтерглобализация (Эразея) / Стихи.ру">
            <a:extLst>
              <a:ext uri="{FF2B5EF4-FFF2-40B4-BE49-F238E27FC236}">
                <a16:creationId xmlns:a16="http://schemas.microsoft.com/office/drawing/2014/main" id="{5C6C691D-F596-99FB-A9AE-8F027C54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60" y="1304925"/>
            <a:ext cx="3810000" cy="3028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Дихотомия Восток-Запад">
            <a:extLst>
              <a:ext uri="{FF2B5EF4-FFF2-40B4-BE49-F238E27FC236}">
                <a16:creationId xmlns:a16="http://schemas.microsoft.com/office/drawing/2014/main" id="{31284716-01B2-4D80-7BC3-4A98963F3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/>
          <a:stretch/>
        </p:blipFill>
        <p:spPr bwMode="auto">
          <a:xfrm>
            <a:off x="9542596" y="4549768"/>
            <a:ext cx="2072508" cy="19323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Дихотомия Восток–Запад:">
            <a:extLst>
              <a:ext uri="{FF2B5EF4-FFF2-40B4-BE49-F238E27FC236}">
                <a16:creationId xmlns:a16="http://schemas.microsoft.com/office/drawing/2014/main" id="{F706D9EE-2E1C-8868-5691-8F3522A7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214">
            <a:off x="7110323" y="4806154"/>
            <a:ext cx="2030057" cy="14938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0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921-F064-7E5A-3864-CD7127B5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5266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1AB-86E8-3986-56ED-659F24FC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420624"/>
            <a:ext cx="5748529" cy="5907025"/>
          </a:xfrm>
        </p:spPr>
        <p:txBody>
          <a:bodyPr wrap="square">
            <a:normAutofit/>
          </a:bodyPr>
          <a:lstStyle/>
          <a:p>
            <a:r>
              <a:rPr lang="ru-RU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Понятие «цивилизация» имеет ряд значений и чаще всего употребляется как обозначение высокоразвитых, прогрессивно развивающихся обществ (Г. Гегель); как ступень развития человечества, последовавшая за дикостью и варварством (Л. Морган, Ф. Энгельс); как синоним культуры (Данилевский, А. Тойнби); как стадия упадка и деградации локальных культур (Шпенглер); для глобального членения исторического процесса и др.</a:t>
            </a:r>
            <a:endParaRPr lang="ru-BY" sz="2400" dirty="0"/>
          </a:p>
        </p:txBody>
      </p:sp>
      <p:pic>
        <p:nvPicPr>
          <p:cNvPr id="1028" name="Picture 4" descr="Гегель, Георг Вильгельм Фридрих — Википедия">
            <a:extLst>
              <a:ext uri="{FF2B5EF4-FFF2-40B4-BE49-F238E27FC236}">
                <a16:creationId xmlns:a16="http://schemas.microsoft.com/office/drawing/2014/main" id="{DA4B57B3-B6DE-A088-527B-BD7DB1CF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47" y="807149"/>
            <a:ext cx="1381125" cy="17490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иография. Морган (Morgan) Льюис Генри">
            <a:extLst>
              <a:ext uri="{FF2B5EF4-FFF2-40B4-BE49-F238E27FC236}">
                <a16:creationId xmlns:a16="http://schemas.microsoft.com/office/drawing/2014/main" id="{7C2F0D93-AEDC-8EBA-5FD4-D0EF2C45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59" y="807149"/>
            <a:ext cx="1294326" cy="1749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УСО: К 200-летию Фридриха Энгельса. &quot;Великий мыслитель&quot;">
            <a:extLst>
              <a:ext uri="{FF2B5EF4-FFF2-40B4-BE49-F238E27FC236}">
                <a16:creationId xmlns:a16="http://schemas.microsoft.com/office/drawing/2014/main" id="{5DE94E78-507C-ACFF-7DE3-6988101C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62082" y="807149"/>
            <a:ext cx="1361791" cy="1749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Данилевский, Николай Яковлевич — Википедия">
            <a:extLst>
              <a:ext uri="{FF2B5EF4-FFF2-40B4-BE49-F238E27FC236}">
                <a16:creationId xmlns:a16="http://schemas.microsoft.com/office/drawing/2014/main" id="{CCA466C5-6D6A-B2DD-AE37-D12DED56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47" y="2801566"/>
            <a:ext cx="1381125" cy="189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ТОЙНБИ, АРНОЛД ДЖОЗЕФ | Энциклопедия Кругосвет">
            <a:extLst>
              <a:ext uri="{FF2B5EF4-FFF2-40B4-BE49-F238E27FC236}">
                <a16:creationId xmlns:a16="http://schemas.microsoft.com/office/drawing/2014/main" id="{51C13C55-2E04-D63E-BC1B-BE7A0C72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59" y="2801566"/>
            <a:ext cx="1294326" cy="189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Освальд Шпенглер: Человек и техника – Гуманитарный портал">
            <a:extLst>
              <a:ext uri="{FF2B5EF4-FFF2-40B4-BE49-F238E27FC236}">
                <a16:creationId xmlns:a16="http://schemas.microsoft.com/office/drawing/2014/main" id="{9344B9DE-1E4F-38E0-8E6D-5F46D53B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72" y="2801566"/>
            <a:ext cx="1361791" cy="189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988-0AEB-09DC-EBFE-7B8EF131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Цивилизация это -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409-2902-2465-8CD0-CF8738F5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Опираясь на различные подходы к пониманию цивилизации, имеющие место в предшествующей традиции, а также учитывая современное состояние этой проблемы, можно дать следующее определение этого сложного понятия.</a:t>
            </a:r>
          </a:p>
          <a:p>
            <a:pPr marL="0" indent="0">
              <a:buNone/>
            </a:pP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Цивилизация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− это устойчивое культурно-историческое сообщество людей, отличающееся общностью духовно-нравственных ценностей и культурных традиций, сходством материально-производственного и социально-политического развития, особенностями образа жизни и типа личности, наличием, в большинстве случаев, общих этнических признаков и соответствующих географических рамок.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297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B8C8-1DFC-F744-FEFA-DA4A6E03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9184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Типы цивилизаций в истории общества</a:t>
            </a:r>
            <a:endParaRPr lang="ru-BY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3D1BED-F44D-B1FB-B006-2CF7F12AD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9497"/>
              </p:ext>
            </p:extLst>
          </p:nvPr>
        </p:nvGraphicFramePr>
        <p:xfrm>
          <a:off x="1066800" y="1353312"/>
          <a:ext cx="10058400" cy="468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4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6A5DF-AE88-F238-44F2-A25CF8D86144}"/>
              </a:ext>
            </a:extLst>
          </p:cNvPr>
          <p:cNvSpPr/>
          <p:nvPr/>
        </p:nvSpPr>
        <p:spPr>
          <a:xfrm>
            <a:off x="5980176" y="1645920"/>
            <a:ext cx="5806440" cy="4873752"/>
          </a:xfrm>
          <a:custGeom>
            <a:avLst/>
            <a:gdLst>
              <a:gd name="connsiteX0" fmla="*/ 0 w 5806440"/>
              <a:gd name="connsiteY0" fmla="*/ 0 h 4873752"/>
              <a:gd name="connsiteX1" fmla="*/ 638708 w 5806440"/>
              <a:gd name="connsiteY1" fmla="*/ 0 h 4873752"/>
              <a:gd name="connsiteX2" fmla="*/ 1335481 w 5806440"/>
              <a:gd name="connsiteY2" fmla="*/ 0 h 4873752"/>
              <a:gd name="connsiteX3" fmla="*/ 1916125 w 5806440"/>
              <a:gd name="connsiteY3" fmla="*/ 0 h 4873752"/>
              <a:gd name="connsiteX4" fmla="*/ 2496769 w 5806440"/>
              <a:gd name="connsiteY4" fmla="*/ 0 h 4873752"/>
              <a:gd name="connsiteX5" fmla="*/ 2961284 w 5806440"/>
              <a:gd name="connsiteY5" fmla="*/ 0 h 4873752"/>
              <a:gd name="connsiteX6" fmla="*/ 3541928 w 5806440"/>
              <a:gd name="connsiteY6" fmla="*/ 0 h 4873752"/>
              <a:gd name="connsiteX7" fmla="*/ 3948379 w 5806440"/>
              <a:gd name="connsiteY7" fmla="*/ 0 h 4873752"/>
              <a:gd name="connsiteX8" fmla="*/ 4529023 w 5806440"/>
              <a:gd name="connsiteY8" fmla="*/ 0 h 4873752"/>
              <a:gd name="connsiteX9" fmla="*/ 5109667 w 5806440"/>
              <a:gd name="connsiteY9" fmla="*/ 0 h 4873752"/>
              <a:gd name="connsiteX10" fmla="*/ 5806440 w 5806440"/>
              <a:gd name="connsiteY10" fmla="*/ 0 h 4873752"/>
              <a:gd name="connsiteX11" fmla="*/ 5806440 w 5806440"/>
              <a:gd name="connsiteY11" fmla="*/ 395315 h 4873752"/>
              <a:gd name="connsiteX12" fmla="*/ 5806440 w 5806440"/>
              <a:gd name="connsiteY12" fmla="*/ 839368 h 4873752"/>
              <a:gd name="connsiteX13" fmla="*/ 5806440 w 5806440"/>
              <a:gd name="connsiteY13" fmla="*/ 1283421 h 4873752"/>
              <a:gd name="connsiteX14" fmla="*/ 5806440 w 5806440"/>
              <a:gd name="connsiteY14" fmla="*/ 1727474 h 4873752"/>
              <a:gd name="connsiteX15" fmla="*/ 5806440 w 5806440"/>
              <a:gd name="connsiteY15" fmla="*/ 2317740 h 4873752"/>
              <a:gd name="connsiteX16" fmla="*/ 5806440 w 5806440"/>
              <a:gd name="connsiteY16" fmla="*/ 2859268 h 4873752"/>
              <a:gd name="connsiteX17" fmla="*/ 5806440 w 5806440"/>
              <a:gd name="connsiteY17" fmla="*/ 3254583 h 4873752"/>
              <a:gd name="connsiteX18" fmla="*/ 5806440 w 5806440"/>
              <a:gd name="connsiteY18" fmla="*/ 3796111 h 4873752"/>
              <a:gd name="connsiteX19" fmla="*/ 5806440 w 5806440"/>
              <a:gd name="connsiteY19" fmla="*/ 4337639 h 4873752"/>
              <a:gd name="connsiteX20" fmla="*/ 5806440 w 5806440"/>
              <a:gd name="connsiteY20" fmla="*/ 4873752 h 4873752"/>
              <a:gd name="connsiteX21" fmla="*/ 5399989 w 5806440"/>
              <a:gd name="connsiteY21" fmla="*/ 4873752 h 4873752"/>
              <a:gd name="connsiteX22" fmla="*/ 4819345 w 5806440"/>
              <a:gd name="connsiteY22" fmla="*/ 4873752 h 4873752"/>
              <a:gd name="connsiteX23" fmla="*/ 4180637 w 5806440"/>
              <a:gd name="connsiteY23" fmla="*/ 4873752 h 4873752"/>
              <a:gd name="connsiteX24" fmla="*/ 3483864 w 5806440"/>
              <a:gd name="connsiteY24" fmla="*/ 4873752 h 4873752"/>
              <a:gd name="connsiteX25" fmla="*/ 2845156 w 5806440"/>
              <a:gd name="connsiteY25" fmla="*/ 4873752 h 4873752"/>
              <a:gd name="connsiteX26" fmla="*/ 2380640 w 5806440"/>
              <a:gd name="connsiteY26" fmla="*/ 4873752 h 4873752"/>
              <a:gd name="connsiteX27" fmla="*/ 1858061 w 5806440"/>
              <a:gd name="connsiteY27" fmla="*/ 4873752 h 4873752"/>
              <a:gd name="connsiteX28" fmla="*/ 1277417 w 5806440"/>
              <a:gd name="connsiteY28" fmla="*/ 4873752 h 4873752"/>
              <a:gd name="connsiteX29" fmla="*/ 580644 w 5806440"/>
              <a:gd name="connsiteY29" fmla="*/ 4873752 h 4873752"/>
              <a:gd name="connsiteX30" fmla="*/ 0 w 5806440"/>
              <a:gd name="connsiteY30" fmla="*/ 4873752 h 4873752"/>
              <a:gd name="connsiteX31" fmla="*/ 0 w 5806440"/>
              <a:gd name="connsiteY31" fmla="*/ 4429699 h 4873752"/>
              <a:gd name="connsiteX32" fmla="*/ 0 w 5806440"/>
              <a:gd name="connsiteY32" fmla="*/ 4034384 h 4873752"/>
              <a:gd name="connsiteX33" fmla="*/ 0 w 5806440"/>
              <a:gd name="connsiteY33" fmla="*/ 3590331 h 4873752"/>
              <a:gd name="connsiteX34" fmla="*/ 0 w 5806440"/>
              <a:gd name="connsiteY34" fmla="*/ 2951328 h 4873752"/>
              <a:gd name="connsiteX35" fmla="*/ 0 w 5806440"/>
              <a:gd name="connsiteY35" fmla="*/ 2458537 h 4873752"/>
              <a:gd name="connsiteX36" fmla="*/ 0 w 5806440"/>
              <a:gd name="connsiteY36" fmla="*/ 2063222 h 4873752"/>
              <a:gd name="connsiteX37" fmla="*/ 0 w 5806440"/>
              <a:gd name="connsiteY37" fmla="*/ 1424219 h 4873752"/>
              <a:gd name="connsiteX38" fmla="*/ 0 w 5806440"/>
              <a:gd name="connsiteY38" fmla="*/ 833953 h 4873752"/>
              <a:gd name="connsiteX39" fmla="*/ 0 w 5806440"/>
              <a:gd name="connsiteY39" fmla="*/ 0 h 487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06440" h="4873752" fill="none" extrusionOk="0">
                <a:moveTo>
                  <a:pt x="0" y="0"/>
                </a:moveTo>
                <a:cubicBezTo>
                  <a:pt x="227449" y="-53428"/>
                  <a:pt x="368526" y="31244"/>
                  <a:pt x="638708" y="0"/>
                </a:cubicBezTo>
                <a:cubicBezTo>
                  <a:pt x="908890" y="-31244"/>
                  <a:pt x="1132761" y="3387"/>
                  <a:pt x="1335481" y="0"/>
                </a:cubicBezTo>
                <a:cubicBezTo>
                  <a:pt x="1538201" y="-3387"/>
                  <a:pt x="1647993" y="55812"/>
                  <a:pt x="1916125" y="0"/>
                </a:cubicBezTo>
                <a:cubicBezTo>
                  <a:pt x="2184257" y="-55812"/>
                  <a:pt x="2282164" y="50048"/>
                  <a:pt x="2496769" y="0"/>
                </a:cubicBezTo>
                <a:cubicBezTo>
                  <a:pt x="2711374" y="-50048"/>
                  <a:pt x="2781239" y="23201"/>
                  <a:pt x="2961284" y="0"/>
                </a:cubicBezTo>
                <a:cubicBezTo>
                  <a:pt x="3141329" y="-23201"/>
                  <a:pt x="3357514" y="19286"/>
                  <a:pt x="3541928" y="0"/>
                </a:cubicBezTo>
                <a:cubicBezTo>
                  <a:pt x="3726342" y="-19286"/>
                  <a:pt x="3851378" y="3541"/>
                  <a:pt x="3948379" y="0"/>
                </a:cubicBezTo>
                <a:cubicBezTo>
                  <a:pt x="4045380" y="-3541"/>
                  <a:pt x="4404918" y="4769"/>
                  <a:pt x="4529023" y="0"/>
                </a:cubicBezTo>
                <a:cubicBezTo>
                  <a:pt x="4653128" y="-4769"/>
                  <a:pt x="4855296" y="23189"/>
                  <a:pt x="5109667" y="0"/>
                </a:cubicBezTo>
                <a:cubicBezTo>
                  <a:pt x="5364038" y="-23189"/>
                  <a:pt x="5483614" y="61178"/>
                  <a:pt x="5806440" y="0"/>
                </a:cubicBezTo>
                <a:cubicBezTo>
                  <a:pt x="5820453" y="167217"/>
                  <a:pt x="5771051" y="311415"/>
                  <a:pt x="5806440" y="395315"/>
                </a:cubicBezTo>
                <a:cubicBezTo>
                  <a:pt x="5841829" y="479215"/>
                  <a:pt x="5764943" y="659991"/>
                  <a:pt x="5806440" y="839368"/>
                </a:cubicBezTo>
                <a:cubicBezTo>
                  <a:pt x="5847937" y="1018745"/>
                  <a:pt x="5775037" y="1102283"/>
                  <a:pt x="5806440" y="1283421"/>
                </a:cubicBezTo>
                <a:cubicBezTo>
                  <a:pt x="5837843" y="1464559"/>
                  <a:pt x="5795855" y="1580826"/>
                  <a:pt x="5806440" y="1727474"/>
                </a:cubicBezTo>
                <a:cubicBezTo>
                  <a:pt x="5817025" y="1874122"/>
                  <a:pt x="5761857" y="2138229"/>
                  <a:pt x="5806440" y="2317740"/>
                </a:cubicBezTo>
                <a:cubicBezTo>
                  <a:pt x="5851023" y="2497251"/>
                  <a:pt x="5751801" y="2741534"/>
                  <a:pt x="5806440" y="2859268"/>
                </a:cubicBezTo>
                <a:cubicBezTo>
                  <a:pt x="5861079" y="2977002"/>
                  <a:pt x="5786377" y="3100977"/>
                  <a:pt x="5806440" y="3254583"/>
                </a:cubicBezTo>
                <a:cubicBezTo>
                  <a:pt x="5826503" y="3408190"/>
                  <a:pt x="5775862" y="3615083"/>
                  <a:pt x="5806440" y="3796111"/>
                </a:cubicBezTo>
                <a:cubicBezTo>
                  <a:pt x="5837018" y="3977139"/>
                  <a:pt x="5746969" y="4124795"/>
                  <a:pt x="5806440" y="4337639"/>
                </a:cubicBezTo>
                <a:cubicBezTo>
                  <a:pt x="5865911" y="4550483"/>
                  <a:pt x="5777914" y="4679733"/>
                  <a:pt x="5806440" y="4873752"/>
                </a:cubicBezTo>
                <a:cubicBezTo>
                  <a:pt x="5609441" y="4874258"/>
                  <a:pt x="5562469" y="4872549"/>
                  <a:pt x="5399989" y="4873752"/>
                </a:cubicBezTo>
                <a:cubicBezTo>
                  <a:pt x="5237509" y="4874955"/>
                  <a:pt x="4948311" y="4812456"/>
                  <a:pt x="4819345" y="4873752"/>
                </a:cubicBezTo>
                <a:cubicBezTo>
                  <a:pt x="4690379" y="4935048"/>
                  <a:pt x="4343711" y="4812272"/>
                  <a:pt x="4180637" y="4873752"/>
                </a:cubicBezTo>
                <a:cubicBezTo>
                  <a:pt x="4017563" y="4935232"/>
                  <a:pt x="3757447" y="4822565"/>
                  <a:pt x="3483864" y="4873752"/>
                </a:cubicBezTo>
                <a:cubicBezTo>
                  <a:pt x="3210281" y="4924939"/>
                  <a:pt x="3161443" y="4868838"/>
                  <a:pt x="2845156" y="4873752"/>
                </a:cubicBezTo>
                <a:cubicBezTo>
                  <a:pt x="2528869" y="4878666"/>
                  <a:pt x="2476978" y="4852396"/>
                  <a:pt x="2380640" y="4873752"/>
                </a:cubicBezTo>
                <a:cubicBezTo>
                  <a:pt x="2284302" y="4895108"/>
                  <a:pt x="2069407" y="4873330"/>
                  <a:pt x="1858061" y="4873752"/>
                </a:cubicBezTo>
                <a:cubicBezTo>
                  <a:pt x="1646715" y="4874174"/>
                  <a:pt x="1521719" y="4836265"/>
                  <a:pt x="1277417" y="4873752"/>
                </a:cubicBezTo>
                <a:cubicBezTo>
                  <a:pt x="1033115" y="4911239"/>
                  <a:pt x="737268" y="4825087"/>
                  <a:pt x="580644" y="4873752"/>
                </a:cubicBezTo>
                <a:cubicBezTo>
                  <a:pt x="424020" y="4922417"/>
                  <a:pt x="201598" y="4862597"/>
                  <a:pt x="0" y="4873752"/>
                </a:cubicBezTo>
                <a:cubicBezTo>
                  <a:pt x="-39452" y="4730737"/>
                  <a:pt x="24468" y="4607379"/>
                  <a:pt x="0" y="4429699"/>
                </a:cubicBezTo>
                <a:cubicBezTo>
                  <a:pt x="-24468" y="4252019"/>
                  <a:pt x="14337" y="4121109"/>
                  <a:pt x="0" y="4034384"/>
                </a:cubicBezTo>
                <a:cubicBezTo>
                  <a:pt x="-14337" y="3947659"/>
                  <a:pt x="18466" y="3792348"/>
                  <a:pt x="0" y="3590331"/>
                </a:cubicBezTo>
                <a:cubicBezTo>
                  <a:pt x="-18466" y="3388314"/>
                  <a:pt x="14849" y="3126996"/>
                  <a:pt x="0" y="2951328"/>
                </a:cubicBezTo>
                <a:cubicBezTo>
                  <a:pt x="-14849" y="2775660"/>
                  <a:pt x="52802" y="2700919"/>
                  <a:pt x="0" y="2458537"/>
                </a:cubicBezTo>
                <a:cubicBezTo>
                  <a:pt x="-52802" y="2216155"/>
                  <a:pt x="18341" y="2224881"/>
                  <a:pt x="0" y="2063222"/>
                </a:cubicBezTo>
                <a:cubicBezTo>
                  <a:pt x="-18341" y="1901564"/>
                  <a:pt x="33355" y="1722306"/>
                  <a:pt x="0" y="1424219"/>
                </a:cubicBezTo>
                <a:cubicBezTo>
                  <a:pt x="-33355" y="1126132"/>
                  <a:pt x="26659" y="1090743"/>
                  <a:pt x="0" y="833953"/>
                </a:cubicBezTo>
                <a:cubicBezTo>
                  <a:pt x="-26659" y="577163"/>
                  <a:pt x="57096" y="282168"/>
                  <a:pt x="0" y="0"/>
                </a:cubicBezTo>
                <a:close/>
              </a:path>
              <a:path w="5806440" h="4873752" stroke="0" extrusionOk="0">
                <a:moveTo>
                  <a:pt x="0" y="0"/>
                </a:moveTo>
                <a:cubicBezTo>
                  <a:pt x="154014" y="-51312"/>
                  <a:pt x="300954" y="28037"/>
                  <a:pt x="464515" y="0"/>
                </a:cubicBezTo>
                <a:cubicBezTo>
                  <a:pt x="628077" y="-28037"/>
                  <a:pt x="877509" y="56961"/>
                  <a:pt x="1161288" y="0"/>
                </a:cubicBezTo>
                <a:cubicBezTo>
                  <a:pt x="1445067" y="-56961"/>
                  <a:pt x="1415274" y="16366"/>
                  <a:pt x="1625803" y="0"/>
                </a:cubicBezTo>
                <a:cubicBezTo>
                  <a:pt x="1836332" y="-16366"/>
                  <a:pt x="2113211" y="22325"/>
                  <a:pt x="2264512" y="0"/>
                </a:cubicBezTo>
                <a:cubicBezTo>
                  <a:pt x="2415813" y="-22325"/>
                  <a:pt x="2717396" y="45820"/>
                  <a:pt x="2845156" y="0"/>
                </a:cubicBezTo>
                <a:cubicBezTo>
                  <a:pt x="2972916" y="-45820"/>
                  <a:pt x="3254806" y="1146"/>
                  <a:pt x="3541928" y="0"/>
                </a:cubicBezTo>
                <a:cubicBezTo>
                  <a:pt x="3829050" y="-1146"/>
                  <a:pt x="3938913" y="3994"/>
                  <a:pt x="4122572" y="0"/>
                </a:cubicBezTo>
                <a:cubicBezTo>
                  <a:pt x="4306231" y="-3994"/>
                  <a:pt x="4341928" y="44864"/>
                  <a:pt x="4529023" y="0"/>
                </a:cubicBezTo>
                <a:cubicBezTo>
                  <a:pt x="4716118" y="-44864"/>
                  <a:pt x="5066221" y="38304"/>
                  <a:pt x="5225796" y="0"/>
                </a:cubicBezTo>
                <a:cubicBezTo>
                  <a:pt x="5385371" y="-38304"/>
                  <a:pt x="5675907" y="43533"/>
                  <a:pt x="5806440" y="0"/>
                </a:cubicBezTo>
                <a:cubicBezTo>
                  <a:pt x="5828463" y="117013"/>
                  <a:pt x="5775853" y="282465"/>
                  <a:pt x="5806440" y="395315"/>
                </a:cubicBezTo>
                <a:cubicBezTo>
                  <a:pt x="5837027" y="508165"/>
                  <a:pt x="5789862" y="683948"/>
                  <a:pt x="5806440" y="790631"/>
                </a:cubicBezTo>
                <a:cubicBezTo>
                  <a:pt x="5823018" y="897314"/>
                  <a:pt x="5741133" y="1230334"/>
                  <a:pt x="5806440" y="1429634"/>
                </a:cubicBezTo>
                <a:cubicBezTo>
                  <a:pt x="5871747" y="1628934"/>
                  <a:pt x="5790191" y="1743734"/>
                  <a:pt x="5806440" y="1873687"/>
                </a:cubicBezTo>
                <a:cubicBezTo>
                  <a:pt x="5822689" y="2003640"/>
                  <a:pt x="5795620" y="2187815"/>
                  <a:pt x="5806440" y="2366477"/>
                </a:cubicBezTo>
                <a:cubicBezTo>
                  <a:pt x="5817260" y="2545139"/>
                  <a:pt x="5787297" y="2596519"/>
                  <a:pt x="5806440" y="2810530"/>
                </a:cubicBezTo>
                <a:cubicBezTo>
                  <a:pt x="5825583" y="3024541"/>
                  <a:pt x="5753920" y="3172372"/>
                  <a:pt x="5806440" y="3303321"/>
                </a:cubicBezTo>
                <a:cubicBezTo>
                  <a:pt x="5858960" y="3434270"/>
                  <a:pt x="5783457" y="3623203"/>
                  <a:pt x="5806440" y="3796111"/>
                </a:cubicBezTo>
                <a:cubicBezTo>
                  <a:pt x="5829423" y="3969019"/>
                  <a:pt x="5797134" y="4012090"/>
                  <a:pt x="5806440" y="4191427"/>
                </a:cubicBezTo>
                <a:cubicBezTo>
                  <a:pt x="5815746" y="4370764"/>
                  <a:pt x="5741170" y="4700944"/>
                  <a:pt x="5806440" y="4873752"/>
                </a:cubicBezTo>
                <a:cubicBezTo>
                  <a:pt x="5606333" y="4931901"/>
                  <a:pt x="5393911" y="4813638"/>
                  <a:pt x="5167732" y="4873752"/>
                </a:cubicBezTo>
                <a:cubicBezTo>
                  <a:pt x="4941553" y="4933866"/>
                  <a:pt x="4814576" y="4862384"/>
                  <a:pt x="4529023" y="4873752"/>
                </a:cubicBezTo>
                <a:cubicBezTo>
                  <a:pt x="4243470" y="4885120"/>
                  <a:pt x="4122908" y="4804786"/>
                  <a:pt x="3832250" y="4873752"/>
                </a:cubicBezTo>
                <a:cubicBezTo>
                  <a:pt x="3541592" y="4942718"/>
                  <a:pt x="3386507" y="4835100"/>
                  <a:pt x="3193542" y="4873752"/>
                </a:cubicBezTo>
                <a:cubicBezTo>
                  <a:pt x="3000577" y="4912404"/>
                  <a:pt x="2874834" y="4833287"/>
                  <a:pt x="2787091" y="4873752"/>
                </a:cubicBezTo>
                <a:cubicBezTo>
                  <a:pt x="2699348" y="4914217"/>
                  <a:pt x="2355084" y="4864614"/>
                  <a:pt x="2148383" y="4873752"/>
                </a:cubicBezTo>
                <a:cubicBezTo>
                  <a:pt x="1941682" y="4882890"/>
                  <a:pt x="1706031" y="4847116"/>
                  <a:pt x="1509674" y="4873752"/>
                </a:cubicBezTo>
                <a:cubicBezTo>
                  <a:pt x="1313317" y="4900388"/>
                  <a:pt x="1058069" y="4800453"/>
                  <a:pt x="812902" y="4873752"/>
                </a:cubicBezTo>
                <a:cubicBezTo>
                  <a:pt x="567735" y="4947051"/>
                  <a:pt x="313777" y="4854009"/>
                  <a:pt x="0" y="4873752"/>
                </a:cubicBezTo>
                <a:cubicBezTo>
                  <a:pt x="-28669" y="4573138"/>
                  <a:pt x="50918" y="4407382"/>
                  <a:pt x="0" y="4234749"/>
                </a:cubicBezTo>
                <a:cubicBezTo>
                  <a:pt x="-50918" y="4062116"/>
                  <a:pt x="28630" y="4008167"/>
                  <a:pt x="0" y="3839434"/>
                </a:cubicBezTo>
                <a:cubicBezTo>
                  <a:pt x="-28630" y="3670702"/>
                  <a:pt x="49459" y="3601785"/>
                  <a:pt x="0" y="3395381"/>
                </a:cubicBezTo>
                <a:cubicBezTo>
                  <a:pt x="-49459" y="3188977"/>
                  <a:pt x="48174" y="3031212"/>
                  <a:pt x="0" y="2805115"/>
                </a:cubicBezTo>
                <a:cubicBezTo>
                  <a:pt x="-48174" y="2579018"/>
                  <a:pt x="41182" y="2440693"/>
                  <a:pt x="0" y="2263587"/>
                </a:cubicBezTo>
                <a:cubicBezTo>
                  <a:pt x="-41182" y="2086481"/>
                  <a:pt x="29726" y="1992553"/>
                  <a:pt x="0" y="1868272"/>
                </a:cubicBezTo>
                <a:cubicBezTo>
                  <a:pt x="-29726" y="1743992"/>
                  <a:pt x="15363" y="1435543"/>
                  <a:pt x="0" y="1326744"/>
                </a:cubicBezTo>
                <a:cubicBezTo>
                  <a:pt x="-15363" y="1217945"/>
                  <a:pt x="57850" y="1025062"/>
                  <a:pt x="0" y="785216"/>
                </a:cubicBezTo>
                <a:cubicBezTo>
                  <a:pt x="-57850" y="545370"/>
                  <a:pt x="89594" y="283029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47320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2841B-F082-6C9F-2640-DD5E832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3069"/>
            <a:ext cx="10058400" cy="1017498"/>
          </a:xfrm>
        </p:spPr>
        <p:txBody>
          <a:bodyPr/>
          <a:lstStyle/>
          <a:p>
            <a:r>
              <a:rPr lang="ru-RU" dirty="0"/>
              <a:t>Традиционное общество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D797-E408-1F46-4751-20E8A038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645920"/>
            <a:ext cx="5108918" cy="4675098"/>
          </a:xfrm>
        </p:spPr>
        <p:txBody>
          <a:bodyPr>
            <a:normAutofit/>
          </a:bodyPr>
          <a:lstStyle/>
          <a:p>
            <a:r>
              <a:rPr lang="ru-RU" sz="2000" dirty="0"/>
              <a:t>Такому обществу присуща ориентация на аграрный сектор экономики и хозяйства. В данном общество господствует натуральное хозяйство и сословная иерархия, оно отличается не динамичностью социальных изменений, а главную роль здесь играют традиции, которое во многом регламентируют жизнь социума. Инновационные технологии в такой культуре если и встречаются, то выглядят скорее как исключение из правил.</a:t>
            </a:r>
            <a:endParaRPr lang="ru-BY" sz="2000" dirty="0"/>
          </a:p>
        </p:txBody>
      </p:sp>
      <p:pic>
        <p:nvPicPr>
          <p:cNvPr id="2052" name="Picture 4" descr="Традиционное общество">
            <a:extLst>
              <a:ext uri="{FF2B5EF4-FFF2-40B4-BE49-F238E27FC236}">
                <a16:creationId xmlns:a16="http://schemas.microsoft.com/office/drawing/2014/main" id="{165B4448-E6A3-485D-AC2D-AD71244F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6" y="1774392"/>
            <a:ext cx="1943773" cy="2237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Традиционное общество — что это такое, его признаки и примеры">
            <a:extLst>
              <a:ext uri="{FF2B5EF4-FFF2-40B4-BE49-F238E27FC236}">
                <a16:creationId xmlns:a16="http://schemas.microsoft.com/office/drawing/2014/main" id="{B01BEE04-BE72-4E09-5F69-F8E9D21C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46" y="1774392"/>
            <a:ext cx="3093539" cy="2237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Традиционное общество: признаки и примеры аграрного общества, примеры">
            <a:extLst>
              <a:ext uri="{FF2B5EF4-FFF2-40B4-BE49-F238E27FC236}">
                <a16:creationId xmlns:a16="http://schemas.microsoft.com/office/drawing/2014/main" id="{012C4C85-E9F4-CE28-A70B-AAF2179F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45" y="4322705"/>
            <a:ext cx="3093540" cy="2080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Традиционное общество — что это такое, его признаки и примеры">
            <a:extLst>
              <a:ext uri="{FF2B5EF4-FFF2-40B4-BE49-F238E27FC236}">
                <a16:creationId xmlns:a16="http://schemas.microsoft.com/office/drawing/2014/main" id="{6AFD1E52-D90A-3BCC-C4EC-A314A2CE0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/>
          <a:stretch/>
        </p:blipFill>
        <p:spPr bwMode="auto">
          <a:xfrm>
            <a:off x="6285446" y="4277488"/>
            <a:ext cx="1943773" cy="2125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0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3434-94F3-C925-B8CF-8A609391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60"/>
            <a:ext cx="10058400" cy="1191234"/>
          </a:xfrm>
        </p:spPr>
        <p:txBody>
          <a:bodyPr/>
          <a:lstStyle/>
          <a:p>
            <a:r>
              <a:rPr lang="ru-RU" dirty="0"/>
              <a:t>Индустриальное общество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3567-0294-8D72-8D04-B0804105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704" y="1426464"/>
            <a:ext cx="7351776" cy="5065776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Понятие «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индустриальное общество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тесно связано с теорией модернизации как ведущей концепцией развития общества. </a:t>
            </a:r>
          </a:p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Индустриально общество основано на машинном производстве, фабричной организации и дисциплине труда, и общим рынком. </a:t>
            </a:r>
          </a:p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индустриально общества характерно массовое производство товаров, широкое внедрение новшеств в производство, а определяющим фактором развития становится промышленность. </a:t>
            </a:r>
          </a:p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Индустриальное общество предполагает возникновение целостного национального государства, организованного на основе общего языка и культуры, рост грамотности, расширение избирательных прав населения, применение достижений науки во всех сферах общественной жизни.</a:t>
            </a:r>
            <a:endParaRPr lang="ru-BY" sz="2000" dirty="0"/>
          </a:p>
        </p:txBody>
      </p:sp>
      <p:pic>
        <p:nvPicPr>
          <p:cNvPr id="3074" name="Picture 2" descr="Индустриальное общество — что это такое, его основные признаки и черты">
            <a:extLst>
              <a:ext uri="{FF2B5EF4-FFF2-40B4-BE49-F238E27FC236}">
                <a16:creationId xmlns:a16="http://schemas.microsoft.com/office/drawing/2014/main" id="{DEDE3BA1-EB46-3ABE-4C94-C23CD32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8" y="1426464"/>
            <a:ext cx="3137946" cy="207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ндустриальное общество: классы, черты, проблемы и ценности индустриального  общества">
            <a:extLst>
              <a:ext uri="{FF2B5EF4-FFF2-40B4-BE49-F238E27FC236}">
                <a16:creationId xmlns:a16="http://schemas.microsoft.com/office/drawing/2014/main" id="{C8B6B614-F472-A2A0-86AD-EB440F85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9" y="3803904"/>
            <a:ext cx="3135086" cy="268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4281-2B40-5CD0-9949-CB8C24EA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480"/>
            <a:ext cx="10058400" cy="935202"/>
          </a:xfrm>
        </p:spPr>
        <p:txBody>
          <a:bodyPr/>
          <a:lstStyle/>
          <a:p>
            <a:r>
              <a:rPr lang="ru-RU" dirty="0"/>
              <a:t>Постиндустриальное общество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DD12-4DDF-1DBF-AD7D-4E528FC5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46682"/>
            <a:ext cx="7031736" cy="5291862"/>
          </a:xfrm>
        </p:spPr>
        <p:txBody>
          <a:bodyPr>
            <a:normAutofit/>
          </a:bodyPr>
          <a:lstStyle/>
          <a:p>
            <a:r>
              <a:rPr lang="ru-RU" b="1" dirty="0"/>
              <a:t>Постиндустриальная цивилизация </a:t>
            </a:r>
            <a:r>
              <a:rPr lang="ru-RU" dirty="0"/>
              <a:t>отличается рядом новых особенностей по сравнению с индустриальной.</a:t>
            </a:r>
          </a:p>
          <a:p>
            <a:r>
              <a:rPr lang="ru-RU" dirty="0"/>
              <a:t>В ней доминирует так называемый третий сектор – сектор сферы услуг, где ведущую роль приобретают наука, образование, информация. На первый план выходят наукоемкие информационные технологии, оттесняя на задний план тяжелую промышленность.</a:t>
            </a:r>
          </a:p>
          <a:p>
            <a:r>
              <a:rPr lang="ru-RU" dirty="0"/>
              <a:t>Господство собственности на средства производства постепенно сменяется правом на обладание информацией, благодаря чему формируется новая доминирующая социальная группа – профессионалов-управленцев.</a:t>
            </a:r>
          </a:p>
          <a:p>
            <a:r>
              <a:rPr lang="ru-RU" dirty="0"/>
              <a:t>Постиндустриальному обществу присуща децентрализация экономики, эффективное антимонопольное законодательство. Компьютерные технологии широко представлены в основы сферах его жизнедеятельности. </a:t>
            </a:r>
            <a:endParaRPr lang="ru-BY" dirty="0"/>
          </a:p>
        </p:txBody>
      </p:sp>
      <p:pic>
        <p:nvPicPr>
          <p:cNvPr id="4102" name="Picture 6" descr="Восемь правил Элвина Тоффлера для начала XXI века">
            <a:extLst>
              <a:ext uri="{FF2B5EF4-FFF2-40B4-BE49-F238E27FC236}">
                <a16:creationId xmlns:a16="http://schemas.microsoft.com/office/drawing/2014/main" id="{9DA71066-90D3-812E-D74D-40436240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997" y="1346682"/>
            <a:ext cx="1643948" cy="22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CBEC1-5D04-039D-9737-C86A3ECCFBDB}"/>
              </a:ext>
            </a:extLst>
          </p:cNvPr>
          <p:cNvSpPr txBox="1"/>
          <p:nvPr/>
        </p:nvSpPr>
        <p:spPr>
          <a:xfrm>
            <a:off x="8298466" y="3628482"/>
            <a:ext cx="219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Э́лвин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То́ффлер</a:t>
            </a:r>
            <a:endParaRPr lang="ru-BY" dirty="0"/>
          </a:p>
        </p:txBody>
      </p:sp>
      <p:pic>
        <p:nvPicPr>
          <p:cNvPr id="4104" name="Picture 8" descr="Постиндустриальное общество — что это такое, его признаки и характерные  черты">
            <a:extLst>
              <a:ext uri="{FF2B5EF4-FFF2-40B4-BE49-F238E27FC236}">
                <a16:creationId xmlns:a16="http://schemas.microsoft.com/office/drawing/2014/main" id="{5257DE84-2477-3727-E580-DE0B0AAE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50" y="3997814"/>
            <a:ext cx="3739408" cy="24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5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61BF-F0AC-11C1-F3FB-D4BA3332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5353"/>
            <a:ext cx="10058400" cy="107465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Западная и восточная стратегии развития цивилизации</a:t>
            </a:r>
            <a:endParaRPr lang="ru-BY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59F-A6FD-8F3E-A478-F752B18D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8" y="1732174"/>
            <a:ext cx="6484070" cy="457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Мировая история традиционно рассматривается через призму взаимоотношений двух типов цивилизационного развития — западного и восточного. каждая из них поочередно доминировала в истории.</a:t>
            </a:r>
            <a:endParaRPr lang="ru-BY" sz="3200" dirty="0"/>
          </a:p>
        </p:txBody>
      </p:sp>
      <p:pic>
        <p:nvPicPr>
          <p:cNvPr id="5122" name="Picture 2" descr="Восточная и западная культура: начало прекрасной дружбы / Newtonew: новости  сетевого образования">
            <a:extLst>
              <a:ext uri="{FF2B5EF4-FFF2-40B4-BE49-F238E27FC236}">
                <a16:creationId xmlns:a16="http://schemas.microsoft.com/office/drawing/2014/main" id="{BD9AD16A-CA93-5CB5-9706-FF3E1FCB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46" y="1894402"/>
            <a:ext cx="4930316" cy="3726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6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5B2E-9FD5-1717-2014-8E3E7B37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471340"/>
            <a:ext cx="10380482" cy="1542854"/>
          </a:xfrm>
        </p:spPr>
        <p:txBody>
          <a:bodyPr/>
          <a:lstStyle/>
          <a:p>
            <a:r>
              <a:rPr lang="ru-RU" dirty="0"/>
              <a:t>Восточная цивилизация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2950-7FC1-D98D-A9D7-9C84C989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932495"/>
            <a:ext cx="11162907" cy="436649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Современный Восток неоднороден по этническому составу, экономическому положению, религиозному признаку, однако имеет общие черты социальной жизни. К ним можно отнести экстенсивный тип экономики; господство общинной собственности; подчинение общества государству, личности — общине; деспотическое государство; регуляцию социальной жизни обычаями и традициями; доминирование культурных ценностей над экономическими.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Современный Восток меняется, демонстрируя как эффективные модели сочетания традиционных ценностей и достижений западной цивилизации (Япония, Тайвань, Индия, Турция и др.), так и варианты некомпенсированного развития (Афганистан, Камбоджа и др.).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90486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129</TotalTime>
  <Words>744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</vt:lpstr>
      <vt:lpstr>Понятие цивилизации. Развитие общества как цивилизационный процесс</vt:lpstr>
      <vt:lpstr>PowerPoint Presentation</vt:lpstr>
      <vt:lpstr>Цивилизация это -</vt:lpstr>
      <vt:lpstr>Типы цивилизаций в истории общества</vt:lpstr>
      <vt:lpstr>Традиционное общество</vt:lpstr>
      <vt:lpstr>Индустриальное общество</vt:lpstr>
      <vt:lpstr>Постиндустриальное общество</vt:lpstr>
      <vt:lpstr>Западная и восточная стратегии развития цивилизации</vt:lpstr>
      <vt:lpstr>Восточная цивилизация</vt:lpstr>
      <vt:lpstr>Западная цивилизация</vt:lpstr>
      <vt:lpstr>Особенности современной цивилизации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цивилизации. Развитие общества как цивилизационный процесс</dc:title>
  <dc:creator>Roman Doskoch1</dc:creator>
  <cp:lastModifiedBy>Roman Doskoch1</cp:lastModifiedBy>
  <cp:revision>9</cp:revision>
  <dcterms:created xsi:type="dcterms:W3CDTF">2022-05-17T11:33:23Z</dcterms:created>
  <dcterms:modified xsi:type="dcterms:W3CDTF">2022-05-17T13:42:32Z</dcterms:modified>
</cp:coreProperties>
</file>