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85" r:id="rId3"/>
    <p:sldId id="258" r:id="rId4"/>
    <p:sldId id="384" r:id="rId5"/>
    <p:sldId id="284" r:id="rId6"/>
    <p:sldId id="287" r:id="rId7"/>
    <p:sldId id="257" r:id="rId8"/>
    <p:sldId id="288" r:id="rId9"/>
    <p:sldId id="313" r:id="rId10"/>
    <p:sldId id="286" r:id="rId11"/>
    <p:sldId id="386" r:id="rId12"/>
    <p:sldId id="308" r:id="rId13"/>
    <p:sldId id="312" r:id="rId14"/>
    <p:sldId id="309" r:id="rId15"/>
    <p:sldId id="314" r:id="rId16"/>
  </p:sldIdLst>
  <p:sldSz cx="9144000" cy="5143500" type="screen16x9"/>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Александр В. Решетняк" initials="АВР" lastIdx="7"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153" d="100"/>
          <a:sy n="153" d="100"/>
        </p:scale>
        <p:origin x="414" y="13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2-12T11:37:14.111" idx="1">
    <p:pos x="1272" y="828"/>
    <p:text>Пассивные метки не имеют собственного источника питания. Для передачи данных они используют энергию радиоволн, излучаемых считывателем. Метки этого типа должны находиться внутри зоны считывания, чтобы получать достаточно мощности для генерирования ответного сигнала.
За счет отсутствия собственного источника питания, пассивные метки являются самыми дешевыми, имеют практически неограниченный срок жизни и часто намного меньшие размеры, по сравнению с метками других типов.
Стандартный объем памяти современных пассивных меток составляет 128 бит, но существуют метки с памятью в несколько килобит.</p:text>
    <p:extLst>
      <p:ext uri="{C676402C-5697-4E1C-873F-D02D1690AC5C}">
        <p15:threadingInfo xmlns:p15="http://schemas.microsoft.com/office/powerpoint/2012/main" timeZoneBias="-180"/>
      </p:ext>
    </p:extLst>
  </p:cm>
  <p:cm authorId="1" dt="2020-02-12T11:37:26.624" idx="2">
    <p:pos x="1504" y="965"/>
    <p:text>Полупассивные метки (их иногда называют полуактивными) по своим характеристикам близки к пассивным, но оснащены собственным элементом питания. Так же как и в случае с пассивными метками, они не могут самостоятельно инициировать коммуникацию. Для пробуждения метки ей необходимо получить сигнал от считывающего устройства. Однако, для усиления ответного сигнала, полупассивная метка использует энергию своей батареи. Это увеличивает дальность работы метки, а также позволяет передавать больший объем информации по сравнению с пассивными метками.
Минусами таких меток является более высокая стоимость и ограниченный срок жизни (метка будет работать, пока работает батарея).</p:text>
    <p:extLst>
      <p:ext uri="{C676402C-5697-4E1C-873F-D02D1690AC5C}">
        <p15:threadingInfo xmlns:p15="http://schemas.microsoft.com/office/powerpoint/2012/main" timeZoneBias="-180"/>
      </p:ext>
    </p:extLst>
  </p:cm>
  <p:cm authorId="1" dt="2020-02-12T11:38:02.471" idx="3">
    <p:pos x="1221" y="1097"/>
    <p:text>Активные метки оснащены собственным источником питания, обладают наибольшим радиусом действия и способны передавать радиосигнал на расстояние от 50 метров. Они отличаются значительным объемом памяти (до 8 МБ) и более крупными размерами, по сравнению с метками других типов. Так же активные метки могут обладать дополнительным функционалом – например, различными датчиками или поддержкой позиционирования в пространстве. Продолжительность жизни активной метки зависит от режима ее использования и емкости встроенного элемента питания.</p:text>
    <p:extLst>
      <p:ext uri="{C676402C-5697-4E1C-873F-D02D1690AC5C}">
        <p15:threadingInfo xmlns:p15="http://schemas.microsoft.com/office/powerpoint/2012/main" timeZoneBias="-180"/>
      </p:ext>
    </p:extLst>
  </p:cm>
  <p:cm authorId="1" dt="2020-02-12T11:38:23.870" idx="4">
    <p:pos x="731" y="1499"/>
    <p:text>состоят из микрочипа и антенны, помещенных на подложку (чаще всего из пластика).</p:text>
    <p:extLst>
      <p:ext uri="{C676402C-5697-4E1C-873F-D02D1690AC5C}">
        <p15:threadingInfo xmlns:p15="http://schemas.microsoft.com/office/powerpoint/2012/main" timeZoneBias="-180"/>
      </p:ext>
    </p:extLst>
  </p:cm>
  <p:cm authorId="1" dt="2020-02-12T11:38:34.973" idx="5">
    <p:pos x="896" y="1637"/>
    <p:text>Имеют форму обычного бумажного стикера. На бумаге может печататься читаемая информация об объекте (штрихкод, название, логотип компании и т.п.).</p:text>
    <p:extLst>
      <p:ext uri="{C676402C-5697-4E1C-873F-D02D1690AC5C}">
        <p15:threadingInfo xmlns:p15="http://schemas.microsoft.com/office/powerpoint/2012/main" timeZoneBias="-180"/>
      </p:ext>
    </p:extLst>
  </p:cm>
  <p:cm authorId="1" dt="2020-02-12T11:38:45.333" idx="6">
    <p:pos x="1632" y="1769"/>
    <p:text>Метки этого типа выпускаются в специальных защитных корпусах, предотвращающих воздействие помех и агрессивных сред на микрочип и антенну.</p:text>
    <p:extLst>
      <p:ext uri="{C676402C-5697-4E1C-873F-D02D1690AC5C}">
        <p15:threadingInfo xmlns:p15="http://schemas.microsoft.com/office/powerpoint/2012/main" timeZoneBias="-180"/>
      </p:ext>
    </p:extLst>
  </p:cm>
  <p:cm authorId="1" dt="2020-02-12T11:38:56.037" idx="7">
    <p:pos x="1408" y="1902"/>
    <p:text>Эти метки могут быть выполнены в форме шурупов, гвоздей, брелоков и т.п. Применяются в специфических областях, например, для маркировки деревьев и других объектов.</p:text>
    <p:extLst>
      <p:ext uri="{C676402C-5697-4E1C-873F-D02D1690AC5C}">
        <p15:threadingInfo xmlns:p15="http://schemas.microsoft.com/office/powerpoint/2012/main" timeZoneBias="-1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5E8AC6-1DCA-4598-A012-3CC9111DDACD}" type="datetimeFigureOut">
              <a:rPr lang="ru-RU" smtClean="0"/>
              <a:t>10.02.2022</a:t>
            </a:fld>
            <a:endParaRPr lang="ru-RU"/>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B4CA89-237A-4E70-A63A-9027049040E6}" type="slidenum">
              <a:rPr lang="ru-RU" smtClean="0"/>
              <a:t>‹#›</a:t>
            </a:fld>
            <a:endParaRPr lang="ru-RU"/>
          </a:p>
        </p:txBody>
      </p:sp>
    </p:spTree>
    <p:extLst>
      <p:ext uri="{BB962C8B-B14F-4D97-AF65-F5344CB8AC3E}">
        <p14:creationId xmlns:p14="http://schemas.microsoft.com/office/powerpoint/2010/main" val="2036101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Образ слайда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ru-RU" altLang="ru-RU"/>
          </a:p>
        </p:txBody>
      </p:sp>
      <p:sp>
        <p:nvSpPr>
          <p:cNvPr id="76804"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29FB3A6F-0AA4-473D-B515-44CB49F3A1E2}" type="slidenum">
              <a:rPr lang="ru-RU" altLang="ru-RU">
                <a:solidFill>
                  <a:srgbClr val="000000"/>
                </a:solidFill>
              </a:rPr>
              <a:pPr/>
              <a:t>1</a:t>
            </a:fld>
            <a:endParaRPr lang="ru-RU" altLang="ru-RU">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ru-RU" altLang="ru-RU" b="1" u="sng"/>
              <a:t>Срок выполнения Закона – 24.01.2018</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ru-RU" altLang="ru-RU" b="1" u="sng"/>
              <a:t>Срок выполнения Закона – 24.01.2018</a:t>
            </a:r>
          </a:p>
        </p:txBody>
      </p:sp>
    </p:spTree>
    <p:extLst>
      <p:ext uri="{BB962C8B-B14F-4D97-AF65-F5344CB8AC3E}">
        <p14:creationId xmlns:p14="http://schemas.microsoft.com/office/powerpoint/2010/main" val="1101188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1597819"/>
            <a:ext cx="7772400" cy="1102519"/>
          </a:xfrm>
        </p:spPr>
        <p:txBody>
          <a:bodyPr/>
          <a:lstStyle/>
          <a:p>
            <a:r>
              <a:rPr lang="ru-RU"/>
              <a:t>Образец заголовка</a:t>
            </a:r>
          </a:p>
        </p:txBody>
      </p:sp>
      <p:sp>
        <p:nvSpPr>
          <p:cNvPr id="3" name="Подзаголовок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4" name="Дата 3"/>
          <p:cNvSpPr>
            <a:spLocks noGrp="1"/>
          </p:cNvSpPr>
          <p:nvPr>
            <p:ph type="dt" sz="half" idx="10"/>
          </p:nvPr>
        </p:nvSpPr>
        <p:spPr/>
        <p:txBody>
          <a:bodyPr/>
          <a:lstStyle/>
          <a:p>
            <a:fld id="{B4C71EC6-210F-42DE-9C53-41977AD35B3D}" type="datetimeFigureOut">
              <a:rPr lang="ru-RU" smtClean="0"/>
              <a:t>10.02.2022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75656" y="205979"/>
            <a:ext cx="7211144" cy="857250"/>
          </a:xfrm>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B4C71EC6-210F-42DE-9C53-41977AD35B3D}" type="datetimeFigureOut">
              <a:rPr lang="ru-RU" smtClean="0"/>
              <a:t>10.02.2022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pic>
        <p:nvPicPr>
          <p:cNvPr id="7" name="Рисунок 9">
            <a:extLst>
              <a:ext uri="{FF2B5EF4-FFF2-40B4-BE49-F238E27FC236}">
                <a16:creationId xmlns:a16="http://schemas.microsoft.com/office/drawing/2014/main" id="{75751ED9-5351-486A-A87A-085AC6E1B48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951" y="195486"/>
            <a:ext cx="1306513" cy="850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47664" y="205979"/>
            <a:ext cx="7139136" cy="857250"/>
          </a:xfrm>
        </p:spPr>
        <p:txBody>
          <a:bodyPr/>
          <a:lstStyle/>
          <a:p>
            <a:r>
              <a:rPr lang="ru-RU" dirty="0"/>
              <a:t>Образец заголовка</a:t>
            </a:r>
          </a:p>
        </p:txBody>
      </p:sp>
      <p:sp>
        <p:nvSpPr>
          <p:cNvPr id="3" name="Содержимое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B4C71EC6-210F-42DE-9C53-41977AD35B3D}" type="datetimeFigureOut">
              <a:rPr lang="ru-RU" smtClean="0"/>
              <a:t>10.02.2022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pic>
        <p:nvPicPr>
          <p:cNvPr id="8" name="Рисунок 9">
            <a:extLst>
              <a:ext uri="{FF2B5EF4-FFF2-40B4-BE49-F238E27FC236}">
                <a16:creationId xmlns:a16="http://schemas.microsoft.com/office/drawing/2014/main" id="{56D824EE-FD35-4CE8-9008-E5A01A89F97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951" y="195486"/>
            <a:ext cx="1306513" cy="850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47664" y="205979"/>
            <a:ext cx="7139136" cy="857250"/>
          </a:xfrm>
        </p:spPr>
        <p:txBody>
          <a:bodyPr/>
          <a:lstStyle>
            <a:lvl1pPr>
              <a:defRPr/>
            </a:lvl1pPr>
          </a:lstStyle>
          <a:p>
            <a:r>
              <a:rPr lang="ru-RU" dirty="0"/>
              <a:t>Образец заголовка</a:t>
            </a:r>
          </a:p>
        </p:txBody>
      </p:sp>
      <p:sp>
        <p:nvSpPr>
          <p:cNvPr id="3" name="Текст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B4C71EC6-210F-42DE-9C53-41977AD35B3D}" type="datetimeFigureOut">
              <a:rPr lang="ru-RU" smtClean="0"/>
              <a:t>10.02.2022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19B0651-EE4F-4900-A07F-96A6BFA9D0F0}" type="slidenum">
              <a:rPr lang="ru-RU" smtClean="0"/>
              <a:t>‹#›</a:t>
            </a:fld>
            <a:endParaRPr lang="ru-RU"/>
          </a:p>
        </p:txBody>
      </p:sp>
      <p:pic>
        <p:nvPicPr>
          <p:cNvPr id="10" name="Рисунок 9">
            <a:extLst>
              <a:ext uri="{FF2B5EF4-FFF2-40B4-BE49-F238E27FC236}">
                <a16:creationId xmlns:a16="http://schemas.microsoft.com/office/drawing/2014/main" id="{68A17711-09CD-4F9D-8C9F-097F546E2EF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951" y="195486"/>
            <a:ext cx="1306513" cy="850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4C71EC6-210F-42DE-9C53-41977AD35B3D}" type="datetimeFigureOut">
              <a:rPr lang="ru-RU" smtClean="0"/>
              <a:t>10.02.2022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ext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2"/>
                </a:solidFill>
              </a:defRPr>
            </a:lvl1pPr>
          </a:lstStyle>
          <a:p>
            <a:r>
              <a:rPr lang="en-GB" noProof="0"/>
              <a:t>Click to Edit Title</a:t>
            </a:r>
          </a:p>
        </p:txBody>
      </p:sp>
      <p:sp>
        <p:nvSpPr>
          <p:cNvPr id="8" name="Text Placeholder 2"/>
          <p:cNvSpPr>
            <a:spLocks noGrp="1"/>
          </p:cNvSpPr>
          <p:nvPr>
            <p:ph idx="11" hasCustomPrompt="1"/>
          </p:nvPr>
        </p:nvSpPr>
        <p:spPr bwMode="auto">
          <a:xfrm>
            <a:off x="552764" y="1091407"/>
            <a:ext cx="8043777" cy="3409157"/>
          </a:xfrm>
          <a:prstGeom prst="rect">
            <a:avLst/>
          </a:prstGeom>
          <a:noFill/>
          <a:ln w="9525">
            <a:noFill/>
            <a:miter lim="800000"/>
            <a:headEnd/>
            <a:tailEnd/>
          </a:ln>
        </p:spPr>
        <p:txBody>
          <a:bodyPr vert="horz" wrap="square" lIns="91431" tIns="45716" rIns="91431" bIns="45716" numCol="1" anchor="t" anchorCtr="0" compatLnSpc="1">
            <a:prstTxWarp prst="textNoShape">
              <a:avLst/>
            </a:prstTxWarp>
          </a:bodyPr>
          <a:lstStyle>
            <a:lvl1pPr>
              <a:buClr>
                <a:schemeClr val="accent2"/>
              </a:buClr>
              <a:defRPr/>
            </a:lvl1pPr>
            <a:lvl2pPr>
              <a:buClr>
                <a:schemeClr val="accent2"/>
              </a:buClr>
              <a:defRPr/>
            </a:lvl2pPr>
            <a:lvl3pPr>
              <a:buClr>
                <a:schemeClr val="accent2"/>
              </a:buClr>
              <a:defRPr/>
            </a:lvl3pPr>
            <a:lvl4pPr>
              <a:buClr>
                <a:schemeClr val="accent2"/>
              </a:buClr>
              <a:defRPr/>
            </a:lvl4pPr>
            <a:lvl5pPr>
              <a:buClr>
                <a:schemeClr val="accent2"/>
              </a:buClr>
              <a:defRPr/>
            </a:lvl5pPr>
          </a:lstStyle>
          <a:p>
            <a:pPr lvl="0"/>
            <a:r>
              <a:rPr lang="en-GB" noProof="0"/>
              <a:t>Add text here</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 name="Slide Number Placeholder 3"/>
          <p:cNvSpPr>
            <a:spLocks noGrp="1"/>
          </p:cNvSpPr>
          <p:nvPr>
            <p:ph type="sldNum" sz="quarter" idx="12"/>
          </p:nvPr>
        </p:nvSpPr>
        <p:spPr/>
        <p:txBody>
          <a:bodyPr/>
          <a:lstStyle/>
          <a:p>
            <a:pPr fontAlgn="base">
              <a:spcAft>
                <a:spcPct val="0"/>
              </a:spcAft>
              <a:defRPr/>
            </a:pPr>
            <a:fld id="{4472AB7F-E8D0-4874-A9B8-335B68DC5F05}" type="slidenum">
              <a:rPr lang="en-GB" noProof="0" smtClean="0"/>
              <a:pPr fontAlgn="base">
                <a:spcAft>
                  <a:spcPct val="0"/>
                </a:spcAft>
                <a:defRPr/>
              </a:pPr>
              <a:t>‹#›</a:t>
            </a:fld>
            <a:endParaRPr lang="en-GB" noProof="0"/>
          </a:p>
        </p:txBody>
      </p:sp>
    </p:spTree>
    <p:extLst>
      <p:ext uri="{BB962C8B-B14F-4D97-AF65-F5344CB8AC3E}">
        <p14:creationId xmlns:p14="http://schemas.microsoft.com/office/powerpoint/2010/main" val="4110980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75656" y="205979"/>
            <a:ext cx="7211144" cy="857250"/>
          </a:xfrm>
          <a:prstGeom prst="rect">
            <a:avLst/>
          </a:prstGeom>
        </p:spPr>
        <p:txBody>
          <a:bodyPr vert="horz" lIns="91440" tIns="45720" rIns="91440" bIns="45720" rtlCol="0" anchor="ctr">
            <a:normAutofit/>
          </a:bodyPr>
          <a:lstStyle/>
          <a:p>
            <a:r>
              <a:rPr lang="ru-RU" dirty="0"/>
              <a:t>Образец заголовка</a:t>
            </a:r>
          </a:p>
        </p:txBody>
      </p:sp>
      <p:sp>
        <p:nvSpPr>
          <p:cNvPr id="3" name="Текст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4C71EC6-210F-42DE-9C53-41977AD35B3D}" type="datetimeFigureOut">
              <a:rPr lang="ru-RU" smtClean="0"/>
              <a:t>10.02.2022</a:t>
            </a:fld>
            <a:endParaRPr lang="ru-RU"/>
          </a:p>
        </p:txBody>
      </p:sp>
      <p:sp>
        <p:nvSpPr>
          <p:cNvPr id="5" name="Нижний колонтитул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19B0651-EE4F-4900-A07F-96A6BFA9D0F0}" type="slidenum">
              <a:rPr lang="ru-RU" smtClean="0"/>
              <a:t>‹#›</a:t>
            </a:fld>
            <a:endParaRPr lang="ru-RU"/>
          </a:p>
        </p:txBody>
      </p:sp>
      <p:pic>
        <p:nvPicPr>
          <p:cNvPr id="7" name="Рисунок 9">
            <a:extLst>
              <a:ext uri="{FF2B5EF4-FFF2-40B4-BE49-F238E27FC236}">
                <a16:creationId xmlns:a16="http://schemas.microsoft.com/office/drawing/2014/main" id="{31C5A85E-B2E0-4FE7-9F00-A0D5FE200431}"/>
              </a:ext>
            </a:extLst>
          </p:cNvPr>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107951" y="195486"/>
            <a:ext cx="1306513" cy="850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5" r:id="rId5"/>
    <p:sldLayoutId id="2147483661" r:id="rId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jpe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jpeg"/><Relationship Id="rId5" Type="http://schemas.openxmlformats.org/officeDocument/2006/relationships/image" Target="../media/image39.png"/><Relationship Id="rId4" Type="http://schemas.openxmlformats.org/officeDocument/2006/relationships/image" Target="../media/image38.png"/></Relationships>
</file>

<file path=ppt/slides/_rels/slide1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jpeg"/><Relationship Id="rId7"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jpeg"/><Relationship Id="rId10" Type="http://schemas.openxmlformats.org/officeDocument/2006/relationships/comments" Target="../comments/comment1.xml"/><Relationship Id="rId4" Type="http://schemas.openxmlformats.org/officeDocument/2006/relationships/image" Target="../media/image18.jpeg"/><Relationship Id="rId9" Type="http://schemas.openxmlformats.org/officeDocument/2006/relationships/image" Target="../media/image23.jpeg"/></Relationships>
</file>

<file path=ppt/slides/_rels/slide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9.xml.rels><?xml version="1.0" encoding="UTF-8" standalone="yes"?>
<Relationships xmlns="http://schemas.openxmlformats.org/package/2006/relationships"><Relationship Id="rId3" Type="http://schemas.openxmlformats.org/officeDocument/2006/relationships/image" Target="../media/image31.jpeg"/><Relationship Id="rId7" Type="http://schemas.openxmlformats.org/officeDocument/2006/relationships/image" Target="../media/image35.png"/><Relationship Id="rId2" Type="http://schemas.openxmlformats.org/officeDocument/2006/relationships/image" Target="../media/image30.jpeg"/><Relationship Id="rId1" Type="http://schemas.openxmlformats.org/officeDocument/2006/relationships/slideLayout" Target="../slideLayouts/slideLayout2.xml"/><Relationship Id="rId6" Type="http://schemas.openxmlformats.org/officeDocument/2006/relationships/image" Target="../media/image34.jpeg"/><Relationship Id="rId5" Type="http://schemas.openxmlformats.org/officeDocument/2006/relationships/image" Target="../media/image33.jpeg"/><Relationship Id="rId4" Type="http://schemas.openxmlformats.org/officeDocument/2006/relationships/image" Target="../media/image3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6"/>
          <p:cNvSpPr txBox="1">
            <a:spLocks noChangeArrowheads="1"/>
          </p:cNvSpPr>
          <p:nvPr/>
        </p:nvSpPr>
        <p:spPr bwMode="auto">
          <a:xfrm>
            <a:off x="1911351" y="1017985"/>
            <a:ext cx="5572125" cy="369332"/>
          </a:xfrm>
          <a:prstGeom prst="rect">
            <a:avLst/>
          </a:prstGeom>
          <a:noFill/>
          <a:ln w="9525">
            <a:noFill/>
            <a:miter lim="800000"/>
            <a:headEnd/>
            <a:tailEnd/>
          </a:ln>
        </p:spPr>
        <p:txBody>
          <a:bodyPr>
            <a:spAutoFit/>
          </a:bodyPr>
          <a:lstStyle/>
          <a:p>
            <a:pPr algn="ctr">
              <a:defRPr/>
            </a:pPr>
            <a:r>
              <a:rPr lang="en-US" b="1">
                <a:solidFill>
                  <a:srgbClr val="FFFFFF"/>
                </a:solidFill>
                <a:cs typeface="+mn-cs"/>
              </a:rPr>
              <a:t>   </a:t>
            </a:r>
            <a:endParaRPr lang="ru-RU" b="1">
              <a:solidFill>
                <a:srgbClr val="FFFFFF"/>
              </a:solidFill>
              <a:cs typeface="+mn-cs"/>
            </a:endParaRPr>
          </a:p>
        </p:txBody>
      </p:sp>
      <p:sp>
        <p:nvSpPr>
          <p:cNvPr id="16388" name="Text Box 6"/>
          <p:cNvSpPr txBox="1">
            <a:spLocks noChangeArrowheads="1"/>
          </p:cNvSpPr>
          <p:nvPr/>
        </p:nvSpPr>
        <p:spPr bwMode="auto">
          <a:xfrm>
            <a:off x="250825" y="3165873"/>
            <a:ext cx="8572500" cy="830997"/>
          </a:xfrm>
          <a:prstGeom prst="rect">
            <a:avLst/>
          </a:prstGeom>
          <a:noFill/>
          <a:ln w="9525">
            <a:noFill/>
            <a:miter lim="800000"/>
            <a:headEnd/>
            <a:tailEnd/>
          </a:ln>
        </p:spPr>
        <p:txBody>
          <a:bodyPr>
            <a:spAutoFit/>
          </a:bodyPr>
          <a:lstStyle/>
          <a:p>
            <a:pPr algn="ctr">
              <a:defRPr/>
            </a:pPr>
            <a:r>
              <a:rPr lang="ru-RU" sz="2400">
                <a:solidFill>
                  <a:srgbClr val="FFFFFF"/>
                </a:solidFill>
                <a:cs typeface="+mn-cs"/>
              </a:rPr>
              <a:t>  </a:t>
            </a:r>
          </a:p>
          <a:p>
            <a:pPr algn="ctr">
              <a:defRPr/>
            </a:pPr>
            <a:r>
              <a:rPr lang="ru-RU" sz="2400">
                <a:solidFill>
                  <a:srgbClr val="FFFFFF"/>
                </a:solidFill>
                <a:cs typeface="+mn-cs"/>
              </a:rPr>
              <a:t> </a:t>
            </a:r>
            <a:r>
              <a:rPr lang="en-US" sz="2400">
                <a:solidFill>
                  <a:srgbClr val="FFFFFF"/>
                </a:solidFill>
                <a:cs typeface="+mn-cs"/>
              </a:rPr>
              <a:t> </a:t>
            </a:r>
            <a:endParaRPr lang="ru-RU">
              <a:solidFill>
                <a:srgbClr val="FFFFFF"/>
              </a:solidFill>
              <a:cs typeface="+mn-cs"/>
            </a:endParaRPr>
          </a:p>
        </p:txBody>
      </p:sp>
      <p:sp>
        <p:nvSpPr>
          <p:cNvPr id="16390" name="Rectangle 9"/>
          <p:cNvSpPr>
            <a:spLocks noChangeArrowheads="1"/>
          </p:cNvSpPr>
          <p:nvPr/>
        </p:nvSpPr>
        <p:spPr bwMode="auto">
          <a:xfrm>
            <a:off x="0" y="1491630"/>
            <a:ext cx="9156700" cy="3570208"/>
          </a:xfrm>
          <a:prstGeom prst="rect">
            <a:avLst/>
          </a:prstGeom>
          <a:noFill/>
          <a:ln w="9525">
            <a:noFill/>
            <a:miter lim="800000"/>
            <a:headEnd/>
            <a:tailEnd/>
          </a:ln>
        </p:spPr>
        <p:txBody>
          <a:bodyPr>
            <a:spAutoFit/>
          </a:bodyPr>
          <a:lstStyle/>
          <a:p>
            <a:pPr algn="ctr">
              <a:defRPr/>
            </a:pPr>
            <a:r>
              <a:rPr lang="ru-RU" sz="2400" b="1" i="1" dirty="0">
                <a:solidFill>
                  <a:srgbClr val="C00000"/>
                </a:solidFill>
                <a:latin typeface="Arial" panose="020B0604020202020204" pitchFamily="34" charset="0"/>
                <a:cs typeface="Arial" panose="020B0604020202020204" pitchFamily="34" charset="0"/>
              </a:rPr>
              <a:t>ВЫСОКОУРОВНЕВЫЕ ТЕХНОЛОГИИ ПРОГРАММИРОВАНИЯ ДЛЯ КОМПЬЮТЕРНЫХ СИСТЕМ (RFID-ТЕХНОЛОГИИ)</a:t>
            </a:r>
          </a:p>
          <a:p>
            <a:pPr algn="ctr" eaLnBrk="1" hangingPunct="1">
              <a:defRPr/>
            </a:pPr>
            <a:endParaRPr lang="ru-RU" sz="3200" b="1" i="1" dirty="0">
              <a:solidFill>
                <a:srgbClr val="C00000"/>
              </a:solidFill>
              <a:latin typeface="Arial" panose="020B0604020202020204" pitchFamily="34" charset="0"/>
              <a:cs typeface="Arial" panose="020B0604020202020204" pitchFamily="34" charset="0"/>
            </a:endParaRPr>
          </a:p>
          <a:p>
            <a:pPr algn="ctr"/>
            <a:r>
              <a:rPr lang="ru-RU" b="1" dirty="0">
                <a:solidFill>
                  <a:srgbClr val="002060"/>
                </a:solidFill>
                <a:latin typeface="Arial" charset="0"/>
                <a:cs typeface="Arial" charset="0"/>
              </a:rPr>
              <a:t>Тема 1. Введение в RFID-технологии.</a:t>
            </a:r>
          </a:p>
          <a:p>
            <a:pPr algn="ctr"/>
            <a:r>
              <a:rPr lang="ru-RU" b="1" dirty="0">
                <a:solidFill>
                  <a:srgbClr val="002060"/>
                </a:solidFill>
                <a:latin typeface="Arial" charset="0"/>
                <a:cs typeface="Arial" charset="0"/>
              </a:rPr>
              <a:t>Назначение, определение, классификация и области применения RFID-технологий.</a:t>
            </a:r>
          </a:p>
          <a:p>
            <a:pPr algn="ctr" eaLnBrk="1" hangingPunct="1">
              <a:defRPr/>
            </a:pPr>
            <a:endParaRPr lang="ru-RU" sz="3200" b="1" i="1" dirty="0">
              <a:solidFill>
                <a:srgbClr val="3B812F"/>
              </a:solidFill>
              <a:cs typeface="+mn-cs"/>
            </a:endParaRPr>
          </a:p>
          <a:p>
            <a:pPr algn="ctr" eaLnBrk="1" hangingPunct="1">
              <a:defRPr/>
            </a:pPr>
            <a:endParaRPr lang="ru-RU" sz="3600" b="1" i="1" dirty="0">
              <a:solidFill>
                <a:srgbClr val="3B812F"/>
              </a:solidFill>
              <a:cs typeface="+mn-cs"/>
            </a:endParaRPr>
          </a:p>
        </p:txBody>
      </p:sp>
      <p:sp>
        <p:nvSpPr>
          <p:cNvPr id="75781" name="Прямоугольник 1"/>
          <p:cNvSpPr>
            <a:spLocks noChangeArrowheads="1"/>
          </p:cNvSpPr>
          <p:nvPr/>
        </p:nvSpPr>
        <p:spPr bwMode="auto">
          <a:xfrm>
            <a:off x="1043608" y="123478"/>
            <a:ext cx="799288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ru-RU" altLang="ru-RU" b="1" dirty="0">
                <a:solidFill>
                  <a:srgbClr val="002060"/>
                </a:solidFill>
              </a:rPr>
              <a:t>Межотраслевой  научно-практический центр систем идентификации и электронных деловых операций</a:t>
            </a:r>
            <a:br>
              <a:rPr lang="ru-RU" altLang="ru-RU" b="1" dirty="0">
                <a:solidFill>
                  <a:srgbClr val="002060"/>
                </a:solidFill>
              </a:rPr>
            </a:br>
            <a:r>
              <a:rPr lang="ru-RU" altLang="ru-RU" b="1" dirty="0">
                <a:solidFill>
                  <a:srgbClr val="002060"/>
                </a:solidFill>
              </a:rPr>
              <a:t>Национальной академии наук Беларуси </a:t>
            </a:r>
          </a:p>
          <a:p>
            <a:pPr algn="ctr" eaLnBrk="1" hangingPunct="1"/>
            <a:r>
              <a:rPr lang="ru-RU" altLang="ru-RU" b="1" dirty="0">
                <a:solidFill>
                  <a:srgbClr val="002060"/>
                </a:solidFill>
              </a:rPr>
              <a:t>www.ids.by</a:t>
            </a:r>
          </a:p>
        </p:txBody>
      </p:sp>
      <p:pic>
        <p:nvPicPr>
          <p:cNvPr id="2" name="Запись экрана 1">
            <a:hlinkClick r:id="" action="ppaction://media"/>
            <a:extLst>
              <a:ext uri="{FF2B5EF4-FFF2-40B4-BE49-F238E27FC236}">
                <a16:creationId xmlns:a16="http://schemas.microsoft.com/office/drawing/2014/main" id="{6B1F55AB-9869-447B-BF58-0AE81DFABF52}"/>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2411760" y="411510"/>
            <a:ext cx="4129087" cy="3996870"/>
          </a:xfrm>
          <a:prstGeom prst="rect">
            <a:avLst/>
          </a:prstGeom>
        </p:spPr>
      </p:pic>
    </p:spTree>
    <p:extLst>
      <p:ext uri="{BB962C8B-B14F-4D97-AF65-F5344CB8AC3E}">
        <p14:creationId xmlns:p14="http://schemas.microsoft.com/office/powerpoint/2010/main" val="3044893901"/>
      </p:ext>
    </p:extLst>
  </p:cSld>
  <p:clrMapOvr>
    <a:masterClrMapping/>
  </p:clrMapOvr>
  <mc:AlternateContent xmlns:mc="http://schemas.openxmlformats.org/markup-compatibility/2006" xmlns:p14="http://schemas.microsoft.com/office/powerpoint/2010/main">
    <mc:Choice Requires="p14">
      <p:transition spd="slow" p14:dur="2000" advTm="6243"/>
    </mc:Choice>
    <mc:Fallback xmlns="">
      <p:transition spd="slow" advTm="624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716"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69697">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a:extLst>
              <a:ext uri="{FF2B5EF4-FFF2-40B4-BE49-F238E27FC236}">
                <a16:creationId xmlns:a16="http://schemas.microsoft.com/office/drawing/2014/main" id="{608B6172-122D-4B38-93BB-83B436835EF0}"/>
              </a:ext>
            </a:extLst>
          </p:cNvPr>
          <p:cNvSpPr/>
          <p:nvPr/>
        </p:nvSpPr>
        <p:spPr>
          <a:xfrm>
            <a:off x="1547664" y="408281"/>
            <a:ext cx="2342501" cy="369332"/>
          </a:xfrm>
          <a:prstGeom prst="rect">
            <a:avLst/>
          </a:prstGeom>
        </p:spPr>
        <p:txBody>
          <a:bodyPr wrap="none">
            <a:spAutoFit/>
          </a:bodyPr>
          <a:lstStyle/>
          <a:p>
            <a:r>
              <a:rPr lang="ru-RU" b="1" dirty="0">
                <a:solidFill>
                  <a:srgbClr val="002060"/>
                </a:solidFill>
                <a:latin typeface="Arial" panose="020B0604020202020204" pitchFamily="34" charset="0"/>
                <a:cs typeface="Arial" panose="020B0604020202020204" pitchFamily="34" charset="0"/>
              </a:rPr>
              <a:t>Достоинства RFID:</a:t>
            </a:r>
            <a:endParaRPr lang="ru-RU" b="1" dirty="0">
              <a:solidFill>
                <a:srgbClr val="002060"/>
              </a:solidFill>
            </a:endParaRPr>
          </a:p>
        </p:txBody>
      </p:sp>
      <p:sp>
        <p:nvSpPr>
          <p:cNvPr id="6" name="Прямоугольник 5">
            <a:extLst>
              <a:ext uri="{FF2B5EF4-FFF2-40B4-BE49-F238E27FC236}">
                <a16:creationId xmlns:a16="http://schemas.microsoft.com/office/drawing/2014/main" id="{E570999F-935E-49E4-8309-2E2BE9ACC18B}"/>
              </a:ext>
            </a:extLst>
          </p:cNvPr>
          <p:cNvSpPr/>
          <p:nvPr/>
        </p:nvSpPr>
        <p:spPr>
          <a:xfrm>
            <a:off x="179512" y="1195789"/>
            <a:ext cx="5616624" cy="3539430"/>
          </a:xfrm>
          <a:prstGeom prst="rect">
            <a:avLst/>
          </a:prstGeom>
        </p:spPr>
        <p:txBody>
          <a:bodyPr wrap="square">
            <a:spAutoFit/>
          </a:bodyPr>
          <a:lstStyle/>
          <a:p>
            <a:r>
              <a:rPr lang="ru-RU" sz="1600" dirty="0">
                <a:latin typeface="Arial" panose="020B0604020202020204" pitchFamily="34" charset="0"/>
                <a:cs typeface="Arial" panose="020B0604020202020204" pitchFamily="34" charset="0"/>
              </a:rPr>
              <a:t>Данные идентификационной метки могут изменяться/</a:t>
            </a:r>
            <a:r>
              <a:rPr lang="ru-RU" sz="1600" dirty="0" err="1">
                <a:latin typeface="Arial" panose="020B0604020202020204" pitchFamily="34" charset="0"/>
                <a:cs typeface="Arial" panose="020B0604020202020204" pitchFamily="34" charset="0"/>
              </a:rPr>
              <a:t>допо­полняться</a:t>
            </a:r>
            <a:r>
              <a:rPr lang="ru-RU" sz="1600" dirty="0">
                <a:latin typeface="Arial" panose="020B0604020202020204" pitchFamily="34" charset="0"/>
                <a:cs typeface="Arial" panose="020B0604020202020204" pitchFamily="34" charset="0"/>
              </a:rPr>
              <a:t>.</a:t>
            </a:r>
          </a:p>
          <a:p>
            <a:r>
              <a:rPr lang="ru-RU" sz="1600" dirty="0">
                <a:latin typeface="Arial" panose="020B0604020202020204" pitchFamily="34" charset="0"/>
                <a:cs typeface="Arial" panose="020B0604020202020204" pitchFamily="34" charset="0"/>
              </a:rPr>
              <a:t>Возможность считывать одновременно не­сколько меток. Механизм </a:t>
            </a:r>
            <a:r>
              <a:rPr lang="ru-RU" sz="1600" dirty="0" err="1">
                <a:latin typeface="Arial" panose="020B0604020202020204" pitchFamily="34" charset="0"/>
                <a:cs typeface="Arial" panose="020B0604020202020204" pitchFamily="34" charset="0"/>
              </a:rPr>
              <a:t>антиколлизий</a:t>
            </a:r>
            <a:r>
              <a:rPr lang="ru-RU" sz="1600" dirty="0">
                <a:latin typeface="Arial" panose="020B0604020202020204" pitchFamily="34" charset="0"/>
                <a:cs typeface="Arial" panose="020B0604020202020204" pitchFamily="34" charset="0"/>
              </a:rPr>
              <a:t> позво­ляет определять точное количество меток, ко­торые в текущий момент нахо­дятся в поле действия антенны. </a:t>
            </a:r>
          </a:p>
          <a:p>
            <a:r>
              <a:rPr lang="ru-RU" sz="1600" dirty="0">
                <a:latin typeface="Arial" panose="020B0604020202020204" pitchFamily="34" charset="0"/>
                <a:cs typeface="Arial" panose="020B0604020202020204" pitchFamily="34" charset="0"/>
              </a:rPr>
              <a:t>На метку можно записать достаточное количество дан­ных. Радиочастотные метки могут быть имплантированы в оригиналь­ные паллеты или оригинальную упаковку на весь срок экс­плуатации.</a:t>
            </a:r>
          </a:p>
          <a:p>
            <a:r>
              <a:rPr lang="ru-RU" sz="1600" dirty="0">
                <a:latin typeface="Arial" panose="020B0604020202020204" pitchFamily="34" charset="0"/>
                <a:cs typeface="Arial" panose="020B0604020202020204" pitchFamily="34" charset="0"/>
              </a:rPr>
              <a:t>Возможно шифрование данных.</a:t>
            </a:r>
          </a:p>
          <a:p>
            <a:r>
              <a:rPr lang="ru-RU" sz="1600" dirty="0">
                <a:latin typeface="Arial" panose="020B0604020202020204" pitchFamily="34" charset="0"/>
                <a:cs typeface="Arial" panose="020B0604020202020204" pitchFamily="34" charset="0"/>
              </a:rPr>
              <a:t>Не требуется прямой видимости метки для считывания информации (может размещаться скрытым образом).</a:t>
            </a:r>
          </a:p>
          <a:p>
            <a:r>
              <a:rPr lang="ru-RU" sz="1600" dirty="0">
                <a:latin typeface="Arial" panose="020B0604020202020204" pitchFamily="34" charset="0"/>
                <a:cs typeface="Arial" panose="020B0604020202020204" pitchFamily="34" charset="0"/>
              </a:rPr>
              <a:t>Достаточно высокая износостойкость (долговечность).</a:t>
            </a:r>
          </a:p>
        </p:txBody>
      </p:sp>
      <p:sp>
        <p:nvSpPr>
          <p:cNvPr id="7" name="Прямоугольник 6">
            <a:extLst>
              <a:ext uri="{FF2B5EF4-FFF2-40B4-BE49-F238E27FC236}">
                <a16:creationId xmlns:a16="http://schemas.microsoft.com/office/drawing/2014/main" id="{21E81171-D00A-40F7-86DB-9E7197B604F4}"/>
              </a:ext>
            </a:extLst>
          </p:cNvPr>
          <p:cNvSpPr/>
          <p:nvPr/>
        </p:nvSpPr>
        <p:spPr>
          <a:xfrm>
            <a:off x="6300192" y="406987"/>
            <a:ext cx="2108462" cy="369332"/>
          </a:xfrm>
          <a:prstGeom prst="rect">
            <a:avLst/>
          </a:prstGeom>
        </p:spPr>
        <p:txBody>
          <a:bodyPr wrap="none">
            <a:spAutoFit/>
          </a:bodyPr>
          <a:lstStyle/>
          <a:p>
            <a:r>
              <a:rPr lang="ru-RU" b="1" dirty="0">
                <a:solidFill>
                  <a:srgbClr val="002060"/>
                </a:solidFill>
                <a:latin typeface="Arial" panose="020B0604020202020204" pitchFamily="34" charset="0"/>
                <a:cs typeface="Arial" panose="020B0604020202020204" pitchFamily="34" charset="0"/>
              </a:rPr>
              <a:t>Недостатки RFID</a:t>
            </a:r>
            <a:endParaRPr lang="ru-RU" b="1" dirty="0">
              <a:solidFill>
                <a:srgbClr val="002060"/>
              </a:solidFill>
            </a:endParaRPr>
          </a:p>
        </p:txBody>
      </p:sp>
      <p:sp>
        <p:nvSpPr>
          <p:cNvPr id="8" name="Прямоугольник 7">
            <a:extLst>
              <a:ext uri="{FF2B5EF4-FFF2-40B4-BE49-F238E27FC236}">
                <a16:creationId xmlns:a16="http://schemas.microsoft.com/office/drawing/2014/main" id="{5B34F1A4-E8B8-47E0-94DA-FFFAA170481D}"/>
              </a:ext>
            </a:extLst>
          </p:cNvPr>
          <p:cNvSpPr/>
          <p:nvPr/>
        </p:nvSpPr>
        <p:spPr>
          <a:xfrm>
            <a:off x="5868144" y="813555"/>
            <a:ext cx="3275856" cy="4031873"/>
          </a:xfrm>
          <a:prstGeom prst="rect">
            <a:avLst/>
          </a:prstGeom>
        </p:spPr>
        <p:txBody>
          <a:bodyPr wrap="square">
            <a:spAutoFit/>
          </a:bodyPr>
          <a:lstStyle/>
          <a:p>
            <a:r>
              <a:rPr lang="ru-RU" sz="1600" dirty="0">
                <a:latin typeface="Arial" panose="020B0604020202020204" pitchFamily="34" charset="0"/>
                <a:cs typeface="Arial" panose="020B0604020202020204" pitchFamily="34" charset="0"/>
              </a:rPr>
              <a:t>Более высокая стоимость, чем штрихового кода, при этом в сфере логистики и транспортировки гру­зов стоимость радиочастотной метки может оказаться совершенно незначительной по сравнению со стоимостью содержимого контейнера. </a:t>
            </a:r>
          </a:p>
          <a:p>
            <a:r>
              <a:rPr lang="ru-RU" sz="1600" dirty="0">
                <a:latin typeface="Arial" panose="020B0604020202020204" pitchFamily="34" charset="0"/>
                <a:cs typeface="Arial" panose="020B0604020202020204" pitchFamily="34" charset="0"/>
              </a:rPr>
              <a:t>Имеются физические ограничения, связанные с возможностями работы на металлических поверхностях, жидкостях и проч.</a:t>
            </a:r>
          </a:p>
          <a:p>
            <a:r>
              <a:rPr lang="ru-RU" sz="1600" dirty="0" err="1">
                <a:latin typeface="Arial" panose="020B0604020202020204" pitchFamily="34" charset="0"/>
                <a:cs typeface="Arial" panose="020B0604020202020204" pitchFamily="34" charset="0"/>
              </a:rPr>
              <a:t>Подверается</a:t>
            </a:r>
            <a:r>
              <a:rPr lang="ru-RU" sz="1600" dirty="0">
                <a:latin typeface="Arial" panose="020B0604020202020204" pitchFamily="34" charset="0"/>
                <a:cs typeface="Arial" panose="020B0604020202020204" pitchFamily="34" charset="0"/>
              </a:rPr>
              <a:t> воздействию помех.</a:t>
            </a:r>
            <a:endParaRPr lang="ru-RU" sz="1600" dirty="0"/>
          </a:p>
        </p:txBody>
      </p:sp>
    </p:spTree>
    <p:extLst>
      <p:ext uri="{BB962C8B-B14F-4D97-AF65-F5344CB8AC3E}">
        <p14:creationId xmlns:p14="http://schemas.microsoft.com/office/powerpoint/2010/main" val="3984980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Группа 56"/>
          <p:cNvGrpSpPr>
            <a:grpSpLocks/>
          </p:cNvGrpSpPr>
          <p:nvPr/>
        </p:nvGrpSpPr>
        <p:grpSpPr bwMode="auto">
          <a:xfrm>
            <a:off x="1619672" y="127694"/>
            <a:ext cx="6912768" cy="4964336"/>
            <a:chOff x="0" y="71438"/>
            <a:chExt cx="9072563" cy="6715125"/>
          </a:xfrm>
        </p:grpSpPr>
        <p:sp>
          <p:nvSpPr>
            <p:cNvPr id="60" name="Стрелка вниз 59"/>
            <p:cNvSpPr/>
            <p:nvPr/>
          </p:nvSpPr>
          <p:spPr>
            <a:xfrm rot="13756539" flipH="1" flipV="1">
              <a:off x="3538338" y="4164620"/>
              <a:ext cx="351564" cy="625803"/>
            </a:xfrm>
            <a:prstGeom prst="downArrow">
              <a:avLst/>
            </a:prstGeom>
            <a:solidFill>
              <a:srgbClr val="0066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sz="1350"/>
            </a:p>
          </p:txBody>
        </p:sp>
        <p:sp>
          <p:nvSpPr>
            <p:cNvPr id="57" name="Стрелка вниз 56"/>
            <p:cNvSpPr/>
            <p:nvPr/>
          </p:nvSpPr>
          <p:spPr>
            <a:xfrm rot="9721147" flipH="1" flipV="1">
              <a:off x="4754327" y="4331190"/>
              <a:ext cx="357188" cy="615950"/>
            </a:xfrm>
            <a:prstGeom prst="downArrow">
              <a:avLst/>
            </a:prstGeom>
            <a:solidFill>
              <a:srgbClr val="0066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sz="1350"/>
            </a:p>
          </p:txBody>
        </p:sp>
        <p:cxnSp>
          <p:nvCxnSpPr>
            <p:cNvPr id="56" name="Прямая со стрелкой 41"/>
            <p:cNvCxnSpPr/>
            <p:nvPr/>
          </p:nvCxnSpPr>
          <p:spPr>
            <a:xfrm rot="5400000" flipH="1" flipV="1">
              <a:off x="7112000" y="2736851"/>
              <a:ext cx="58737" cy="728662"/>
            </a:xfrm>
            <a:prstGeom prst="straightConnector1">
              <a:avLst/>
            </a:prstGeom>
            <a:ln w="47625" cmpd="sng">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53" name="Стрелка вниз 25"/>
            <p:cNvSpPr/>
            <p:nvPr/>
          </p:nvSpPr>
          <p:spPr>
            <a:xfrm rot="14709512" flipH="1">
              <a:off x="5731669" y="3072607"/>
              <a:ext cx="357187" cy="615950"/>
            </a:xfrm>
            <a:prstGeom prst="downArrow">
              <a:avLst/>
            </a:prstGeom>
            <a:solidFill>
              <a:srgbClr val="0066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sz="1350"/>
            </a:p>
          </p:txBody>
        </p:sp>
        <p:sp>
          <p:nvSpPr>
            <p:cNvPr id="52" name="Скругленный прямоугольник 51"/>
            <p:cNvSpPr/>
            <p:nvPr/>
          </p:nvSpPr>
          <p:spPr>
            <a:xfrm>
              <a:off x="4429125" y="4929188"/>
              <a:ext cx="1571625" cy="1643062"/>
            </a:xfrm>
            <a:prstGeom prst="roundRect">
              <a:avLst/>
            </a:prstGeom>
            <a:solidFill>
              <a:srgbClr val="0066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sz="1350"/>
            </a:p>
          </p:txBody>
        </p:sp>
        <p:sp>
          <p:nvSpPr>
            <p:cNvPr id="39944" name="TextBox 52"/>
            <p:cNvSpPr txBox="1">
              <a:spLocks noChangeArrowheads="1"/>
            </p:cNvSpPr>
            <p:nvPr/>
          </p:nvSpPr>
          <p:spPr bwMode="auto">
            <a:xfrm>
              <a:off x="4500562" y="4892675"/>
              <a:ext cx="1500187" cy="1415772"/>
            </a:xfrm>
            <a:prstGeom prst="rect">
              <a:avLst/>
            </a:prstGeom>
            <a:noFill/>
            <a:ln w="9525">
              <a:noFill/>
              <a:miter lim="800000"/>
              <a:headEnd/>
              <a:tailEnd/>
            </a:ln>
          </p:spPr>
          <p:txBody>
            <a:bodyPr>
              <a:spAutoFit/>
            </a:bodyPr>
            <a:lstStyle/>
            <a:p>
              <a:pPr>
                <a:buFont typeface="Arial" charset="0"/>
                <a:buChar char="•"/>
              </a:pPr>
              <a:endParaRPr lang="ru-RU" sz="900" b="1" dirty="0">
                <a:solidFill>
                  <a:srgbClr val="FFFFCC"/>
                </a:solidFill>
              </a:endParaRPr>
            </a:p>
            <a:p>
              <a:pPr>
                <a:buFont typeface="Arial" charset="0"/>
                <a:buChar char="•"/>
              </a:pPr>
              <a:endParaRPr lang="ru-RU" sz="900" b="1" dirty="0">
                <a:solidFill>
                  <a:srgbClr val="FFFFCC"/>
                </a:solidFill>
              </a:endParaRPr>
            </a:p>
            <a:p>
              <a:pPr algn="l">
                <a:buFont typeface="Arial" charset="0"/>
                <a:buChar char="•"/>
              </a:pPr>
              <a:r>
                <a:rPr lang="ru-RU" sz="900" b="1" dirty="0">
                  <a:solidFill>
                    <a:srgbClr val="FFFFCC"/>
                  </a:solidFill>
                </a:rPr>
                <a:t>Системы доступа</a:t>
              </a:r>
            </a:p>
            <a:p>
              <a:pPr algn="l">
                <a:buFont typeface="Arial" charset="0"/>
                <a:buChar char="•"/>
              </a:pPr>
              <a:r>
                <a:rPr lang="ru-RU" sz="900" b="1" dirty="0">
                  <a:solidFill>
                    <a:srgbClr val="FFFFCC"/>
                  </a:solidFill>
                </a:rPr>
                <a:t>Идентификация животных</a:t>
              </a:r>
            </a:p>
            <a:p>
              <a:pPr algn="l">
                <a:buFont typeface="Arial" charset="0"/>
                <a:buChar char="•"/>
              </a:pPr>
              <a:r>
                <a:rPr lang="ru-RU" sz="900" b="1" dirty="0">
                  <a:solidFill>
                    <a:srgbClr val="FFFFCC"/>
                  </a:solidFill>
                </a:rPr>
                <a:t>Персональное передвижение</a:t>
              </a:r>
            </a:p>
          </p:txBody>
        </p:sp>
        <p:sp>
          <p:nvSpPr>
            <p:cNvPr id="43" name="Скругленный прямоугольник 42"/>
            <p:cNvSpPr/>
            <p:nvPr/>
          </p:nvSpPr>
          <p:spPr>
            <a:xfrm>
              <a:off x="6786563" y="428625"/>
              <a:ext cx="1785937" cy="1928813"/>
            </a:xfrm>
            <a:prstGeom prst="roundRect">
              <a:avLst/>
            </a:prstGeom>
            <a:solidFill>
              <a:srgbClr val="0066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sz="1350"/>
            </a:p>
          </p:txBody>
        </p:sp>
        <p:sp>
          <p:nvSpPr>
            <p:cNvPr id="13" name="Стрелка вниз 12"/>
            <p:cNvSpPr/>
            <p:nvPr/>
          </p:nvSpPr>
          <p:spPr>
            <a:xfrm rot="10800000">
              <a:off x="4429125" y="2571750"/>
              <a:ext cx="357188" cy="615950"/>
            </a:xfrm>
            <a:prstGeom prst="downArrow">
              <a:avLst/>
            </a:prstGeom>
            <a:solidFill>
              <a:srgbClr val="0066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sz="1350"/>
            </a:p>
          </p:txBody>
        </p:sp>
        <p:sp>
          <p:nvSpPr>
            <p:cNvPr id="20" name="Стрелка вниз 19"/>
            <p:cNvSpPr/>
            <p:nvPr/>
          </p:nvSpPr>
          <p:spPr>
            <a:xfrm rot="9133458">
              <a:off x="3760788" y="2674938"/>
              <a:ext cx="357187" cy="636587"/>
            </a:xfrm>
            <a:prstGeom prst="downArrow">
              <a:avLst/>
            </a:prstGeom>
            <a:solidFill>
              <a:srgbClr val="0066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sz="1350"/>
            </a:p>
          </p:txBody>
        </p:sp>
        <p:sp>
          <p:nvSpPr>
            <p:cNvPr id="21" name="Стрелка вниз 20"/>
            <p:cNvSpPr/>
            <p:nvPr/>
          </p:nvSpPr>
          <p:spPr>
            <a:xfrm rot="7629050">
              <a:off x="3097213" y="2473325"/>
              <a:ext cx="357187" cy="1166813"/>
            </a:xfrm>
            <a:prstGeom prst="downArrow">
              <a:avLst/>
            </a:prstGeom>
            <a:solidFill>
              <a:srgbClr val="0066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sz="1350"/>
            </a:p>
          </p:txBody>
        </p:sp>
        <p:sp>
          <p:nvSpPr>
            <p:cNvPr id="25" name="Стрелка вниз 24"/>
            <p:cNvSpPr/>
            <p:nvPr/>
          </p:nvSpPr>
          <p:spPr>
            <a:xfrm rot="12203618" flipH="1">
              <a:off x="5321300" y="2768600"/>
              <a:ext cx="357188" cy="614363"/>
            </a:xfrm>
            <a:prstGeom prst="downArrow">
              <a:avLst/>
            </a:prstGeom>
            <a:solidFill>
              <a:srgbClr val="0066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sz="1350"/>
            </a:p>
          </p:txBody>
        </p:sp>
        <p:sp>
          <p:nvSpPr>
            <p:cNvPr id="26" name="Стрелка вниз 25"/>
            <p:cNvSpPr/>
            <p:nvPr/>
          </p:nvSpPr>
          <p:spPr>
            <a:xfrm rot="16200000" flipH="1">
              <a:off x="5915819" y="3442494"/>
              <a:ext cx="357188" cy="615950"/>
            </a:xfrm>
            <a:prstGeom prst="downArrow">
              <a:avLst/>
            </a:prstGeom>
            <a:solidFill>
              <a:srgbClr val="0066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sz="1350"/>
            </a:p>
          </p:txBody>
        </p:sp>
        <p:sp>
          <p:nvSpPr>
            <p:cNvPr id="28" name="Стрелка вниз 27"/>
            <p:cNvSpPr/>
            <p:nvPr/>
          </p:nvSpPr>
          <p:spPr>
            <a:xfrm rot="14886854" flipV="1">
              <a:off x="2972594" y="3686969"/>
              <a:ext cx="357188" cy="781050"/>
            </a:xfrm>
            <a:prstGeom prst="downArrow">
              <a:avLst/>
            </a:prstGeom>
            <a:solidFill>
              <a:srgbClr val="0066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sz="1350"/>
            </a:p>
          </p:txBody>
        </p:sp>
        <p:sp>
          <p:nvSpPr>
            <p:cNvPr id="29" name="Стрелка вниз 28"/>
            <p:cNvSpPr/>
            <p:nvPr/>
          </p:nvSpPr>
          <p:spPr>
            <a:xfrm rot="8112970" flipH="1" flipV="1">
              <a:off x="5451475" y="4037013"/>
              <a:ext cx="357188" cy="615950"/>
            </a:xfrm>
            <a:prstGeom prst="downArrow">
              <a:avLst/>
            </a:prstGeom>
            <a:solidFill>
              <a:srgbClr val="0066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sz="1350"/>
            </a:p>
          </p:txBody>
        </p:sp>
        <p:sp>
          <p:nvSpPr>
            <p:cNvPr id="7" name="Овал 6"/>
            <p:cNvSpPr/>
            <p:nvPr/>
          </p:nvSpPr>
          <p:spPr>
            <a:xfrm>
              <a:off x="3429000" y="3143250"/>
              <a:ext cx="2428875" cy="1285875"/>
            </a:xfrm>
            <a:prstGeom prst="ellipse">
              <a:avLst/>
            </a:prstGeom>
            <a:solidFill>
              <a:srgbClr val="0066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sz="1350"/>
            </a:p>
          </p:txBody>
        </p:sp>
        <p:sp>
          <p:nvSpPr>
            <p:cNvPr id="39954" name="TextBox 7"/>
            <p:cNvSpPr txBox="1">
              <a:spLocks noChangeArrowheads="1"/>
            </p:cNvSpPr>
            <p:nvPr/>
          </p:nvSpPr>
          <p:spPr bwMode="auto">
            <a:xfrm>
              <a:off x="3438525" y="3224213"/>
              <a:ext cx="2428875" cy="1046440"/>
            </a:xfrm>
            <a:prstGeom prst="rect">
              <a:avLst/>
            </a:prstGeom>
            <a:noFill/>
            <a:ln w="9525">
              <a:noFill/>
              <a:miter lim="800000"/>
              <a:headEnd/>
              <a:tailEnd/>
            </a:ln>
          </p:spPr>
          <p:txBody>
            <a:bodyPr>
              <a:spAutoFit/>
            </a:bodyPr>
            <a:lstStyle/>
            <a:p>
              <a:pPr algn="ctr">
                <a:buNone/>
              </a:pPr>
              <a:r>
                <a:rPr lang="ru-RU" sz="1500" b="1" dirty="0">
                  <a:solidFill>
                    <a:srgbClr val="FFFFCC"/>
                  </a:solidFill>
                </a:rPr>
                <a:t>Применение </a:t>
              </a:r>
              <a:br>
                <a:rPr lang="ru-RU" sz="1500" b="1" dirty="0">
                  <a:solidFill>
                    <a:srgbClr val="FFFFCC"/>
                  </a:solidFill>
                </a:rPr>
              </a:br>
              <a:r>
                <a:rPr lang="ru-RU" sz="1500" b="1" dirty="0">
                  <a:solidFill>
                    <a:srgbClr val="FFFFCC"/>
                  </a:solidFill>
                </a:rPr>
                <a:t>технологий</a:t>
              </a:r>
            </a:p>
            <a:p>
              <a:pPr algn="ctr">
                <a:buNone/>
              </a:pPr>
              <a:r>
                <a:rPr lang="ru-RU" sz="1500" b="1" dirty="0">
                  <a:solidFill>
                    <a:srgbClr val="FFFFCC"/>
                  </a:solidFill>
                </a:rPr>
                <a:t>идентификации</a:t>
              </a:r>
            </a:p>
          </p:txBody>
        </p:sp>
        <p:sp>
          <p:nvSpPr>
            <p:cNvPr id="30" name="Скругленный прямоугольник 29"/>
            <p:cNvSpPr/>
            <p:nvPr/>
          </p:nvSpPr>
          <p:spPr>
            <a:xfrm>
              <a:off x="3914775" y="2205038"/>
              <a:ext cx="1400175" cy="357187"/>
            </a:xfrm>
            <a:prstGeom prst="roundRect">
              <a:avLst/>
            </a:prstGeom>
            <a:solidFill>
              <a:srgbClr val="0066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None/>
                <a:defRPr/>
              </a:pPr>
              <a:r>
                <a:rPr lang="ru-RU" sz="1350" b="1" dirty="0">
                  <a:solidFill>
                    <a:srgbClr val="FFFFCC"/>
                  </a:solidFill>
                </a:rPr>
                <a:t>Логистика</a:t>
              </a:r>
              <a:endParaRPr lang="ru-RU" sz="1350" dirty="0"/>
            </a:p>
          </p:txBody>
        </p:sp>
        <p:sp>
          <p:nvSpPr>
            <p:cNvPr id="37" name="Скругленный прямоугольник 36"/>
            <p:cNvSpPr/>
            <p:nvPr/>
          </p:nvSpPr>
          <p:spPr>
            <a:xfrm rot="20296384">
              <a:off x="77788" y="4419600"/>
              <a:ext cx="2776537" cy="644525"/>
            </a:xfrm>
            <a:prstGeom prst="roundRect">
              <a:avLst/>
            </a:prstGeom>
            <a:solidFill>
              <a:srgbClr val="0066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None/>
                <a:defRPr/>
              </a:pPr>
              <a:r>
                <a:rPr lang="ru-RU" sz="1350" b="1" dirty="0">
                  <a:solidFill>
                    <a:srgbClr val="FFFFCC"/>
                  </a:solidFill>
                </a:rPr>
                <a:t>Администрирование и платежи</a:t>
              </a:r>
              <a:endParaRPr lang="ru-RU" sz="1350" dirty="0"/>
            </a:p>
          </p:txBody>
        </p:sp>
        <p:sp>
          <p:nvSpPr>
            <p:cNvPr id="39957" name="TextBox 39"/>
            <p:cNvSpPr txBox="1">
              <a:spLocks noChangeArrowheads="1"/>
            </p:cNvSpPr>
            <p:nvPr/>
          </p:nvSpPr>
          <p:spPr bwMode="auto">
            <a:xfrm>
              <a:off x="6786563" y="428625"/>
              <a:ext cx="1785938" cy="1231107"/>
            </a:xfrm>
            <a:prstGeom prst="rect">
              <a:avLst/>
            </a:prstGeom>
            <a:noFill/>
            <a:ln w="9525">
              <a:noFill/>
              <a:miter lim="800000"/>
              <a:headEnd/>
              <a:tailEnd/>
            </a:ln>
          </p:spPr>
          <p:txBody>
            <a:bodyPr>
              <a:spAutoFit/>
            </a:bodyPr>
            <a:lstStyle/>
            <a:p>
              <a:pPr algn="l">
                <a:buFont typeface="Arial" charset="0"/>
                <a:buChar char="•"/>
              </a:pPr>
              <a:r>
                <a:rPr lang="ru-RU" sz="900" b="1" dirty="0">
                  <a:solidFill>
                    <a:srgbClr val="FFFFCC"/>
                  </a:solidFill>
                </a:rPr>
                <a:t>Архивные системы</a:t>
              </a:r>
            </a:p>
            <a:p>
              <a:pPr algn="l">
                <a:buFont typeface="Arial" charset="0"/>
                <a:buChar char="•"/>
              </a:pPr>
              <a:r>
                <a:rPr lang="ru-RU" sz="900" b="1" dirty="0">
                  <a:solidFill>
                    <a:srgbClr val="FFFFCC"/>
                  </a:solidFill>
                </a:rPr>
                <a:t>Возвратная тара</a:t>
              </a:r>
            </a:p>
            <a:p>
              <a:pPr algn="l">
                <a:buFont typeface="Arial" charset="0"/>
                <a:buChar char="•"/>
              </a:pPr>
              <a:r>
                <a:rPr lang="ru-RU" sz="900" b="1" dirty="0">
                  <a:solidFill>
                    <a:srgbClr val="FFFFCC"/>
                  </a:solidFill>
                </a:rPr>
                <a:t>Автотранспорт</a:t>
              </a:r>
            </a:p>
            <a:p>
              <a:pPr algn="l">
                <a:buFont typeface="Arial" charset="0"/>
                <a:buChar char="•"/>
              </a:pPr>
              <a:r>
                <a:rPr lang="ru-RU" sz="900" b="1" dirty="0">
                  <a:solidFill>
                    <a:srgbClr val="FFFFCC"/>
                  </a:solidFill>
                </a:rPr>
                <a:t>Авиаперевозки</a:t>
              </a:r>
            </a:p>
            <a:p>
              <a:pPr algn="l">
                <a:buFont typeface="Arial" charset="0"/>
                <a:buChar char="•"/>
              </a:pPr>
              <a:r>
                <a:rPr lang="ru-RU" sz="900" b="1" dirty="0">
                  <a:solidFill>
                    <a:srgbClr val="FFFFCC"/>
                  </a:solidFill>
                </a:rPr>
                <a:t>Производственный процесс</a:t>
              </a:r>
            </a:p>
          </p:txBody>
        </p:sp>
        <p:cxnSp>
          <p:nvCxnSpPr>
            <p:cNvPr id="42" name="Прямая со стрелкой 41"/>
            <p:cNvCxnSpPr/>
            <p:nvPr/>
          </p:nvCxnSpPr>
          <p:spPr>
            <a:xfrm flipV="1">
              <a:off x="6143625" y="1428750"/>
              <a:ext cx="642938" cy="142875"/>
            </a:xfrm>
            <a:prstGeom prst="straightConnector1">
              <a:avLst/>
            </a:prstGeom>
            <a:ln w="47625" cmpd="sng">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9959" name="Прямая со стрелкой 48"/>
            <p:cNvCxnSpPr>
              <a:cxnSpLocks noChangeShapeType="1"/>
              <a:stCxn id="30" idx="0"/>
              <a:endCxn id="46" idx="2"/>
            </p:cNvCxnSpPr>
            <p:nvPr/>
          </p:nvCxnSpPr>
          <p:spPr bwMode="auto">
            <a:xfrm rot="16200000" flipV="1">
              <a:off x="4440237" y="2030413"/>
              <a:ext cx="347663" cy="1588"/>
            </a:xfrm>
            <a:prstGeom prst="straightConnector1">
              <a:avLst/>
            </a:prstGeom>
            <a:noFill/>
            <a:ln w="47625" algn="ctr">
              <a:solidFill>
                <a:srgbClr val="0070C0"/>
              </a:solidFill>
              <a:round/>
              <a:headEnd/>
              <a:tailEnd type="arrow" w="med" len="med"/>
            </a:ln>
          </p:spPr>
        </p:cxnSp>
        <p:cxnSp>
          <p:nvCxnSpPr>
            <p:cNvPr id="50" name="Прямая со стрелкой 49"/>
            <p:cNvCxnSpPr/>
            <p:nvPr/>
          </p:nvCxnSpPr>
          <p:spPr>
            <a:xfrm>
              <a:off x="6786563" y="3929063"/>
              <a:ext cx="571500" cy="428625"/>
            </a:xfrm>
            <a:prstGeom prst="straightConnector1">
              <a:avLst/>
            </a:prstGeom>
            <a:ln w="47625" cmpd="sng">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4" name="Прямая со стрелкой 53"/>
            <p:cNvCxnSpPr>
              <a:stCxn id="35" idx="2"/>
            </p:cNvCxnSpPr>
            <p:nvPr/>
          </p:nvCxnSpPr>
          <p:spPr>
            <a:xfrm rot="10800000" flipV="1">
              <a:off x="6000750" y="5353050"/>
              <a:ext cx="384175" cy="433388"/>
            </a:xfrm>
            <a:prstGeom prst="straightConnector1">
              <a:avLst/>
            </a:prstGeom>
            <a:ln w="47625" cmpd="sng">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58" name="Скругленный прямоугольник 57"/>
            <p:cNvSpPr/>
            <p:nvPr/>
          </p:nvSpPr>
          <p:spPr>
            <a:xfrm>
              <a:off x="2419350" y="4697413"/>
              <a:ext cx="1571625" cy="2089150"/>
            </a:xfrm>
            <a:prstGeom prst="roundRect">
              <a:avLst/>
            </a:prstGeom>
            <a:solidFill>
              <a:srgbClr val="0066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sz="1350"/>
            </a:p>
          </p:txBody>
        </p:sp>
        <p:sp>
          <p:nvSpPr>
            <p:cNvPr id="41" name="Скругленный прямоугольник 40"/>
            <p:cNvSpPr/>
            <p:nvPr/>
          </p:nvSpPr>
          <p:spPr bwMode="auto">
            <a:xfrm>
              <a:off x="2490788" y="4768850"/>
              <a:ext cx="1428750" cy="500063"/>
            </a:xfrm>
            <a:prstGeom prst="roundRect">
              <a:avLst/>
            </a:prstGeom>
            <a:solidFill>
              <a:srgbClr val="FFFFCC"/>
            </a:solidFill>
            <a:ln w="9525" cap="flat" cmpd="sng" algn="ctr">
              <a:solidFill>
                <a:srgbClr val="FFFFCC"/>
              </a:solidFill>
              <a:prstDash val="solid"/>
              <a:round/>
              <a:headEnd type="none" w="med" len="med"/>
              <a:tailEnd type="none" w="med" len="med"/>
            </a:ln>
            <a:effectLst/>
          </p:spPr>
          <p:txBody>
            <a:bodyPr lIns="27000" tIns="27000" rIns="27000" bIns="0"/>
            <a:lstStyle/>
            <a:p>
              <a:pPr algn="l">
                <a:buFont typeface="Arial" charset="0"/>
                <a:buChar char="•"/>
                <a:defRPr/>
              </a:pPr>
              <a:r>
                <a:rPr lang="ru-RU" sz="900" b="1" spc="-23" dirty="0">
                  <a:solidFill>
                    <a:srgbClr val="000066"/>
                  </a:solidFill>
                  <a:latin typeface="Arial" pitchFamily="34" charset="0"/>
                  <a:cs typeface="Arial" pitchFamily="34" charset="0"/>
                </a:rPr>
                <a:t>Бесконтактные карточки</a:t>
              </a:r>
            </a:p>
          </p:txBody>
        </p:sp>
        <p:sp>
          <p:nvSpPr>
            <p:cNvPr id="39964" name="TextBox 58"/>
            <p:cNvSpPr txBox="1">
              <a:spLocks noChangeArrowheads="1"/>
            </p:cNvSpPr>
            <p:nvPr/>
          </p:nvSpPr>
          <p:spPr bwMode="auto">
            <a:xfrm>
              <a:off x="2490789" y="5243512"/>
              <a:ext cx="1500187" cy="861775"/>
            </a:xfrm>
            <a:prstGeom prst="rect">
              <a:avLst/>
            </a:prstGeom>
            <a:noFill/>
            <a:ln w="9525">
              <a:noFill/>
              <a:miter lim="800000"/>
              <a:headEnd/>
              <a:tailEnd/>
            </a:ln>
          </p:spPr>
          <p:txBody>
            <a:bodyPr>
              <a:spAutoFit/>
            </a:bodyPr>
            <a:lstStyle/>
            <a:p>
              <a:pPr algn="l">
                <a:buFont typeface="Arial" charset="0"/>
                <a:buChar char="•"/>
              </a:pPr>
              <a:r>
                <a:rPr lang="ru-RU" sz="900" b="1" dirty="0">
                  <a:solidFill>
                    <a:srgbClr val="FFFFCC"/>
                  </a:solidFill>
                </a:rPr>
                <a:t>Мобильные платежи</a:t>
              </a:r>
            </a:p>
            <a:p>
              <a:pPr algn="l">
                <a:buFont typeface="Arial" charset="0"/>
                <a:buChar char="•"/>
              </a:pPr>
              <a:r>
                <a:rPr lang="ru-RU" sz="900" b="1" dirty="0">
                  <a:solidFill>
                    <a:srgbClr val="FFFFCC"/>
                  </a:solidFill>
                </a:rPr>
                <a:t>Доступ к услугам</a:t>
              </a:r>
            </a:p>
            <a:p>
              <a:pPr algn="l">
                <a:buFont typeface="Arial" charset="0"/>
                <a:buChar char="•"/>
              </a:pPr>
              <a:r>
                <a:rPr lang="ru-RU" sz="900" b="1" dirty="0">
                  <a:solidFill>
                    <a:srgbClr val="FFFFCC"/>
                  </a:solidFill>
                </a:rPr>
                <a:t>Банкноты</a:t>
              </a:r>
            </a:p>
          </p:txBody>
        </p:sp>
        <p:cxnSp>
          <p:nvCxnSpPr>
            <p:cNvPr id="39965" name="Прямая со стрелкой 59"/>
            <p:cNvCxnSpPr>
              <a:cxnSpLocks noChangeShapeType="1"/>
              <a:stCxn id="37" idx="2"/>
            </p:cNvCxnSpPr>
            <p:nvPr/>
          </p:nvCxnSpPr>
          <p:spPr bwMode="auto">
            <a:xfrm rot="16200000" flipH="1">
              <a:off x="1777206" y="4849019"/>
              <a:ext cx="458788" cy="844550"/>
            </a:xfrm>
            <a:prstGeom prst="straightConnector1">
              <a:avLst/>
            </a:prstGeom>
            <a:noFill/>
            <a:ln w="47625" algn="ctr">
              <a:solidFill>
                <a:srgbClr val="0070C0"/>
              </a:solidFill>
              <a:round/>
              <a:headEnd/>
              <a:tailEnd type="arrow" w="med" len="med"/>
            </a:ln>
          </p:spPr>
        </p:cxnSp>
        <p:sp>
          <p:nvSpPr>
            <p:cNvPr id="66" name="Скругленный прямоугольник 65"/>
            <p:cNvSpPr/>
            <p:nvPr/>
          </p:nvSpPr>
          <p:spPr>
            <a:xfrm>
              <a:off x="14288" y="2643188"/>
              <a:ext cx="2271712" cy="1428750"/>
            </a:xfrm>
            <a:prstGeom prst="roundRect">
              <a:avLst/>
            </a:prstGeom>
            <a:solidFill>
              <a:srgbClr val="0066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sz="1350"/>
            </a:p>
          </p:txBody>
        </p:sp>
        <p:sp>
          <p:nvSpPr>
            <p:cNvPr id="39967" name="TextBox 66"/>
            <p:cNvSpPr txBox="1">
              <a:spLocks noChangeArrowheads="1"/>
            </p:cNvSpPr>
            <p:nvPr/>
          </p:nvSpPr>
          <p:spPr bwMode="auto">
            <a:xfrm>
              <a:off x="0" y="2624138"/>
              <a:ext cx="2286000" cy="1046440"/>
            </a:xfrm>
            <a:prstGeom prst="rect">
              <a:avLst/>
            </a:prstGeom>
            <a:noFill/>
            <a:ln w="9525">
              <a:noFill/>
              <a:miter lim="800000"/>
              <a:headEnd/>
              <a:tailEnd/>
            </a:ln>
          </p:spPr>
          <p:txBody>
            <a:bodyPr>
              <a:spAutoFit/>
            </a:bodyPr>
            <a:lstStyle/>
            <a:p>
              <a:pPr>
                <a:buFont typeface="Arial" charset="0"/>
                <a:buChar char="•"/>
              </a:pPr>
              <a:r>
                <a:rPr lang="ru-RU" sz="900" b="1" dirty="0">
                  <a:solidFill>
                    <a:srgbClr val="FFFFCC"/>
                  </a:solidFill>
                </a:rPr>
                <a:t>Учет нетрудоспособности</a:t>
              </a:r>
            </a:p>
            <a:p>
              <a:pPr algn="l">
                <a:buFont typeface="Arial" charset="0"/>
                <a:buChar char="•"/>
              </a:pPr>
              <a:r>
                <a:rPr lang="ru-RU" sz="900" b="1" dirty="0">
                  <a:solidFill>
                    <a:srgbClr val="FFFFCC"/>
                  </a:solidFill>
                </a:rPr>
                <a:t>Управление лечебными учреждениями</a:t>
              </a:r>
            </a:p>
            <a:p>
              <a:pPr algn="l">
                <a:buFont typeface="Arial" charset="0"/>
                <a:buChar char="•"/>
              </a:pPr>
              <a:r>
                <a:rPr lang="ru-RU" sz="900" b="1" dirty="0">
                  <a:solidFill>
                    <a:srgbClr val="FFFFCC"/>
                  </a:solidFill>
                </a:rPr>
                <a:t>Имплантаты</a:t>
              </a:r>
            </a:p>
            <a:p>
              <a:pPr algn="l">
                <a:buFont typeface="Arial" charset="0"/>
                <a:buChar char="•"/>
              </a:pPr>
              <a:r>
                <a:rPr lang="ru-RU" sz="900" b="1" dirty="0">
                  <a:solidFill>
                    <a:srgbClr val="FFFFCC"/>
                  </a:solidFill>
                </a:rPr>
                <a:t>Мед. оборудование</a:t>
              </a:r>
            </a:p>
          </p:txBody>
        </p:sp>
        <p:cxnSp>
          <p:nvCxnSpPr>
            <p:cNvPr id="68" name="Прямая со стрелкой 67"/>
            <p:cNvCxnSpPr>
              <a:endCxn id="39967" idx="3"/>
            </p:cNvCxnSpPr>
            <p:nvPr/>
          </p:nvCxnSpPr>
          <p:spPr>
            <a:xfrm flipH="1">
              <a:off x="2286000" y="2714626"/>
              <a:ext cx="285750" cy="432732"/>
            </a:xfrm>
            <a:prstGeom prst="straightConnector1">
              <a:avLst/>
            </a:prstGeom>
            <a:ln w="47625" cmpd="sng">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72" name="Скругленный прямоугольник 71"/>
            <p:cNvSpPr/>
            <p:nvPr/>
          </p:nvSpPr>
          <p:spPr>
            <a:xfrm>
              <a:off x="285750" y="285750"/>
              <a:ext cx="1928813" cy="1214438"/>
            </a:xfrm>
            <a:prstGeom prst="roundRect">
              <a:avLst/>
            </a:prstGeom>
            <a:solidFill>
              <a:srgbClr val="0066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sz="1350"/>
            </a:p>
          </p:txBody>
        </p:sp>
        <p:sp>
          <p:nvSpPr>
            <p:cNvPr id="39970" name="TextBox 72"/>
            <p:cNvSpPr txBox="1">
              <a:spLocks noChangeArrowheads="1"/>
            </p:cNvSpPr>
            <p:nvPr/>
          </p:nvSpPr>
          <p:spPr bwMode="auto">
            <a:xfrm>
              <a:off x="285750" y="285750"/>
              <a:ext cx="1928812" cy="1231107"/>
            </a:xfrm>
            <a:prstGeom prst="rect">
              <a:avLst/>
            </a:prstGeom>
            <a:noFill/>
            <a:ln w="9525">
              <a:noFill/>
              <a:miter lim="800000"/>
              <a:headEnd/>
              <a:tailEnd/>
            </a:ln>
          </p:spPr>
          <p:txBody>
            <a:bodyPr>
              <a:spAutoFit/>
            </a:bodyPr>
            <a:lstStyle/>
            <a:p>
              <a:pPr algn="l">
                <a:buFont typeface="Arial" charset="0"/>
                <a:buChar char="•"/>
              </a:pPr>
              <a:r>
                <a:rPr lang="ru-RU" sz="900" b="1" dirty="0">
                  <a:solidFill>
                    <a:srgbClr val="FFFFCC"/>
                  </a:solidFill>
                </a:rPr>
                <a:t>Спортинвентарь</a:t>
              </a:r>
            </a:p>
            <a:p>
              <a:pPr algn="l">
                <a:buFont typeface="Arial" charset="0"/>
                <a:buChar char="•"/>
              </a:pPr>
              <a:r>
                <a:rPr lang="ru-RU" sz="900" b="1" dirty="0">
                  <a:solidFill>
                    <a:srgbClr val="FFFFCC"/>
                  </a:solidFill>
                </a:rPr>
                <a:t>Интеллектуальные развлечения</a:t>
              </a:r>
            </a:p>
            <a:p>
              <a:pPr algn="l">
                <a:buFont typeface="Arial" charset="0"/>
                <a:buChar char="•"/>
              </a:pPr>
              <a:r>
                <a:rPr lang="ru-RU" sz="900" b="1" dirty="0">
                  <a:solidFill>
                    <a:srgbClr val="FFFFCC"/>
                  </a:solidFill>
                </a:rPr>
                <a:t>Интеллектуальные </a:t>
              </a:r>
              <a:br>
                <a:rPr lang="ru-RU" sz="900" b="1" dirty="0">
                  <a:solidFill>
                    <a:srgbClr val="FFFFCC"/>
                  </a:solidFill>
                </a:rPr>
              </a:br>
              <a:r>
                <a:rPr lang="ru-RU" sz="900" b="1" dirty="0">
                  <a:solidFill>
                    <a:srgbClr val="FFFFCC"/>
                  </a:solidFill>
                </a:rPr>
                <a:t>бытовые  приборы/ устройства</a:t>
              </a:r>
            </a:p>
          </p:txBody>
        </p:sp>
        <p:cxnSp>
          <p:nvCxnSpPr>
            <p:cNvPr id="74" name="Прямая со стрелкой 73"/>
            <p:cNvCxnSpPr>
              <a:stCxn id="32" idx="3"/>
            </p:cNvCxnSpPr>
            <p:nvPr/>
          </p:nvCxnSpPr>
          <p:spPr>
            <a:xfrm rot="16200000" flipV="1">
              <a:off x="2211387" y="1003301"/>
              <a:ext cx="328613" cy="322262"/>
            </a:xfrm>
            <a:prstGeom prst="straightConnector1">
              <a:avLst/>
            </a:prstGeom>
            <a:ln w="47625" cmpd="sng">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3" name="Скругленный прямоугольник 32"/>
            <p:cNvSpPr/>
            <p:nvPr/>
          </p:nvSpPr>
          <p:spPr>
            <a:xfrm>
              <a:off x="6384925" y="3571875"/>
              <a:ext cx="1285875" cy="357188"/>
            </a:xfrm>
            <a:prstGeom prst="roundRect">
              <a:avLst/>
            </a:prstGeom>
            <a:solidFill>
              <a:srgbClr val="0066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None/>
                <a:defRPr/>
              </a:pPr>
              <a:r>
                <a:rPr lang="ru-RU" sz="1350" b="1" dirty="0">
                  <a:solidFill>
                    <a:srgbClr val="FFFFCC"/>
                  </a:solidFill>
                </a:rPr>
                <a:t>Качество</a:t>
              </a:r>
              <a:endParaRPr lang="ru-RU" sz="1350" dirty="0"/>
            </a:p>
          </p:txBody>
        </p:sp>
        <p:sp>
          <p:nvSpPr>
            <p:cNvPr id="31" name="Скругленный прямоугольник 30"/>
            <p:cNvSpPr/>
            <p:nvPr/>
          </p:nvSpPr>
          <p:spPr>
            <a:xfrm rot="17272629">
              <a:off x="4950619" y="1705769"/>
              <a:ext cx="1892300" cy="357188"/>
            </a:xfrm>
            <a:prstGeom prst="roundRect">
              <a:avLst/>
            </a:prstGeom>
            <a:solidFill>
              <a:srgbClr val="0066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None/>
                <a:defRPr/>
              </a:pPr>
              <a:r>
                <a:rPr lang="ru-RU" sz="1350" b="1" dirty="0">
                  <a:solidFill>
                    <a:srgbClr val="FFFFCC"/>
                  </a:solidFill>
                </a:rPr>
                <a:t>Производство</a:t>
              </a:r>
              <a:endParaRPr lang="ru-RU" sz="1350" dirty="0"/>
            </a:p>
          </p:txBody>
        </p:sp>
        <p:sp>
          <p:nvSpPr>
            <p:cNvPr id="32" name="Скругленный прямоугольник 31"/>
            <p:cNvSpPr/>
            <p:nvPr/>
          </p:nvSpPr>
          <p:spPr>
            <a:xfrm rot="2866448" flipH="1">
              <a:off x="2233613" y="1835150"/>
              <a:ext cx="1852612" cy="357188"/>
            </a:xfrm>
            <a:prstGeom prst="roundRect">
              <a:avLst/>
            </a:prstGeom>
            <a:solidFill>
              <a:srgbClr val="0066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None/>
                <a:defRPr/>
              </a:pPr>
              <a:r>
                <a:rPr lang="ru-RU" sz="1350" b="1" dirty="0">
                  <a:solidFill>
                    <a:srgbClr val="FFFFCC"/>
                  </a:solidFill>
                </a:rPr>
                <a:t>Спорт, отдых</a:t>
              </a:r>
              <a:endParaRPr lang="ru-RU" sz="1350" dirty="0"/>
            </a:p>
          </p:txBody>
        </p:sp>
        <p:sp>
          <p:nvSpPr>
            <p:cNvPr id="35" name="Скругленный прямоугольник 34"/>
            <p:cNvSpPr/>
            <p:nvPr/>
          </p:nvSpPr>
          <p:spPr>
            <a:xfrm rot="2706581">
              <a:off x="5559426" y="5048250"/>
              <a:ext cx="1903412" cy="357187"/>
            </a:xfrm>
            <a:prstGeom prst="roundRect">
              <a:avLst/>
            </a:prstGeom>
            <a:solidFill>
              <a:srgbClr val="0066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None/>
                <a:defRPr/>
              </a:pPr>
              <a:r>
                <a:rPr lang="ru-RU" sz="1350" b="1" dirty="0">
                  <a:solidFill>
                    <a:srgbClr val="FFFFCC"/>
                  </a:solidFill>
                </a:rPr>
                <a:t>Трассировка</a:t>
              </a:r>
              <a:endParaRPr lang="ru-RU" sz="1350" dirty="0"/>
            </a:p>
          </p:txBody>
        </p:sp>
        <p:grpSp>
          <p:nvGrpSpPr>
            <p:cNvPr id="3" name="Группа 52"/>
            <p:cNvGrpSpPr>
              <a:grpSpLocks/>
            </p:cNvGrpSpPr>
            <p:nvPr/>
          </p:nvGrpSpPr>
          <p:grpSpPr bwMode="auto">
            <a:xfrm>
              <a:off x="3773488" y="71438"/>
              <a:ext cx="1785937" cy="1785937"/>
              <a:chOff x="3713163" y="71414"/>
              <a:chExt cx="1785937" cy="1785961"/>
            </a:xfrm>
          </p:grpSpPr>
          <p:sp>
            <p:nvSpPr>
              <p:cNvPr id="46" name="Скругленный прямоугольник 45"/>
              <p:cNvSpPr/>
              <p:nvPr/>
            </p:nvSpPr>
            <p:spPr>
              <a:xfrm>
                <a:off x="3748088" y="71414"/>
                <a:ext cx="1609725" cy="1785961"/>
              </a:xfrm>
              <a:prstGeom prst="roundRect">
                <a:avLst/>
              </a:prstGeom>
              <a:solidFill>
                <a:srgbClr val="0066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sz="1350"/>
              </a:p>
            </p:txBody>
          </p:sp>
          <p:sp>
            <p:nvSpPr>
              <p:cNvPr id="39978" name="TextBox 46"/>
              <p:cNvSpPr txBox="1">
                <a:spLocks noChangeArrowheads="1"/>
              </p:cNvSpPr>
              <p:nvPr/>
            </p:nvSpPr>
            <p:spPr bwMode="auto">
              <a:xfrm>
                <a:off x="3713163" y="71414"/>
                <a:ext cx="1785937" cy="1785128"/>
              </a:xfrm>
              <a:prstGeom prst="rect">
                <a:avLst/>
              </a:prstGeom>
              <a:noFill/>
              <a:ln w="9525">
                <a:noFill/>
                <a:miter lim="800000"/>
                <a:headEnd/>
                <a:tailEnd/>
              </a:ln>
            </p:spPr>
            <p:txBody>
              <a:bodyPr>
                <a:spAutoFit/>
              </a:bodyPr>
              <a:lstStyle/>
              <a:p>
                <a:pPr algn="l">
                  <a:buFont typeface="Arial" charset="0"/>
                  <a:buChar char="•"/>
                </a:pPr>
                <a:r>
                  <a:rPr lang="ru-RU" sz="900" b="1" dirty="0">
                    <a:solidFill>
                      <a:srgbClr val="FFFFCC"/>
                    </a:solidFill>
                  </a:rPr>
                  <a:t>Складской учет</a:t>
                </a:r>
              </a:p>
              <a:p>
                <a:pPr algn="l">
                  <a:buFont typeface="Arial" charset="0"/>
                  <a:buChar char="•"/>
                </a:pPr>
                <a:r>
                  <a:rPr lang="ru-RU" sz="900" b="1" dirty="0">
                    <a:solidFill>
                      <a:srgbClr val="FFFFCC"/>
                    </a:solidFill>
                  </a:rPr>
                  <a:t>Модальные перевозки</a:t>
                </a:r>
              </a:p>
              <a:p>
                <a:pPr algn="l">
                  <a:buFont typeface="Arial" charset="0"/>
                  <a:buChar char="•"/>
                </a:pPr>
                <a:r>
                  <a:rPr lang="ru-RU" sz="900" b="1" dirty="0">
                    <a:solidFill>
                      <a:srgbClr val="FFFFCC"/>
                    </a:solidFill>
                  </a:rPr>
                  <a:t>Почта</a:t>
                </a:r>
                <a:endParaRPr lang="en-US" sz="900" b="1" dirty="0">
                  <a:solidFill>
                    <a:srgbClr val="FFFFCC"/>
                  </a:solidFill>
                </a:endParaRPr>
              </a:p>
              <a:p>
                <a:pPr>
                  <a:buFont typeface="Arial" charset="0"/>
                  <a:buChar char="•"/>
                </a:pPr>
                <a:endParaRPr lang="en-US" sz="900" b="1" dirty="0">
                  <a:solidFill>
                    <a:srgbClr val="FFFFCC"/>
                  </a:solidFill>
                </a:endParaRPr>
              </a:p>
              <a:p>
                <a:pPr>
                  <a:buFont typeface="Arial" charset="0"/>
                  <a:buChar char="•"/>
                </a:pPr>
                <a:endParaRPr lang="en-US" sz="900" b="1" dirty="0">
                  <a:solidFill>
                    <a:srgbClr val="FFFFCC"/>
                  </a:solidFill>
                </a:endParaRPr>
              </a:p>
              <a:p>
                <a:pPr>
                  <a:buFont typeface="Arial" charset="0"/>
                  <a:buChar char="•"/>
                </a:pPr>
                <a:endParaRPr lang="en-US" sz="900" b="1" dirty="0">
                  <a:solidFill>
                    <a:srgbClr val="FFFFCC"/>
                  </a:solidFill>
                </a:endParaRPr>
              </a:p>
              <a:p>
                <a:pPr algn="l">
                  <a:buFont typeface="Arial" charset="0"/>
                  <a:buChar char="•"/>
                </a:pPr>
                <a:r>
                  <a:rPr lang="ru-RU" sz="900" b="1" dirty="0">
                    <a:solidFill>
                      <a:srgbClr val="FFFFCC"/>
                    </a:solidFill>
                  </a:rPr>
                  <a:t>Производственная логистика</a:t>
                </a:r>
              </a:p>
            </p:txBody>
          </p:sp>
          <p:sp>
            <p:nvSpPr>
              <p:cNvPr id="49" name="Скругленный прямоугольник 48"/>
              <p:cNvSpPr/>
              <p:nvPr/>
            </p:nvSpPr>
            <p:spPr bwMode="auto">
              <a:xfrm>
                <a:off x="3786188" y="862000"/>
                <a:ext cx="1428750" cy="500069"/>
              </a:xfrm>
              <a:prstGeom prst="roundRect">
                <a:avLst/>
              </a:prstGeom>
              <a:solidFill>
                <a:srgbClr val="FFFFCC"/>
              </a:solidFill>
              <a:ln w="9525" cap="flat" cmpd="sng" algn="ctr">
                <a:solidFill>
                  <a:srgbClr val="FFFFCC"/>
                </a:solidFill>
                <a:prstDash val="solid"/>
                <a:round/>
                <a:headEnd type="none" w="med" len="med"/>
                <a:tailEnd type="none" w="med" len="med"/>
              </a:ln>
              <a:effectLst/>
            </p:spPr>
            <p:txBody>
              <a:bodyPr lIns="27000" tIns="27000" rIns="27000" bIns="0"/>
              <a:lstStyle/>
              <a:p>
                <a:pPr algn="l">
                  <a:buFont typeface="Arial" charset="0"/>
                  <a:buChar char="•"/>
                  <a:defRPr/>
                </a:pPr>
                <a:r>
                  <a:rPr lang="ru-RU" sz="900" b="1" spc="-23" dirty="0">
                    <a:solidFill>
                      <a:srgbClr val="000066"/>
                    </a:solidFill>
                    <a:latin typeface="Arial" pitchFamily="34" charset="0"/>
                    <a:cs typeface="Arial" pitchFamily="34" charset="0"/>
                  </a:rPr>
                  <a:t>Логистика поставок грузов</a:t>
                </a:r>
              </a:p>
            </p:txBody>
          </p:sp>
        </p:grpSp>
        <p:sp>
          <p:nvSpPr>
            <p:cNvPr id="62" name="Скругленный прямоугольник 61"/>
            <p:cNvSpPr/>
            <p:nvPr/>
          </p:nvSpPr>
          <p:spPr bwMode="auto">
            <a:xfrm>
              <a:off x="4572000" y="5000625"/>
              <a:ext cx="1285875" cy="285750"/>
            </a:xfrm>
            <a:prstGeom prst="roundRect">
              <a:avLst/>
            </a:prstGeom>
            <a:solidFill>
              <a:srgbClr val="FFFFCC"/>
            </a:solidFill>
            <a:ln w="9525" cap="flat" cmpd="sng" algn="ctr">
              <a:solidFill>
                <a:srgbClr val="FFFFCC"/>
              </a:solidFill>
              <a:prstDash val="solid"/>
              <a:round/>
              <a:headEnd type="none" w="med" len="med"/>
              <a:tailEnd type="none" w="med" len="med"/>
            </a:ln>
            <a:effectLst/>
          </p:spPr>
          <p:txBody>
            <a:bodyPr/>
            <a:lstStyle/>
            <a:p>
              <a:pPr algn="l">
                <a:buFont typeface="Arial" charset="0"/>
                <a:buChar char="•"/>
                <a:defRPr/>
              </a:pPr>
              <a:r>
                <a:rPr lang="en-US" sz="900" b="1" spc="-23" dirty="0">
                  <a:solidFill>
                    <a:srgbClr val="000066"/>
                  </a:solidFill>
                  <a:latin typeface="Arial" pitchFamily="34" charset="0"/>
                  <a:cs typeface="Arial" pitchFamily="34" charset="0"/>
                </a:rPr>
                <a:t>RFID</a:t>
              </a:r>
              <a:r>
                <a:rPr lang="ru-RU" sz="900" b="1" spc="-23" dirty="0">
                  <a:solidFill>
                    <a:srgbClr val="000066"/>
                  </a:solidFill>
                  <a:latin typeface="Arial" pitchFamily="34" charset="0"/>
                  <a:cs typeface="Arial" pitchFamily="34" charset="0"/>
                </a:rPr>
                <a:t>-билеты</a:t>
              </a:r>
            </a:p>
          </p:txBody>
        </p:sp>
        <p:sp>
          <p:nvSpPr>
            <p:cNvPr id="75" name="Скругленный прямоугольник 74"/>
            <p:cNvSpPr/>
            <p:nvPr/>
          </p:nvSpPr>
          <p:spPr bwMode="auto">
            <a:xfrm>
              <a:off x="85725" y="3643313"/>
              <a:ext cx="1428750" cy="285750"/>
            </a:xfrm>
            <a:prstGeom prst="roundRect">
              <a:avLst/>
            </a:prstGeom>
            <a:solidFill>
              <a:srgbClr val="FFFFCC"/>
            </a:solidFill>
            <a:ln w="9525" cap="flat" cmpd="sng" algn="ctr">
              <a:solidFill>
                <a:srgbClr val="FFFFCC"/>
              </a:solidFill>
              <a:prstDash val="solid"/>
              <a:round/>
              <a:headEnd type="none" w="med" len="med"/>
              <a:tailEnd type="none" w="med" len="med"/>
            </a:ln>
            <a:effectLst/>
          </p:spPr>
          <p:txBody>
            <a:bodyPr/>
            <a:lstStyle/>
            <a:p>
              <a:pPr>
                <a:buFont typeface="Arial" charset="0"/>
                <a:buChar char="•"/>
                <a:defRPr/>
              </a:pPr>
              <a:r>
                <a:rPr lang="ru-RU" sz="900" b="1" spc="-23" dirty="0">
                  <a:solidFill>
                    <a:srgbClr val="000066"/>
                  </a:solidFill>
                  <a:latin typeface="Arial" pitchFamily="34" charset="0"/>
                  <a:cs typeface="Arial" pitchFamily="34" charset="0"/>
                </a:rPr>
                <a:t>Фармацевтика</a:t>
              </a:r>
            </a:p>
          </p:txBody>
        </p:sp>
        <p:sp>
          <p:nvSpPr>
            <p:cNvPr id="34" name="Скругленный прямоугольник 33"/>
            <p:cNvSpPr/>
            <p:nvPr/>
          </p:nvSpPr>
          <p:spPr>
            <a:xfrm rot="1109346">
              <a:off x="788988" y="2108200"/>
              <a:ext cx="2084387" cy="357188"/>
            </a:xfrm>
            <a:prstGeom prst="roundRect">
              <a:avLst/>
            </a:prstGeom>
            <a:solidFill>
              <a:srgbClr val="0066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None/>
                <a:defRPr/>
              </a:pPr>
              <a:r>
                <a:rPr lang="ru-RU" sz="1200" b="1" dirty="0">
                  <a:solidFill>
                    <a:srgbClr val="FFFFCC"/>
                  </a:solidFill>
                </a:rPr>
                <a:t>Здравоохранение</a:t>
              </a:r>
              <a:endParaRPr lang="ru-RU" sz="1200" dirty="0"/>
            </a:p>
          </p:txBody>
        </p:sp>
        <p:sp>
          <p:nvSpPr>
            <p:cNvPr id="79" name="Скругленный прямоугольник 78"/>
            <p:cNvSpPr/>
            <p:nvPr/>
          </p:nvSpPr>
          <p:spPr bwMode="auto">
            <a:xfrm>
              <a:off x="2490788" y="6213475"/>
              <a:ext cx="1428750" cy="500063"/>
            </a:xfrm>
            <a:prstGeom prst="roundRect">
              <a:avLst/>
            </a:prstGeom>
            <a:solidFill>
              <a:srgbClr val="FFFFCC"/>
            </a:solidFill>
            <a:ln w="9525" cap="flat" cmpd="sng" algn="ctr">
              <a:solidFill>
                <a:srgbClr val="FFFFCC"/>
              </a:solidFill>
              <a:prstDash val="solid"/>
              <a:round/>
              <a:headEnd type="none" w="med" len="med"/>
              <a:tailEnd type="none" w="med" len="med"/>
            </a:ln>
            <a:effectLst/>
          </p:spPr>
          <p:txBody>
            <a:bodyPr lIns="27000" tIns="27000" rIns="27000" bIns="0"/>
            <a:lstStyle/>
            <a:p>
              <a:pPr algn="l">
                <a:buFont typeface="Arial" charset="0"/>
                <a:buChar char="•"/>
                <a:defRPr/>
              </a:pPr>
              <a:r>
                <a:rPr lang="ru-RU" sz="900" b="1" spc="-23" dirty="0">
                  <a:solidFill>
                    <a:srgbClr val="000066"/>
                  </a:solidFill>
                  <a:latin typeface="Arial" pitchFamily="34" charset="0"/>
                  <a:cs typeface="Arial" pitchFamily="34" charset="0"/>
                </a:rPr>
                <a:t>Идентификация</a:t>
              </a:r>
              <a:r>
                <a:rPr lang="ru-RU" sz="900" b="1" spc="-38" dirty="0">
                  <a:solidFill>
                    <a:srgbClr val="000066"/>
                  </a:solidFill>
                  <a:latin typeface="Arial" pitchFamily="34" charset="0"/>
                  <a:cs typeface="Arial" pitchFamily="34" charset="0"/>
                </a:rPr>
                <a:t> документов</a:t>
              </a:r>
            </a:p>
          </p:txBody>
        </p:sp>
        <p:grpSp>
          <p:nvGrpSpPr>
            <p:cNvPr id="4" name="Группа 81"/>
            <p:cNvGrpSpPr>
              <a:grpSpLocks/>
            </p:cNvGrpSpPr>
            <p:nvPr/>
          </p:nvGrpSpPr>
          <p:grpSpPr bwMode="auto">
            <a:xfrm>
              <a:off x="7358063" y="4071938"/>
              <a:ext cx="1714500" cy="2357437"/>
              <a:chOff x="7358062" y="4071938"/>
              <a:chExt cx="1714532" cy="2357458"/>
            </a:xfrm>
          </p:grpSpPr>
          <p:sp>
            <p:nvSpPr>
              <p:cNvPr id="44" name="Скругленный прямоугольник 43"/>
              <p:cNvSpPr/>
              <p:nvPr/>
            </p:nvSpPr>
            <p:spPr>
              <a:xfrm>
                <a:off x="7358062" y="4071938"/>
                <a:ext cx="1714532" cy="2357458"/>
              </a:xfrm>
              <a:prstGeom prst="roundRect">
                <a:avLst/>
              </a:prstGeom>
              <a:solidFill>
                <a:srgbClr val="0066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sz="1350"/>
              </a:p>
            </p:txBody>
          </p:sp>
          <p:sp>
            <p:nvSpPr>
              <p:cNvPr id="39986" name="TextBox 44"/>
              <p:cNvSpPr txBox="1">
                <a:spLocks noChangeArrowheads="1"/>
              </p:cNvSpPr>
              <p:nvPr/>
            </p:nvSpPr>
            <p:spPr bwMode="auto">
              <a:xfrm>
                <a:off x="7358063" y="4679662"/>
                <a:ext cx="1643061" cy="1231117"/>
              </a:xfrm>
              <a:prstGeom prst="rect">
                <a:avLst/>
              </a:prstGeom>
              <a:noFill/>
              <a:ln w="9525">
                <a:noFill/>
                <a:miter lim="800000"/>
                <a:headEnd/>
                <a:tailEnd/>
              </a:ln>
            </p:spPr>
            <p:txBody>
              <a:bodyPr>
                <a:spAutoFit/>
              </a:bodyPr>
              <a:lstStyle/>
              <a:p>
                <a:pPr algn="l">
                  <a:buFont typeface="Arial" charset="0"/>
                  <a:buChar char="•"/>
                </a:pPr>
                <a:r>
                  <a:rPr lang="ru-RU" sz="900" b="1" dirty="0">
                    <a:solidFill>
                      <a:srgbClr val="FFFFCC"/>
                    </a:solidFill>
                  </a:rPr>
                  <a:t>Изделия легкой промышленности</a:t>
                </a:r>
              </a:p>
              <a:p>
                <a:pPr algn="l">
                  <a:buFont typeface="Arial" charset="0"/>
                  <a:buChar char="•"/>
                </a:pPr>
                <a:r>
                  <a:rPr lang="ru-RU" sz="900" b="1" dirty="0">
                    <a:solidFill>
                      <a:srgbClr val="FFFFCC"/>
                    </a:solidFill>
                  </a:rPr>
                  <a:t>Фармацевтика</a:t>
                </a:r>
              </a:p>
              <a:p>
                <a:pPr algn="l">
                  <a:buFont typeface="Arial" charset="0"/>
                  <a:buChar char="•"/>
                </a:pPr>
                <a:r>
                  <a:rPr lang="ru-RU" sz="900" b="1" dirty="0">
                    <a:solidFill>
                      <a:srgbClr val="FFFFCC"/>
                    </a:solidFill>
                  </a:rPr>
                  <a:t>Потребительские информационные системы</a:t>
                </a:r>
              </a:p>
            </p:txBody>
          </p:sp>
          <p:sp>
            <p:nvSpPr>
              <p:cNvPr id="39987" name="Скругленный прямоугольник 79"/>
              <p:cNvSpPr>
                <a:spLocks noChangeArrowheads="1"/>
              </p:cNvSpPr>
              <p:nvPr/>
            </p:nvSpPr>
            <p:spPr bwMode="auto">
              <a:xfrm>
                <a:off x="7429520" y="4188645"/>
                <a:ext cx="1571636" cy="500066"/>
              </a:xfrm>
              <a:prstGeom prst="roundRect">
                <a:avLst>
                  <a:gd name="adj" fmla="val 16667"/>
                </a:avLst>
              </a:prstGeom>
              <a:solidFill>
                <a:srgbClr val="FFFFCC"/>
              </a:solidFill>
              <a:ln w="9525" algn="ctr">
                <a:solidFill>
                  <a:srgbClr val="FFFFCC"/>
                </a:solidFill>
                <a:round/>
                <a:headEnd/>
                <a:tailEnd/>
              </a:ln>
            </p:spPr>
            <p:txBody>
              <a:bodyPr/>
              <a:lstStyle/>
              <a:p>
                <a:pPr algn="l">
                  <a:buFont typeface="Arial" charset="0"/>
                  <a:buChar char="•"/>
                </a:pPr>
                <a:r>
                  <a:rPr lang="ru-RU" sz="900" b="1" dirty="0">
                    <a:solidFill>
                      <a:srgbClr val="000066"/>
                    </a:solidFill>
                  </a:rPr>
                  <a:t>Электронные товары</a:t>
                </a:r>
              </a:p>
            </p:txBody>
          </p:sp>
          <p:sp>
            <p:nvSpPr>
              <p:cNvPr id="39988" name="Скругленный прямоугольник 80"/>
              <p:cNvSpPr>
                <a:spLocks noChangeArrowheads="1"/>
              </p:cNvSpPr>
              <p:nvPr/>
            </p:nvSpPr>
            <p:spPr bwMode="auto">
              <a:xfrm>
                <a:off x="7429500" y="5829316"/>
                <a:ext cx="1571654" cy="500067"/>
              </a:xfrm>
              <a:prstGeom prst="roundRect">
                <a:avLst>
                  <a:gd name="adj" fmla="val 16667"/>
                </a:avLst>
              </a:prstGeom>
              <a:solidFill>
                <a:srgbClr val="FFFFCC"/>
              </a:solidFill>
              <a:ln w="9525" algn="ctr">
                <a:solidFill>
                  <a:srgbClr val="FFFFCC"/>
                </a:solidFill>
                <a:round/>
                <a:headEnd/>
                <a:tailEnd/>
              </a:ln>
            </p:spPr>
            <p:txBody>
              <a:bodyPr lIns="67500" tIns="0" rIns="67500" bIns="0"/>
              <a:lstStyle/>
              <a:p>
                <a:pPr algn="l">
                  <a:lnSpc>
                    <a:spcPct val="85000"/>
                  </a:lnSpc>
                  <a:buFont typeface="Arial" charset="0"/>
                  <a:buChar char="•"/>
                </a:pPr>
                <a:r>
                  <a:rPr lang="ru-RU" sz="900" b="1" dirty="0">
                    <a:solidFill>
                      <a:srgbClr val="000066"/>
                    </a:solidFill>
                  </a:rPr>
                  <a:t>Борьба с контрафактным товаром</a:t>
                </a:r>
              </a:p>
            </p:txBody>
          </p:sp>
        </p:grpSp>
        <p:sp>
          <p:nvSpPr>
            <p:cNvPr id="39989" name="Скругленный прямоугольник 82"/>
            <p:cNvSpPr>
              <a:spLocks noChangeArrowheads="1"/>
            </p:cNvSpPr>
            <p:nvPr/>
          </p:nvSpPr>
          <p:spPr bwMode="auto">
            <a:xfrm>
              <a:off x="6858000" y="1603375"/>
              <a:ext cx="1571625" cy="642938"/>
            </a:xfrm>
            <a:prstGeom prst="roundRect">
              <a:avLst>
                <a:gd name="adj" fmla="val 16667"/>
              </a:avLst>
            </a:prstGeom>
            <a:solidFill>
              <a:srgbClr val="FFFFCC"/>
            </a:solidFill>
            <a:ln w="9525" algn="ctr">
              <a:solidFill>
                <a:srgbClr val="FFFFCC"/>
              </a:solidFill>
              <a:round/>
              <a:headEnd/>
              <a:tailEnd/>
            </a:ln>
          </p:spPr>
          <p:txBody>
            <a:bodyPr/>
            <a:lstStyle/>
            <a:p>
              <a:pPr algn="l">
                <a:buFont typeface="Arial" charset="0"/>
                <a:buChar char="•"/>
              </a:pPr>
              <a:r>
                <a:rPr lang="ru-RU" sz="900" b="1" dirty="0">
                  <a:solidFill>
                    <a:srgbClr val="000066"/>
                  </a:solidFill>
                </a:rPr>
                <a:t>Продукты и потребительские товары</a:t>
              </a:r>
            </a:p>
          </p:txBody>
        </p:sp>
        <p:sp>
          <p:nvSpPr>
            <p:cNvPr id="55" name="Скругленный прямоугольник 32"/>
            <p:cNvSpPr/>
            <p:nvPr/>
          </p:nvSpPr>
          <p:spPr>
            <a:xfrm rot="20109512">
              <a:off x="6126163" y="2789238"/>
              <a:ext cx="1285875" cy="357187"/>
            </a:xfrm>
            <a:prstGeom prst="roundRect">
              <a:avLst/>
            </a:prstGeom>
            <a:solidFill>
              <a:srgbClr val="0066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None/>
                <a:defRPr/>
              </a:pPr>
              <a:r>
                <a:rPr lang="ru-RU" sz="1350" b="1" dirty="0">
                  <a:solidFill>
                    <a:srgbClr val="FFFFCC"/>
                  </a:solidFill>
                </a:rPr>
                <a:t>Фонды</a:t>
              </a:r>
              <a:endParaRPr lang="ru-RU" sz="1350" dirty="0"/>
            </a:p>
          </p:txBody>
        </p:sp>
        <p:sp>
          <p:nvSpPr>
            <p:cNvPr id="59" name="Скругленный прямоугольник 51"/>
            <p:cNvSpPr/>
            <p:nvPr/>
          </p:nvSpPr>
          <p:spPr>
            <a:xfrm>
              <a:off x="7500938" y="2500313"/>
              <a:ext cx="1571625" cy="857250"/>
            </a:xfrm>
            <a:prstGeom prst="roundRect">
              <a:avLst/>
            </a:prstGeom>
            <a:solidFill>
              <a:srgbClr val="0066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sz="1350"/>
            </a:p>
          </p:txBody>
        </p:sp>
        <p:sp>
          <p:nvSpPr>
            <p:cNvPr id="61" name="Скругленный прямоугольник 61"/>
            <p:cNvSpPr/>
            <p:nvPr/>
          </p:nvSpPr>
          <p:spPr bwMode="auto">
            <a:xfrm>
              <a:off x="7643813" y="2571750"/>
              <a:ext cx="1285875" cy="642938"/>
            </a:xfrm>
            <a:prstGeom prst="roundRect">
              <a:avLst/>
            </a:prstGeom>
            <a:solidFill>
              <a:srgbClr val="FFFFCC"/>
            </a:solidFill>
            <a:ln w="9525" cap="flat" cmpd="sng" algn="ctr">
              <a:solidFill>
                <a:srgbClr val="FFFFCC"/>
              </a:solidFill>
              <a:prstDash val="solid"/>
              <a:round/>
              <a:headEnd type="none" w="med" len="med"/>
              <a:tailEnd type="none" w="med" len="med"/>
            </a:ln>
            <a:effectLst/>
          </p:spPr>
          <p:txBody>
            <a:bodyPr/>
            <a:lstStyle/>
            <a:p>
              <a:pPr algn="l">
                <a:buFont typeface="Arial" charset="0"/>
                <a:buChar char="•"/>
                <a:defRPr/>
              </a:pPr>
              <a:r>
                <a:rPr lang="ru-RU" sz="900" b="1" spc="-23" dirty="0">
                  <a:solidFill>
                    <a:srgbClr val="000066"/>
                  </a:solidFill>
                  <a:latin typeface="Arial" pitchFamily="34" charset="0"/>
                  <a:cs typeface="Arial" pitchFamily="34" charset="0"/>
                </a:rPr>
                <a:t>Архивы</a:t>
              </a:r>
            </a:p>
            <a:p>
              <a:pPr algn="l">
                <a:buFont typeface="Arial" charset="0"/>
                <a:buChar char="•"/>
                <a:defRPr/>
              </a:pPr>
              <a:r>
                <a:rPr lang="ru-RU" sz="900" b="1" spc="-23" dirty="0">
                  <a:solidFill>
                    <a:srgbClr val="000066"/>
                  </a:solidFill>
                  <a:latin typeface="Arial" pitchFamily="34" charset="0"/>
                  <a:cs typeface="Arial" pitchFamily="34" charset="0"/>
                </a:rPr>
                <a:t>Библиотеки</a:t>
              </a:r>
            </a:p>
            <a:p>
              <a:pPr algn="l">
                <a:buFont typeface="Arial" charset="0"/>
                <a:buChar char="•"/>
                <a:defRPr/>
              </a:pPr>
              <a:r>
                <a:rPr lang="ru-RU" sz="900" b="1" spc="-23" dirty="0">
                  <a:solidFill>
                    <a:srgbClr val="000066"/>
                  </a:solidFill>
                  <a:latin typeface="Arial" pitchFamily="34" charset="0"/>
                  <a:cs typeface="Arial" pitchFamily="34" charset="0"/>
                </a:rPr>
                <a:t>Регистры</a:t>
              </a:r>
            </a:p>
          </p:txBody>
        </p:sp>
      </p:grpSp>
    </p:spTree>
    <p:extLst>
      <p:ext uri="{BB962C8B-B14F-4D97-AF65-F5344CB8AC3E}">
        <p14:creationId xmlns:p14="http://schemas.microsoft.com/office/powerpoint/2010/main" val="4120375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09681" y="33468"/>
            <a:ext cx="6642738" cy="415498"/>
          </a:xfrm>
          <a:prstGeom prst="rect">
            <a:avLst/>
          </a:prstGeom>
          <a:noFill/>
        </p:spPr>
        <p:txBody>
          <a:bodyPr wrap="square" rtlCol="0">
            <a:spAutoFit/>
          </a:bodyPr>
          <a:lstStyle/>
          <a:p>
            <a:pPr algn="ctr"/>
            <a:r>
              <a:rPr lang="ru-RU" sz="2100" b="1" dirty="0">
                <a:solidFill>
                  <a:srgbClr val="002060"/>
                </a:solidFill>
                <a:latin typeface="Arial" pitchFamily="34" charset="0"/>
                <a:cs typeface="Arial" pitchFamily="34" charset="0"/>
              </a:rPr>
              <a:t>Глобальные стандарты: Экосистема </a:t>
            </a:r>
            <a:r>
              <a:rPr lang="en-US" sz="2100" b="1" dirty="0">
                <a:solidFill>
                  <a:srgbClr val="002060"/>
                </a:solidFill>
                <a:latin typeface="Arial" pitchFamily="34" charset="0"/>
                <a:cs typeface="Arial" pitchFamily="34" charset="0"/>
              </a:rPr>
              <a:t>GS</a:t>
            </a:r>
            <a:r>
              <a:rPr lang="ru-RU" sz="2100" b="1" dirty="0">
                <a:solidFill>
                  <a:srgbClr val="002060"/>
                </a:solidFill>
                <a:latin typeface="Arial" pitchFamily="34" charset="0"/>
                <a:cs typeface="Arial" pitchFamily="34" charset="0"/>
              </a:rPr>
              <a:t>1</a:t>
            </a:r>
          </a:p>
        </p:txBody>
      </p:sp>
      <p:pic>
        <p:nvPicPr>
          <p:cNvPr id="1026" name="Picture 2" descr="C:\Users\nbruhatskaya\Desktop\GS1syste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99992" y="1972555"/>
            <a:ext cx="4960440" cy="3137478"/>
          </a:xfrm>
          <a:prstGeom prst="rect">
            <a:avLst/>
          </a:prstGeom>
          <a:noFill/>
          <a:extLst>
            <a:ext uri="{909E8E84-426E-40DD-AFC4-6F175D3DCCD1}">
              <a14:hiddenFill xmlns:a14="http://schemas.microsoft.com/office/drawing/2010/main">
                <a:solidFill>
                  <a:srgbClr val="FFFFFF"/>
                </a:solidFill>
              </a14:hiddenFill>
            </a:ext>
          </a:extLst>
        </p:spPr>
      </p:pic>
      <p:sp>
        <p:nvSpPr>
          <p:cNvPr id="57" name="Содержимое 2"/>
          <p:cNvSpPr>
            <a:spLocks/>
          </p:cNvSpPr>
          <p:nvPr/>
        </p:nvSpPr>
        <p:spPr bwMode="auto">
          <a:xfrm>
            <a:off x="1629166" y="2812213"/>
            <a:ext cx="1870826" cy="1458162"/>
          </a:xfrm>
          <a:prstGeom prst="rect">
            <a:avLst/>
          </a:prstGeom>
          <a:noFill/>
          <a:ln w="9525">
            <a:noFill/>
            <a:miter lim="800000"/>
            <a:headEnd/>
            <a:tailEnd/>
          </a:ln>
        </p:spPr>
        <p:txBody>
          <a:bodyPr/>
          <a:lstStyle/>
          <a:p>
            <a:pPr algn="ctr"/>
            <a:r>
              <a:rPr lang="ru-RU" sz="1050" dirty="0">
                <a:solidFill>
                  <a:srgbClr val="032D6A"/>
                </a:solidFill>
                <a:latin typeface="Arial" pitchFamily="34" charset="0"/>
                <a:cs typeface="Arial" pitchFamily="34" charset="0"/>
              </a:rPr>
              <a:t>Объединяет </a:t>
            </a:r>
            <a:r>
              <a:rPr lang="ru-RU" sz="1050" b="1" dirty="0">
                <a:solidFill>
                  <a:srgbClr val="032D6A"/>
                </a:solidFill>
                <a:latin typeface="Arial" pitchFamily="34" charset="0"/>
                <a:cs typeface="Arial" pitchFamily="34" charset="0"/>
              </a:rPr>
              <a:t>15</a:t>
            </a:r>
            <a:r>
              <a:rPr lang="en-US" sz="1050" b="1" dirty="0">
                <a:solidFill>
                  <a:srgbClr val="032D6A"/>
                </a:solidFill>
                <a:latin typeface="Arial" pitchFamily="34" charset="0"/>
                <a:cs typeface="Arial" pitchFamily="34" charset="0"/>
              </a:rPr>
              <a:t>0</a:t>
            </a:r>
            <a:r>
              <a:rPr lang="ru-RU" sz="1050" b="1" dirty="0">
                <a:solidFill>
                  <a:srgbClr val="032D6A"/>
                </a:solidFill>
                <a:latin typeface="Arial" pitchFamily="34" charset="0"/>
                <a:cs typeface="Arial" pitchFamily="34" charset="0"/>
              </a:rPr>
              <a:t> стран</a:t>
            </a:r>
            <a:r>
              <a:rPr lang="ru-RU" sz="1050" dirty="0">
                <a:solidFill>
                  <a:srgbClr val="032D6A"/>
                </a:solidFill>
                <a:latin typeface="Arial" pitchFamily="34" charset="0"/>
                <a:cs typeface="Arial" pitchFamily="34" charset="0"/>
              </a:rPr>
              <a:t>.</a:t>
            </a:r>
            <a:endParaRPr lang="en-US" sz="1050" dirty="0">
              <a:solidFill>
                <a:srgbClr val="032D6A"/>
              </a:solidFill>
              <a:latin typeface="Arial" pitchFamily="34" charset="0"/>
              <a:cs typeface="Arial" pitchFamily="34" charset="0"/>
            </a:endParaRPr>
          </a:p>
          <a:p>
            <a:pPr algn="ctr"/>
            <a:endParaRPr lang="en-US" sz="1050" dirty="0">
              <a:solidFill>
                <a:srgbClr val="032D6A"/>
              </a:solidFill>
              <a:latin typeface="Arial" pitchFamily="34" charset="0"/>
              <a:cs typeface="Arial" pitchFamily="34" charset="0"/>
            </a:endParaRPr>
          </a:p>
          <a:p>
            <a:pPr algn="ctr"/>
            <a:r>
              <a:rPr lang="ru-RU" sz="1050" dirty="0">
                <a:solidFill>
                  <a:srgbClr val="032D6A"/>
                </a:solidFill>
                <a:latin typeface="Arial" pitchFamily="34" charset="0"/>
                <a:cs typeface="Arial" pitchFamily="34" charset="0"/>
              </a:rPr>
              <a:t>Более </a:t>
            </a:r>
            <a:r>
              <a:rPr lang="ru-RU" sz="1050" b="1" dirty="0">
                <a:solidFill>
                  <a:srgbClr val="032D6A"/>
                </a:solidFill>
                <a:latin typeface="Arial" pitchFamily="34" charset="0"/>
                <a:cs typeface="Arial" pitchFamily="34" charset="0"/>
              </a:rPr>
              <a:t>1,5 млн. компаний</a:t>
            </a:r>
            <a:r>
              <a:rPr lang="ru-RU" sz="1050" dirty="0">
                <a:solidFill>
                  <a:srgbClr val="032D6A"/>
                </a:solidFill>
                <a:latin typeface="Arial" pitchFamily="34" charset="0"/>
                <a:cs typeface="Arial" pitchFamily="34" charset="0"/>
              </a:rPr>
              <a:t>.</a:t>
            </a:r>
            <a:endParaRPr lang="en-US" sz="1050" dirty="0">
              <a:solidFill>
                <a:srgbClr val="032D6A"/>
              </a:solidFill>
              <a:latin typeface="Arial" pitchFamily="34" charset="0"/>
              <a:cs typeface="Arial" pitchFamily="34" charset="0"/>
            </a:endParaRPr>
          </a:p>
          <a:p>
            <a:pPr algn="ctr"/>
            <a:endParaRPr lang="ru-RU" sz="1050" dirty="0">
              <a:solidFill>
                <a:srgbClr val="032D6A"/>
              </a:solidFill>
              <a:latin typeface="Arial" pitchFamily="34" charset="0"/>
              <a:cs typeface="Arial" pitchFamily="34" charset="0"/>
            </a:endParaRPr>
          </a:p>
          <a:p>
            <a:pPr algn="ctr"/>
            <a:r>
              <a:rPr lang="ru-RU" sz="1050" dirty="0">
                <a:solidFill>
                  <a:srgbClr val="032D6A"/>
                </a:solidFill>
                <a:latin typeface="Arial" pitchFamily="34" charset="0"/>
                <a:cs typeface="Arial" pitchFamily="34" charset="0"/>
              </a:rPr>
              <a:t>Обеспечивает </a:t>
            </a:r>
            <a:r>
              <a:rPr lang="ru-RU" sz="1050" b="1" dirty="0">
                <a:solidFill>
                  <a:srgbClr val="032D6A"/>
                </a:solidFill>
                <a:latin typeface="Arial" pitchFamily="34" charset="0"/>
                <a:cs typeface="Arial" pitchFamily="34" charset="0"/>
              </a:rPr>
              <a:t>более 90% мировой торговли </a:t>
            </a:r>
            <a:br>
              <a:rPr lang="en-US" sz="1050" b="1" dirty="0">
                <a:solidFill>
                  <a:srgbClr val="032D6A"/>
                </a:solidFill>
                <a:latin typeface="Arial" pitchFamily="34" charset="0"/>
                <a:cs typeface="Arial" pitchFamily="34" charset="0"/>
              </a:rPr>
            </a:br>
            <a:r>
              <a:rPr lang="ru-RU" sz="1050" b="1" dirty="0">
                <a:solidFill>
                  <a:srgbClr val="032D6A"/>
                </a:solidFill>
                <a:latin typeface="Arial" pitchFamily="34" charset="0"/>
                <a:cs typeface="Arial" pitchFamily="34" charset="0"/>
              </a:rPr>
              <a:t>и транспортно-логистических операций</a:t>
            </a:r>
            <a:r>
              <a:rPr lang="ru-RU" sz="1050" dirty="0">
                <a:solidFill>
                  <a:srgbClr val="032D6A"/>
                </a:solidFill>
                <a:latin typeface="Arial" pitchFamily="34" charset="0"/>
                <a:cs typeface="Arial" pitchFamily="34" charset="0"/>
              </a:rPr>
              <a:t>.</a:t>
            </a:r>
          </a:p>
        </p:txBody>
      </p:sp>
      <p:pic>
        <p:nvPicPr>
          <p:cNvPr id="62" name="Picture 20" descr="IDS_GLN_half"/>
          <p:cNvPicPr>
            <a:picLocks noChangeAspect="1" noChangeArrowheads="1"/>
          </p:cNvPicPr>
          <p:nvPr/>
        </p:nvPicPr>
        <p:blipFill>
          <a:blip r:embed="rId3"/>
          <a:srcRect/>
          <a:stretch>
            <a:fillRect/>
          </a:stretch>
        </p:blipFill>
        <p:spPr bwMode="auto">
          <a:xfrm>
            <a:off x="3758988" y="652477"/>
            <a:ext cx="1241822" cy="533400"/>
          </a:xfrm>
          <a:prstGeom prst="rect">
            <a:avLst/>
          </a:prstGeom>
          <a:solidFill>
            <a:srgbClr val="002060"/>
          </a:solidFill>
          <a:ln w="234950" cap="sq">
            <a:solidFill>
              <a:srgbClr val="002060"/>
            </a:solidFill>
            <a:round/>
          </a:ln>
          <a:effectLst>
            <a:outerShdw blurRad="254000" dist="190500" dir="2700000" sy="90000" algn="bl" rotWithShape="0">
              <a:srgbClr val="000000">
                <a:alpha val="40000"/>
              </a:srgbClr>
            </a:outerShdw>
          </a:effectLst>
        </p:spPr>
      </p:pic>
      <p:grpSp>
        <p:nvGrpSpPr>
          <p:cNvPr id="63" name="Group 29"/>
          <p:cNvGrpSpPr>
            <a:grpSpLocks/>
          </p:cNvGrpSpPr>
          <p:nvPr/>
        </p:nvGrpSpPr>
        <p:grpSpPr bwMode="auto">
          <a:xfrm>
            <a:off x="3679215" y="1185877"/>
            <a:ext cx="1404938" cy="108347"/>
            <a:chOff x="228" y="1525"/>
            <a:chExt cx="1180" cy="91"/>
          </a:xfrm>
        </p:grpSpPr>
        <p:sp>
          <p:nvSpPr>
            <p:cNvPr id="64" name="Line 21"/>
            <p:cNvSpPr>
              <a:spLocks noChangeShapeType="1"/>
            </p:cNvSpPr>
            <p:nvPr/>
          </p:nvSpPr>
          <p:spPr bwMode="auto">
            <a:xfrm>
              <a:off x="228" y="1610"/>
              <a:ext cx="1180" cy="0"/>
            </a:xfrm>
            <a:prstGeom prst="line">
              <a:avLst/>
            </a:prstGeom>
            <a:noFill/>
            <a:ln w="25400">
              <a:solidFill>
                <a:schemeClr val="bg1"/>
              </a:solidFill>
              <a:round/>
              <a:headEnd/>
              <a:tailEnd/>
            </a:ln>
          </p:spPr>
          <p:txBody>
            <a:bodyPr/>
            <a:lstStyle/>
            <a:p>
              <a:endParaRPr lang="ru-RU" sz="1350">
                <a:latin typeface="Arial" pitchFamily="34" charset="0"/>
                <a:cs typeface="Arial" pitchFamily="34" charset="0"/>
              </a:endParaRPr>
            </a:p>
          </p:txBody>
        </p:sp>
        <p:sp>
          <p:nvSpPr>
            <p:cNvPr id="65" name="Line 22"/>
            <p:cNvSpPr>
              <a:spLocks noChangeShapeType="1"/>
            </p:cNvSpPr>
            <p:nvPr/>
          </p:nvSpPr>
          <p:spPr bwMode="auto">
            <a:xfrm flipV="1">
              <a:off x="1401" y="1526"/>
              <a:ext cx="0" cy="90"/>
            </a:xfrm>
            <a:prstGeom prst="line">
              <a:avLst/>
            </a:prstGeom>
            <a:noFill/>
            <a:ln w="25400">
              <a:solidFill>
                <a:schemeClr val="bg1"/>
              </a:solidFill>
              <a:round/>
              <a:headEnd/>
              <a:tailEnd/>
            </a:ln>
          </p:spPr>
          <p:txBody>
            <a:bodyPr/>
            <a:lstStyle/>
            <a:p>
              <a:endParaRPr lang="ru-RU" sz="1350">
                <a:latin typeface="Arial" pitchFamily="34" charset="0"/>
                <a:cs typeface="Arial" pitchFamily="34" charset="0"/>
              </a:endParaRPr>
            </a:p>
          </p:txBody>
        </p:sp>
        <p:sp>
          <p:nvSpPr>
            <p:cNvPr id="66" name="Line 24"/>
            <p:cNvSpPr>
              <a:spLocks noChangeShapeType="1"/>
            </p:cNvSpPr>
            <p:nvPr/>
          </p:nvSpPr>
          <p:spPr bwMode="auto">
            <a:xfrm flipV="1">
              <a:off x="235" y="1526"/>
              <a:ext cx="0" cy="90"/>
            </a:xfrm>
            <a:prstGeom prst="line">
              <a:avLst/>
            </a:prstGeom>
            <a:noFill/>
            <a:ln w="25400">
              <a:solidFill>
                <a:schemeClr val="bg1"/>
              </a:solidFill>
              <a:round/>
              <a:headEnd/>
              <a:tailEnd/>
            </a:ln>
          </p:spPr>
          <p:txBody>
            <a:bodyPr/>
            <a:lstStyle/>
            <a:p>
              <a:endParaRPr lang="ru-RU" sz="1350">
                <a:latin typeface="Arial" pitchFamily="34" charset="0"/>
                <a:cs typeface="Arial" pitchFamily="34" charset="0"/>
              </a:endParaRPr>
            </a:p>
          </p:txBody>
        </p:sp>
        <p:sp>
          <p:nvSpPr>
            <p:cNvPr id="67" name="Line 25"/>
            <p:cNvSpPr>
              <a:spLocks noChangeShapeType="1"/>
            </p:cNvSpPr>
            <p:nvPr/>
          </p:nvSpPr>
          <p:spPr bwMode="auto">
            <a:xfrm flipV="1">
              <a:off x="530" y="1525"/>
              <a:ext cx="0" cy="91"/>
            </a:xfrm>
            <a:prstGeom prst="line">
              <a:avLst/>
            </a:prstGeom>
            <a:noFill/>
            <a:ln w="25400">
              <a:solidFill>
                <a:schemeClr val="bg1"/>
              </a:solidFill>
              <a:round/>
              <a:headEnd/>
              <a:tailEnd/>
            </a:ln>
          </p:spPr>
          <p:txBody>
            <a:bodyPr/>
            <a:lstStyle/>
            <a:p>
              <a:endParaRPr lang="ru-RU" sz="1350">
                <a:latin typeface="Arial" pitchFamily="34" charset="0"/>
                <a:cs typeface="Arial" pitchFamily="34" charset="0"/>
              </a:endParaRPr>
            </a:p>
          </p:txBody>
        </p:sp>
        <p:sp>
          <p:nvSpPr>
            <p:cNvPr id="68" name="Line 26"/>
            <p:cNvSpPr>
              <a:spLocks noChangeShapeType="1"/>
            </p:cNvSpPr>
            <p:nvPr/>
          </p:nvSpPr>
          <p:spPr bwMode="auto">
            <a:xfrm flipV="1">
              <a:off x="1008" y="1525"/>
              <a:ext cx="0" cy="91"/>
            </a:xfrm>
            <a:prstGeom prst="line">
              <a:avLst/>
            </a:prstGeom>
            <a:noFill/>
            <a:ln w="25400">
              <a:solidFill>
                <a:schemeClr val="bg1"/>
              </a:solidFill>
              <a:round/>
              <a:headEnd/>
              <a:tailEnd/>
            </a:ln>
          </p:spPr>
          <p:txBody>
            <a:bodyPr/>
            <a:lstStyle/>
            <a:p>
              <a:endParaRPr lang="ru-RU" sz="1350">
                <a:latin typeface="Arial" pitchFamily="34" charset="0"/>
                <a:cs typeface="Arial" pitchFamily="34" charset="0"/>
              </a:endParaRPr>
            </a:p>
          </p:txBody>
        </p:sp>
        <p:sp>
          <p:nvSpPr>
            <p:cNvPr id="69" name="Line 27"/>
            <p:cNvSpPr>
              <a:spLocks noChangeShapeType="1"/>
            </p:cNvSpPr>
            <p:nvPr/>
          </p:nvSpPr>
          <p:spPr bwMode="auto">
            <a:xfrm flipV="1">
              <a:off x="1226" y="1525"/>
              <a:ext cx="0" cy="91"/>
            </a:xfrm>
            <a:prstGeom prst="line">
              <a:avLst/>
            </a:prstGeom>
            <a:noFill/>
            <a:ln w="25400">
              <a:solidFill>
                <a:schemeClr val="bg1"/>
              </a:solidFill>
              <a:round/>
              <a:headEnd/>
              <a:tailEnd/>
            </a:ln>
          </p:spPr>
          <p:txBody>
            <a:bodyPr/>
            <a:lstStyle/>
            <a:p>
              <a:endParaRPr lang="ru-RU" sz="1350">
                <a:latin typeface="Arial" pitchFamily="34" charset="0"/>
                <a:cs typeface="Arial" pitchFamily="34" charset="0"/>
              </a:endParaRPr>
            </a:p>
          </p:txBody>
        </p:sp>
      </p:grpSp>
      <p:grpSp>
        <p:nvGrpSpPr>
          <p:cNvPr id="70" name="Group 33"/>
          <p:cNvGrpSpPr>
            <a:grpSpLocks/>
          </p:cNvGrpSpPr>
          <p:nvPr/>
        </p:nvGrpSpPr>
        <p:grpSpPr bwMode="auto">
          <a:xfrm>
            <a:off x="3758988" y="1185882"/>
            <a:ext cx="185738" cy="207169"/>
            <a:chOff x="30" y="1352"/>
            <a:chExt cx="156" cy="174"/>
          </a:xfrm>
        </p:grpSpPr>
        <p:sp>
          <p:nvSpPr>
            <p:cNvPr id="71" name="Oval 30"/>
            <p:cNvSpPr>
              <a:spLocks noChangeArrowheads="1"/>
            </p:cNvSpPr>
            <p:nvPr/>
          </p:nvSpPr>
          <p:spPr bwMode="auto">
            <a:xfrm>
              <a:off x="68" y="1389"/>
              <a:ext cx="90" cy="90"/>
            </a:xfrm>
            <a:prstGeom prst="ellipse">
              <a:avLst/>
            </a:prstGeom>
            <a:solidFill>
              <a:schemeClr val="accent1"/>
            </a:solidFill>
            <a:ln w="9525">
              <a:solidFill>
                <a:schemeClr val="tx1"/>
              </a:solidFill>
              <a:round/>
              <a:headEnd/>
              <a:tailEnd/>
            </a:ln>
          </p:spPr>
          <p:txBody>
            <a:bodyPr wrap="none" anchor="ctr"/>
            <a:lstStyle/>
            <a:p>
              <a:pPr algn="ctr"/>
              <a:endParaRPr lang="ru-RU" sz="1350">
                <a:solidFill>
                  <a:schemeClr val="tx2"/>
                </a:solidFill>
                <a:latin typeface="Arial" pitchFamily="34" charset="0"/>
                <a:cs typeface="Arial" pitchFamily="34" charset="0"/>
              </a:endParaRPr>
            </a:p>
          </p:txBody>
        </p:sp>
        <p:sp>
          <p:nvSpPr>
            <p:cNvPr id="72" name="Text Box 32"/>
            <p:cNvSpPr txBox="1">
              <a:spLocks noChangeArrowheads="1"/>
            </p:cNvSpPr>
            <p:nvPr/>
          </p:nvSpPr>
          <p:spPr bwMode="auto">
            <a:xfrm>
              <a:off x="30" y="1352"/>
              <a:ext cx="156" cy="174"/>
            </a:xfrm>
            <a:prstGeom prst="rect">
              <a:avLst/>
            </a:prstGeom>
            <a:noFill/>
            <a:ln w="9525">
              <a:noFill/>
              <a:miter lim="800000"/>
              <a:headEnd/>
              <a:tailEnd/>
            </a:ln>
          </p:spPr>
          <p:txBody>
            <a:bodyPr>
              <a:spAutoFit/>
            </a:bodyPr>
            <a:lstStyle/>
            <a:p>
              <a:r>
                <a:rPr lang="en-US" sz="750">
                  <a:solidFill>
                    <a:schemeClr val="tx2"/>
                  </a:solidFill>
                  <a:latin typeface="Arial" pitchFamily="34" charset="0"/>
                  <a:cs typeface="Arial" pitchFamily="34" charset="0"/>
                </a:rPr>
                <a:t>A</a:t>
              </a:r>
              <a:endParaRPr lang="ru-RU" sz="1350">
                <a:solidFill>
                  <a:schemeClr val="tx2"/>
                </a:solidFill>
                <a:latin typeface="Arial" pitchFamily="34" charset="0"/>
                <a:cs typeface="Arial" pitchFamily="34" charset="0"/>
              </a:endParaRPr>
            </a:p>
          </p:txBody>
        </p:sp>
      </p:grpSp>
      <p:grpSp>
        <p:nvGrpSpPr>
          <p:cNvPr id="73" name="Group 45"/>
          <p:cNvGrpSpPr>
            <a:grpSpLocks/>
          </p:cNvGrpSpPr>
          <p:nvPr/>
        </p:nvGrpSpPr>
        <p:grpSpPr bwMode="auto">
          <a:xfrm>
            <a:off x="4220950" y="1190645"/>
            <a:ext cx="185738" cy="207169"/>
            <a:chOff x="683" y="1529"/>
            <a:chExt cx="156" cy="174"/>
          </a:xfrm>
        </p:grpSpPr>
        <p:sp>
          <p:nvSpPr>
            <p:cNvPr id="74" name="Oval 35"/>
            <p:cNvSpPr>
              <a:spLocks noChangeArrowheads="1"/>
            </p:cNvSpPr>
            <p:nvPr/>
          </p:nvSpPr>
          <p:spPr bwMode="auto">
            <a:xfrm>
              <a:off x="721" y="1562"/>
              <a:ext cx="90" cy="90"/>
            </a:xfrm>
            <a:prstGeom prst="ellipse">
              <a:avLst/>
            </a:prstGeom>
            <a:solidFill>
              <a:schemeClr val="accent1"/>
            </a:solidFill>
            <a:ln w="9525">
              <a:solidFill>
                <a:schemeClr val="tx1"/>
              </a:solidFill>
              <a:round/>
              <a:headEnd/>
              <a:tailEnd/>
            </a:ln>
          </p:spPr>
          <p:txBody>
            <a:bodyPr wrap="none" anchor="ctr"/>
            <a:lstStyle/>
            <a:p>
              <a:pPr algn="ctr"/>
              <a:endParaRPr lang="ru-RU" sz="1350">
                <a:solidFill>
                  <a:schemeClr val="tx2"/>
                </a:solidFill>
                <a:latin typeface="Arial" pitchFamily="34" charset="0"/>
                <a:cs typeface="Arial" pitchFamily="34" charset="0"/>
              </a:endParaRPr>
            </a:p>
          </p:txBody>
        </p:sp>
        <p:sp>
          <p:nvSpPr>
            <p:cNvPr id="75" name="Text Box 36"/>
            <p:cNvSpPr txBox="1">
              <a:spLocks noChangeArrowheads="1"/>
            </p:cNvSpPr>
            <p:nvPr/>
          </p:nvSpPr>
          <p:spPr bwMode="auto">
            <a:xfrm>
              <a:off x="683" y="1529"/>
              <a:ext cx="156" cy="174"/>
            </a:xfrm>
            <a:prstGeom prst="rect">
              <a:avLst/>
            </a:prstGeom>
            <a:noFill/>
            <a:ln w="9525">
              <a:noFill/>
              <a:miter lim="800000"/>
              <a:headEnd/>
              <a:tailEnd/>
            </a:ln>
          </p:spPr>
          <p:txBody>
            <a:bodyPr>
              <a:spAutoFit/>
            </a:bodyPr>
            <a:lstStyle/>
            <a:p>
              <a:r>
                <a:rPr lang="en-US" sz="750">
                  <a:solidFill>
                    <a:schemeClr val="tx2"/>
                  </a:solidFill>
                  <a:latin typeface="Arial" pitchFamily="34" charset="0"/>
                  <a:cs typeface="Arial" pitchFamily="34" charset="0"/>
                </a:rPr>
                <a:t>B</a:t>
              </a:r>
              <a:endParaRPr lang="ru-RU" sz="1350">
                <a:solidFill>
                  <a:schemeClr val="tx2"/>
                </a:solidFill>
                <a:latin typeface="Arial" pitchFamily="34" charset="0"/>
                <a:cs typeface="Arial" pitchFamily="34" charset="0"/>
              </a:endParaRPr>
            </a:p>
          </p:txBody>
        </p:sp>
      </p:grpSp>
      <p:grpSp>
        <p:nvGrpSpPr>
          <p:cNvPr id="76" name="Group 43"/>
          <p:cNvGrpSpPr>
            <a:grpSpLocks/>
          </p:cNvGrpSpPr>
          <p:nvPr/>
        </p:nvGrpSpPr>
        <p:grpSpPr bwMode="auto">
          <a:xfrm>
            <a:off x="4641240" y="1190645"/>
            <a:ext cx="185738" cy="207169"/>
            <a:chOff x="1036" y="1529"/>
            <a:chExt cx="156" cy="174"/>
          </a:xfrm>
        </p:grpSpPr>
        <p:sp>
          <p:nvSpPr>
            <p:cNvPr id="77" name="Oval 38"/>
            <p:cNvSpPr>
              <a:spLocks noChangeArrowheads="1"/>
            </p:cNvSpPr>
            <p:nvPr/>
          </p:nvSpPr>
          <p:spPr bwMode="auto">
            <a:xfrm>
              <a:off x="1078" y="1562"/>
              <a:ext cx="90" cy="90"/>
            </a:xfrm>
            <a:prstGeom prst="ellipse">
              <a:avLst/>
            </a:prstGeom>
            <a:solidFill>
              <a:schemeClr val="accent1"/>
            </a:solidFill>
            <a:ln w="9525">
              <a:solidFill>
                <a:schemeClr val="tx1"/>
              </a:solidFill>
              <a:round/>
              <a:headEnd/>
              <a:tailEnd/>
            </a:ln>
          </p:spPr>
          <p:txBody>
            <a:bodyPr wrap="none" anchor="ctr"/>
            <a:lstStyle/>
            <a:p>
              <a:pPr algn="ctr"/>
              <a:endParaRPr lang="ru-RU" sz="1350">
                <a:solidFill>
                  <a:schemeClr val="tx2"/>
                </a:solidFill>
                <a:latin typeface="Arial" pitchFamily="34" charset="0"/>
                <a:cs typeface="Arial" pitchFamily="34" charset="0"/>
              </a:endParaRPr>
            </a:p>
          </p:txBody>
        </p:sp>
        <p:sp>
          <p:nvSpPr>
            <p:cNvPr id="78" name="Text Box 39"/>
            <p:cNvSpPr txBox="1">
              <a:spLocks noChangeArrowheads="1"/>
            </p:cNvSpPr>
            <p:nvPr/>
          </p:nvSpPr>
          <p:spPr bwMode="auto">
            <a:xfrm>
              <a:off x="1036" y="1529"/>
              <a:ext cx="156" cy="174"/>
            </a:xfrm>
            <a:prstGeom prst="rect">
              <a:avLst/>
            </a:prstGeom>
            <a:noFill/>
            <a:ln w="9525">
              <a:noFill/>
              <a:miter lim="800000"/>
              <a:headEnd/>
              <a:tailEnd/>
            </a:ln>
          </p:spPr>
          <p:txBody>
            <a:bodyPr>
              <a:spAutoFit/>
            </a:bodyPr>
            <a:lstStyle/>
            <a:p>
              <a:r>
                <a:rPr lang="en-US" sz="750">
                  <a:solidFill>
                    <a:schemeClr val="tx2"/>
                  </a:solidFill>
                  <a:latin typeface="Arial" pitchFamily="34" charset="0"/>
                  <a:cs typeface="Arial" pitchFamily="34" charset="0"/>
                </a:rPr>
                <a:t>C</a:t>
              </a:r>
              <a:endParaRPr lang="ru-RU" sz="1350">
                <a:solidFill>
                  <a:schemeClr val="tx2"/>
                </a:solidFill>
                <a:latin typeface="Arial" pitchFamily="34" charset="0"/>
                <a:cs typeface="Arial" pitchFamily="34" charset="0"/>
              </a:endParaRPr>
            </a:p>
          </p:txBody>
        </p:sp>
      </p:grpSp>
      <p:grpSp>
        <p:nvGrpSpPr>
          <p:cNvPr id="79" name="Group 44"/>
          <p:cNvGrpSpPr>
            <a:grpSpLocks/>
          </p:cNvGrpSpPr>
          <p:nvPr/>
        </p:nvGrpSpPr>
        <p:grpSpPr bwMode="auto">
          <a:xfrm>
            <a:off x="4878175" y="1190645"/>
            <a:ext cx="185738" cy="207169"/>
            <a:chOff x="1235" y="1529"/>
            <a:chExt cx="156" cy="174"/>
          </a:xfrm>
        </p:grpSpPr>
        <p:sp>
          <p:nvSpPr>
            <p:cNvPr id="80" name="Oval 41"/>
            <p:cNvSpPr>
              <a:spLocks noChangeArrowheads="1"/>
            </p:cNvSpPr>
            <p:nvPr/>
          </p:nvSpPr>
          <p:spPr bwMode="auto">
            <a:xfrm>
              <a:off x="1273" y="1562"/>
              <a:ext cx="90" cy="90"/>
            </a:xfrm>
            <a:prstGeom prst="ellipse">
              <a:avLst/>
            </a:prstGeom>
            <a:solidFill>
              <a:schemeClr val="accent1"/>
            </a:solidFill>
            <a:ln w="9525">
              <a:solidFill>
                <a:schemeClr val="tx1"/>
              </a:solidFill>
              <a:round/>
              <a:headEnd/>
              <a:tailEnd/>
            </a:ln>
          </p:spPr>
          <p:txBody>
            <a:bodyPr wrap="none" anchor="ctr"/>
            <a:lstStyle/>
            <a:p>
              <a:pPr algn="ctr"/>
              <a:endParaRPr lang="ru-RU" sz="1350">
                <a:solidFill>
                  <a:schemeClr val="tx2"/>
                </a:solidFill>
                <a:latin typeface="Arial" pitchFamily="34" charset="0"/>
                <a:cs typeface="Arial" pitchFamily="34" charset="0"/>
              </a:endParaRPr>
            </a:p>
          </p:txBody>
        </p:sp>
        <p:sp>
          <p:nvSpPr>
            <p:cNvPr id="81" name="Text Box 42"/>
            <p:cNvSpPr txBox="1">
              <a:spLocks noChangeArrowheads="1"/>
            </p:cNvSpPr>
            <p:nvPr/>
          </p:nvSpPr>
          <p:spPr bwMode="auto">
            <a:xfrm>
              <a:off x="1235" y="1529"/>
              <a:ext cx="156" cy="174"/>
            </a:xfrm>
            <a:prstGeom prst="rect">
              <a:avLst/>
            </a:prstGeom>
            <a:noFill/>
            <a:ln w="9525">
              <a:noFill/>
              <a:miter lim="800000"/>
              <a:headEnd/>
              <a:tailEnd/>
            </a:ln>
          </p:spPr>
          <p:txBody>
            <a:bodyPr>
              <a:spAutoFit/>
            </a:bodyPr>
            <a:lstStyle/>
            <a:p>
              <a:r>
                <a:rPr lang="en-US" sz="750">
                  <a:solidFill>
                    <a:schemeClr val="tx2"/>
                  </a:solidFill>
                  <a:latin typeface="Arial" pitchFamily="34" charset="0"/>
                  <a:cs typeface="Arial" pitchFamily="34" charset="0"/>
                </a:rPr>
                <a:t>D</a:t>
              </a:r>
              <a:endParaRPr lang="ru-RU" sz="1350">
                <a:solidFill>
                  <a:schemeClr val="tx2"/>
                </a:solidFill>
                <a:latin typeface="Arial" pitchFamily="34" charset="0"/>
                <a:cs typeface="Arial" pitchFamily="34" charset="0"/>
              </a:endParaRPr>
            </a:p>
          </p:txBody>
        </p:sp>
      </p:grpSp>
      <p:pic>
        <p:nvPicPr>
          <p:cNvPr id="86" name="Picture 1"/>
          <p:cNvPicPr>
            <a:picLocks noChangeAspect="1" noChangeArrowheads="1"/>
          </p:cNvPicPr>
          <p:nvPr/>
        </p:nvPicPr>
        <p:blipFill>
          <a:blip r:embed="rId4"/>
          <a:srcRect/>
          <a:stretch>
            <a:fillRect/>
          </a:stretch>
        </p:blipFill>
        <p:spPr bwMode="auto">
          <a:xfrm>
            <a:off x="5512778" y="632236"/>
            <a:ext cx="1017985" cy="557213"/>
          </a:xfrm>
          <a:prstGeom prst="rect">
            <a:avLst/>
          </a:prstGeom>
          <a:noFill/>
          <a:ln w="9525">
            <a:noFill/>
            <a:miter lim="800000"/>
            <a:headEnd/>
            <a:tailEnd/>
          </a:ln>
        </p:spPr>
      </p:pic>
      <p:pic>
        <p:nvPicPr>
          <p:cNvPr id="87" name="Рисунок 8" descr="Рисунок1.png"/>
          <p:cNvPicPr>
            <a:picLocks noChangeAspect="1"/>
          </p:cNvPicPr>
          <p:nvPr/>
        </p:nvPicPr>
        <p:blipFill>
          <a:blip r:embed="rId5"/>
          <a:srcRect/>
          <a:stretch>
            <a:fillRect/>
          </a:stretch>
        </p:blipFill>
        <p:spPr bwMode="auto">
          <a:xfrm>
            <a:off x="7008203" y="792971"/>
            <a:ext cx="1344216" cy="178594"/>
          </a:xfrm>
          <a:prstGeom prst="rect">
            <a:avLst/>
          </a:prstGeom>
          <a:noFill/>
          <a:ln w="9525">
            <a:noFill/>
            <a:miter lim="800000"/>
            <a:headEnd/>
            <a:tailEnd/>
          </a:ln>
        </p:spPr>
      </p:pic>
      <p:cxnSp>
        <p:nvCxnSpPr>
          <p:cNvPr id="88" name="Прямая со стрелкой 87"/>
          <p:cNvCxnSpPr/>
          <p:nvPr/>
        </p:nvCxnSpPr>
        <p:spPr>
          <a:xfrm>
            <a:off x="5191310" y="900127"/>
            <a:ext cx="321469" cy="1191"/>
          </a:xfrm>
          <a:prstGeom prst="straightConnector1">
            <a:avLst/>
          </a:prstGeom>
          <a:ln>
            <a:solidFill>
              <a:srgbClr val="00206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89" name="Прямая со стрелкой 88"/>
          <p:cNvCxnSpPr/>
          <p:nvPr/>
        </p:nvCxnSpPr>
        <p:spPr>
          <a:xfrm>
            <a:off x="6584341" y="900127"/>
            <a:ext cx="321469" cy="1191"/>
          </a:xfrm>
          <a:prstGeom prst="straightConnector1">
            <a:avLst/>
          </a:prstGeom>
          <a:ln>
            <a:solidFill>
              <a:srgbClr val="00206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90" name="Text Box 48"/>
          <p:cNvSpPr txBox="1">
            <a:spLocks noChangeArrowheads="1"/>
          </p:cNvSpPr>
          <p:nvPr/>
        </p:nvSpPr>
        <p:spPr bwMode="auto">
          <a:xfrm>
            <a:off x="5459201" y="1168009"/>
            <a:ext cx="1157298" cy="300082"/>
          </a:xfrm>
          <a:prstGeom prst="rect">
            <a:avLst/>
          </a:prstGeom>
          <a:noFill/>
          <a:ln w="9525">
            <a:noFill/>
            <a:miter lim="800000"/>
            <a:headEnd/>
            <a:tailEnd/>
          </a:ln>
        </p:spPr>
        <p:txBody>
          <a:bodyPr wrap="square">
            <a:spAutoFit/>
          </a:bodyPr>
          <a:lstStyle/>
          <a:p>
            <a:pPr algn="ctr"/>
            <a:r>
              <a:rPr lang="de-DE" sz="1350" b="1" dirty="0">
                <a:solidFill>
                  <a:srgbClr val="032D6A"/>
                </a:solidFill>
                <a:latin typeface="Arial" pitchFamily="34" charset="0"/>
                <a:cs typeface="Arial" pitchFamily="34" charset="0"/>
              </a:rPr>
              <a:t>2D Code</a:t>
            </a:r>
            <a:endParaRPr lang="ru-RU" sz="1350" b="1" dirty="0">
              <a:solidFill>
                <a:srgbClr val="032D6A"/>
              </a:solidFill>
              <a:latin typeface="Arial" pitchFamily="34" charset="0"/>
              <a:cs typeface="Arial" pitchFamily="34" charset="0"/>
            </a:endParaRPr>
          </a:p>
        </p:txBody>
      </p:sp>
      <p:sp>
        <p:nvSpPr>
          <p:cNvPr id="91" name="Text Box 48"/>
          <p:cNvSpPr txBox="1">
            <a:spLocks noChangeArrowheads="1"/>
          </p:cNvSpPr>
          <p:nvPr/>
        </p:nvSpPr>
        <p:spPr bwMode="auto">
          <a:xfrm>
            <a:off x="7334435" y="1007283"/>
            <a:ext cx="756047" cy="300082"/>
          </a:xfrm>
          <a:prstGeom prst="rect">
            <a:avLst/>
          </a:prstGeom>
          <a:noFill/>
          <a:ln w="9525">
            <a:noFill/>
            <a:miter lim="800000"/>
            <a:headEnd/>
            <a:tailEnd/>
          </a:ln>
        </p:spPr>
        <p:txBody>
          <a:bodyPr>
            <a:spAutoFit/>
          </a:bodyPr>
          <a:lstStyle/>
          <a:p>
            <a:pPr algn="ctr"/>
            <a:r>
              <a:rPr lang="de-DE" sz="1350" b="1" dirty="0">
                <a:solidFill>
                  <a:srgbClr val="032D6A"/>
                </a:solidFill>
                <a:latin typeface="Arial" pitchFamily="34" charset="0"/>
                <a:cs typeface="Arial" pitchFamily="34" charset="0"/>
              </a:rPr>
              <a:t>RFID</a:t>
            </a:r>
            <a:endParaRPr lang="ru-RU" sz="1350" b="1" dirty="0">
              <a:solidFill>
                <a:srgbClr val="032D6A"/>
              </a:solidFill>
              <a:latin typeface="Arial" pitchFamily="34" charset="0"/>
              <a:cs typeface="Arial" pitchFamily="34" charset="0"/>
            </a:endParaRPr>
          </a:p>
        </p:txBody>
      </p:sp>
      <p:sp>
        <p:nvSpPr>
          <p:cNvPr id="92" name="Text Box 3"/>
          <p:cNvSpPr txBox="1">
            <a:spLocks noChangeArrowheads="1"/>
          </p:cNvSpPr>
          <p:nvPr/>
        </p:nvSpPr>
        <p:spPr bwMode="auto">
          <a:xfrm>
            <a:off x="1713588" y="1351978"/>
            <a:ext cx="1808894" cy="1361911"/>
          </a:xfrm>
          <a:prstGeom prst="rect">
            <a:avLst/>
          </a:prstGeom>
          <a:noFill/>
          <a:ln w="9525">
            <a:noFill/>
            <a:miter lim="800000"/>
            <a:headEnd/>
            <a:tailEnd/>
          </a:ln>
        </p:spPr>
        <p:txBody>
          <a:bodyPr wrap="square">
            <a:spAutoFit/>
          </a:bodyPr>
          <a:lstStyle/>
          <a:p>
            <a:r>
              <a:rPr lang="en-US" sz="1650" b="1" u="sng" dirty="0">
                <a:solidFill>
                  <a:srgbClr val="032D6A"/>
                </a:solidFill>
                <a:latin typeface="Arial" pitchFamily="34" charset="0"/>
                <a:cs typeface="Arial" pitchFamily="34" charset="0"/>
              </a:rPr>
              <a:t>G</a:t>
            </a:r>
            <a:r>
              <a:rPr lang="en-US" sz="1650" dirty="0">
                <a:solidFill>
                  <a:srgbClr val="032D6A"/>
                </a:solidFill>
                <a:latin typeface="Arial" pitchFamily="34" charset="0"/>
                <a:cs typeface="Arial" pitchFamily="34" charset="0"/>
              </a:rPr>
              <a:t>lobal</a:t>
            </a:r>
            <a:r>
              <a:rPr lang="ru-RU" sz="1650" dirty="0">
                <a:solidFill>
                  <a:srgbClr val="032D6A"/>
                </a:solidFill>
                <a:latin typeface="Arial" pitchFamily="34" charset="0"/>
                <a:cs typeface="Arial" pitchFamily="34" charset="0"/>
              </a:rPr>
              <a:t> </a:t>
            </a:r>
            <a:br>
              <a:rPr lang="en-US" sz="1650" dirty="0">
                <a:solidFill>
                  <a:srgbClr val="032D6A"/>
                </a:solidFill>
                <a:latin typeface="Arial" pitchFamily="34" charset="0"/>
                <a:cs typeface="Arial" pitchFamily="34" charset="0"/>
              </a:rPr>
            </a:br>
            <a:r>
              <a:rPr lang="en-US" sz="1650" b="1" u="sng" dirty="0">
                <a:solidFill>
                  <a:srgbClr val="032D6A"/>
                </a:solidFill>
                <a:latin typeface="Arial" pitchFamily="34" charset="0"/>
                <a:cs typeface="Arial" pitchFamily="34" charset="0"/>
              </a:rPr>
              <a:t>S</a:t>
            </a:r>
            <a:r>
              <a:rPr lang="en-US" sz="1650" dirty="0">
                <a:solidFill>
                  <a:srgbClr val="032D6A"/>
                </a:solidFill>
                <a:latin typeface="Arial" pitchFamily="34" charset="0"/>
                <a:cs typeface="Arial" pitchFamily="34" charset="0"/>
              </a:rPr>
              <a:t>tandards</a:t>
            </a:r>
            <a:r>
              <a:rPr lang="ru-RU" sz="1650" dirty="0">
                <a:solidFill>
                  <a:srgbClr val="032D6A"/>
                </a:solidFill>
                <a:latin typeface="Arial" pitchFamily="34" charset="0"/>
                <a:cs typeface="Arial" pitchFamily="34" charset="0"/>
              </a:rPr>
              <a:t> </a:t>
            </a:r>
            <a:br>
              <a:rPr lang="en-US" sz="1650" dirty="0">
                <a:solidFill>
                  <a:srgbClr val="032D6A"/>
                </a:solidFill>
                <a:latin typeface="Arial" pitchFamily="34" charset="0"/>
                <a:cs typeface="Arial" pitchFamily="34" charset="0"/>
              </a:rPr>
            </a:br>
            <a:r>
              <a:rPr lang="en-US" sz="1650" b="1" u="sng" dirty="0">
                <a:solidFill>
                  <a:srgbClr val="032D6A"/>
                </a:solidFill>
                <a:latin typeface="Arial" pitchFamily="34" charset="0"/>
                <a:cs typeface="Arial" pitchFamily="34" charset="0"/>
              </a:rPr>
              <a:t>S</a:t>
            </a:r>
            <a:r>
              <a:rPr lang="en-US" sz="1650" dirty="0">
                <a:solidFill>
                  <a:srgbClr val="032D6A"/>
                </a:solidFill>
                <a:latin typeface="Arial" pitchFamily="34" charset="0"/>
                <a:cs typeface="Arial" pitchFamily="34" charset="0"/>
              </a:rPr>
              <a:t>ystems</a:t>
            </a:r>
            <a:r>
              <a:rPr lang="ru-RU" sz="1650" dirty="0">
                <a:solidFill>
                  <a:srgbClr val="032D6A"/>
                </a:solidFill>
                <a:latin typeface="Arial" pitchFamily="34" charset="0"/>
                <a:cs typeface="Arial" pitchFamily="34" charset="0"/>
              </a:rPr>
              <a:t> </a:t>
            </a:r>
            <a:r>
              <a:rPr lang="en-US" sz="1650" dirty="0">
                <a:solidFill>
                  <a:srgbClr val="032D6A"/>
                </a:solidFill>
                <a:latin typeface="Arial" pitchFamily="34" charset="0"/>
                <a:cs typeface="Arial" pitchFamily="34" charset="0"/>
              </a:rPr>
              <a:t>&amp;</a:t>
            </a:r>
            <a:br>
              <a:rPr lang="en-US" sz="1650" dirty="0">
                <a:solidFill>
                  <a:srgbClr val="032D6A"/>
                </a:solidFill>
                <a:latin typeface="Arial" pitchFamily="34" charset="0"/>
                <a:cs typeface="Arial" pitchFamily="34" charset="0"/>
              </a:rPr>
            </a:br>
            <a:r>
              <a:rPr lang="en-US" sz="1650" b="1" u="sng" dirty="0">
                <a:solidFill>
                  <a:srgbClr val="032D6A"/>
                </a:solidFill>
                <a:latin typeface="Arial" pitchFamily="34" charset="0"/>
                <a:cs typeface="Arial" pitchFamily="34" charset="0"/>
              </a:rPr>
              <a:t>S</a:t>
            </a:r>
            <a:r>
              <a:rPr lang="en-US" sz="1650" dirty="0">
                <a:solidFill>
                  <a:srgbClr val="032D6A"/>
                </a:solidFill>
                <a:latin typeface="Arial" pitchFamily="34" charset="0"/>
                <a:cs typeface="Arial" pitchFamily="34" charset="0"/>
              </a:rPr>
              <a:t>ervices </a:t>
            </a:r>
            <a:br>
              <a:rPr lang="en-US" sz="1650" dirty="0">
                <a:solidFill>
                  <a:srgbClr val="032D6A"/>
                </a:solidFill>
                <a:latin typeface="Arial" pitchFamily="34" charset="0"/>
                <a:cs typeface="Arial" pitchFamily="34" charset="0"/>
              </a:rPr>
            </a:br>
            <a:r>
              <a:rPr lang="ru-RU" sz="1650" b="1" u="sng" dirty="0">
                <a:solidFill>
                  <a:srgbClr val="032D6A"/>
                </a:solidFill>
                <a:latin typeface="Arial" pitchFamily="34" charset="0"/>
                <a:cs typeface="Arial" pitchFamily="34" charset="0"/>
              </a:rPr>
              <a:t>№</a:t>
            </a:r>
            <a:r>
              <a:rPr lang="en-US" sz="1650" b="1" u="sng" dirty="0">
                <a:solidFill>
                  <a:srgbClr val="032D6A"/>
                </a:solidFill>
                <a:latin typeface="Arial" pitchFamily="34" charset="0"/>
                <a:cs typeface="Arial" pitchFamily="34" charset="0"/>
              </a:rPr>
              <a:t> </a:t>
            </a:r>
            <a:r>
              <a:rPr lang="ru-RU" sz="1650" b="1" u="sng" dirty="0">
                <a:solidFill>
                  <a:srgbClr val="032D6A"/>
                </a:solidFill>
                <a:latin typeface="Arial" pitchFamily="34" charset="0"/>
                <a:cs typeface="Arial" pitchFamily="34" charset="0"/>
              </a:rPr>
              <a:t>1</a:t>
            </a:r>
            <a:r>
              <a:rPr lang="ru-RU" sz="1650" b="1" dirty="0">
                <a:solidFill>
                  <a:srgbClr val="032D6A"/>
                </a:solidFill>
                <a:latin typeface="Arial" pitchFamily="34" charset="0"/>
                <a:cs typeface="Arial" pitchFamily="34" charset="0"/>
              </a:rPr>
              <a:t> </a:t>
            </a:r>
            <a:r>
              <a:rPr lang="en-US" sz="1650" dirty="0">
                <a:solidFill>
                  <a:srgbClr val="032D6A"/>
                </a:solidFill>
                <a:latin typeface="Arial" pitchFamily="34" charset="0"/>
                <a:cs typeface="Arial" pitchFamily="34" charset="0"/>
              </a:rPr>
              <a:t>in the </a:t>
            </a:r>
            <a:r>
              <a:rPr lang="en-US" sz="1650" b="1" dirty="0">
                <a:solidFill>
                  <a:srgbClr val="032D6A"/>
                </a:solidFill>
                <a:latin typeface="Arial" pitchFamily="34" charset="0"/>
                <a:cs typeface="Arial" pitchFamily="34" charset="0"/>
              </a:rPr>
              <a:t>world</a:t>
            </a:r>
            <a:endParaRPr lang="ru-RU" sz="1650" b="1" dirty="0">
              <a:solidFill>
                <a:srgbClr val="032D6A"/>
              </a:solidFill>
              <a:latin typeface="Arial" pitchFamily="34" charset="0"/>
              <a:cs typeface="Arial" pitchFamily="34" charset="0"/>
            </a:endParaRPr>
          </a:p>
        </p:txBody>
      </p:sp>
      <p:sp>
        <p:nvSpPr>
          <p:cNvPr id="93" name="Oval 7"/>
          <p:cNvSpPr>
            <a:spLocks noChangeArrowheads="1"/>
          </p:cNvSpPr>
          <p:nvPr/>
        </p:nvSpPr>
        <p:spPr bwMode="auto">
          <a:xfrm>
            <a:off x="3555719" y="1384831"/>
            <a:ext cx="1232305" cy="588151"/>
          </a:xfrm>
          <a:prstGeom prst="ellipse">
            <a:avLst/>
          </a:prstGeom>
          <a:blipFill dpi="0" rotWithShape="0">
            <a:blip r:embed="rId6"/>
            <a:srcRect/>
            <a:tile tx="0" ty="0" sx="100000" sy="100000" flip="none" algn="tl"/>
          </a:blipFill>
          <a:ln w="9525">
            <a:noFill/>
            <a:round/>
            <a:headEnd/>
            <a:tailEnd/>
          </a:ln>
          <a:effectLst>
            <a:outerShdw blurRad="149987" dist="127000" dir="8400000" algn="ctr">
              <a:srgbClr val="000000">
                <a:alpha val="14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defRPr/>
            </a:pPr>
            <a:r>
              <a:rPr lang="ru-RU" sz="1200" b="1" dirty="0">
                <a:solidFill>
                  <a:srgbClr val="1F497D"/>
                </a:solidFill>
                <a:latin typeface="Arial" pitchFamily="34" charset="0"/>
                <a:cs typeface="Arial" pitchFamily="34" charset="0"/>
              </a:rPr>
              <a:t>460 </a:t>
            </a:r>
            <a:r>
              <a:rPr lang="en-US" sz="1200" b="1" dirty="0">
                <a:solidFill>
                  <a:srgbClr val="1F497D"/>
                </a:solidFill>
                <a:latin typeface="Arial" pitchFamily="34" charset="0"/>
                <a:cs typeface="Arial" pitchFamily="34" charset="0"/>
              </a:rPr>
              <a:t>-</a:t>
            </a:r>
            <a:r>
              <a:rPr lang="ru-RU" sz="1200" b="1" dirty="0">
                <a:solidFill>
                  <a:srgbClr val="1F497D"/>
                </a:solidFill>
                <a:latin typeface="Arial" pitchFamily="34" charset="0"/>
                <a:cs typeface="Arial" pitchFamily="34" charset="0"/>
              </a:rPr>
              <a:t> </a:t>
            </a:r>
            <a:r>
              <a:rPr lang="en-US" sz="1200" b="1" dirty="0">
                <a:solidFill>
                  <a:srgbClr val="1F497D"/>
                </a:solidFill>
                <a:latin typeface="Arial" pitchFamily="34" charset="0"/>
                <a:cs typeface="Arial" pitchFamily="34" charset="0"/>
              </a:rPr>
              <a:t>469</a:t>
            </a:r>
            <a:endParaRPr lang="ru-RU" sz="1200" b="1" dirty="0">
              <a:solidFill>
                <a:srgbClr val="1F497D"/>
              </a:solidFill>
              <a:latin typeface="Arial" pitchFamily="34" charset="0"/>
              <a:cs typeface="Arial" pitchFamily="34" charset="0"/>
            </a:endParaRPr>
          </a:p>
          <a:p>
            <a:pPr algn="ctr">
              <a:defRPr/>
            </a:pPr>
            <a:r>
              <a:rPr lang="ru-RU" sz="1200" b="1" dirty="0">
                <a:solidFill>
                  <a:srgbClr val="1F497D"/>
                </a:solidFill>
                <a:latin typeface="Arial" pitchFamily="34" charset="0"/>
                <a:cs typeface="Arial" pitchFamily="34" charset="0"/>
              </a:rPr>
              <a:t>Россия</a:t>
            </a:r>
          </a:p>
        </p:txBody>
      </p:sp>
      <p:pic>
        <p:nvPicPr>
          <p:cNvPr id="98" name="Picture 3" descr="C:\Users\nbruhatskaya\Desktop\GS1_logo_plain.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86281" y="497143"/>
            <a:ext cx="1067496" cy="844067"/>
          </a:xfrm>
          <a:prstGeom prst="rect">
            <a:avLst/>
          </a:prstGeom>
          <a:noFill/>
          <a:extLst>
            <a:ext uri="{909E8E84-426E-40DD-AFC4-6F175D3DCCD1}">
              <a14:hiddenFill xmlns:a14="http://schemas.microsoft.com/office/drawing/2010/main">
                <a:solidFill>
                  <a:srgbClr val="FFFFFF"/>
                </a:solidFill>
              </a14:hiddenFill>
            </a:ext>
          </a:extLst>
        </p:spPr>
      </p:pic>
      <p:sp>
        <p:nvSpPr>
          <p:cNvPr id="97" name="Oval 9"/>
          <p:cNvSpPr>
            <a:spLocks noChangeArrowheads="1"/>
          </p:cNvSpPr>
          <p:nvPr/>
        </p:nvSpPr>
        <p:spPr bwMode="auto">
          <a:xfrm>
            <a:off x="4474247" y="1383618"/>
            <a:ext cx="1285884" cy="589364"/>
          </a:xfrm>
          <a:prstGeom prst="ellipse">
            <a:avLst/>
          </a:prstGeom>
          <a:blipFill dpi="0" rotWithShape="0">
            <a:blip r:embed="rId6"/>
            <a:srcRect/>
            <a:tile tx="0" ty="0" sx="100000" sy="100000" flip="none" algn="tl"/>
          </a:blipFill>
          <a:ln w="9525">
            <a:noFill/>
            <a:round/>
            <a:headEnd/>
            <a:tailEnd/>
          </a:ln>
          <a:effectLst>
            <a:outerShdw blurRad="149987" dist="127000" dir="7200000" algn="ctr">
              <a:srgbClr val="000000">
                <a:alpha val="15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defRPr/>
            </a:pPr>
            <a:r>
              <a:rPr lang="ru-RU" sz="1200" b="1" dirty="0">
                <a:solidFill>
                  <a:srgbClr val="1F497D"/>
                </a:solidFill>
                <a:latin typeface="Arial" pitchFamily="34" charset="0"/>
                <a:cs typeface="Arial" pitchFamily="34" charset="0"/>
              </a:rPr>
              <a:t>470</a:t>
            </a:r>
          </a:p>
          <a:p>
            <a:pPr algn="ctr">
              <a:defRPr/>
            </a:pPr>
            <a:r>
              <a:rPr lang="ru-RU" sz="1200" b="1" dirty="0">
                <a:solidFill>
                  <a:srgbClr val="1F497D"/>
                </a:solidFill>
                <a:latin typeface="Arial" pitchFamily="34" charset="0"/>
                <a:cs typeface="Arial" pitchFamily="34" charset="0"/>
              </a:rPr>
              <a:t>Кыргызстан</a:t>
            </a:r>
            <a:endParaRPr lang="ru-RU" sz="1350" dirty="0">
              <a:latin typeface="Arial" pitchFamily="34" charset="0"/>
              <a:cs typeface="Arial" pitchFamily="34" charset="0"/>
            </a:endParaRPr>
          </a:p>
        </p:txBody>
      </p:sp>
      <p:sp>
        <p:nvSpPr>
          <p:cNvPr id="94" name="Oval 8"/>
          <p:cNvSpPr>
            <a:spLocks noChangeArrowheads="1"/>
          </p:cNvSpPr>
          <p:nvPr/>
        </p:nvSpPr>
        <p:spPr bwMode="auto">
          <a:xfrm>
            <a:off x="5607945" y="1391974"/>
            <a:ext cx="1232306" cy="581008"/>
          </a:xfrm>
          <a:prstGeom prst="ellipse">
            <a:avLst/>
          </a:prstGeom>
          <a:blipFill dpi="0" rotWithShape="1">
            <a:blip r:embed="rId6"/>
            <a:srcRect/>
            <a:tile tx="0" ty="0" sx="100000" sy="100000" flip="none" algn="tl"/>
          </a:blipFill>
          <a:ln w="9525">
            <a:noFill/>
            <a:round/>
            <a:headEnd/>
            <a:tailEnd/>
          </a:ln>
          <a:effectLst>
            <a:outerShdw blurRad="149987" dist="127000" dir="8400000" algn="ctr">
              <a:srgbClr val="000000">
                <a:alpha val="14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defRPr/>
            </a:pPr>
            <a:r>
              <a:rPr lang="ru-RU" sz="1200" b="1" dirty="0">
                <a:solidFill>
                  <a:srgbClr val="1F497D"/>
                </a:solidFill>
                <a:latin typeface="Arial" pitchFamily="34" charset="0"/>
                <a:cs typeface="Arial" pitchFamily="34" charset="0"/>
              </a:rPr>
              <a:t>481</a:t>
            </a:r>
          </a:p>
          <a:p>
            <a:pPr algn="ctr">
              <a:defRPr/>
            </a:pPr>
            <a:r>
              <a:rPr lang="ru-RU" sz="1200" b="1" dirty="0">
                <a:solidFill>
                  <a:srgbClr val="1F497D"/>
                </a:solidFill>
                <a:latin typeface="Arial" pitchFamily="34" charset="0"/>
                <a:cs typeface="Arial" pitchFamily="34" charset="0"/>
              </a:rPr>
              <a:t>Беларусь</a:t>
            </a:r>
            <a:endParaRPr lang="ru-RU" sz="1350" dirty="0">
              <a:latin typeface="Arial" pitchFamily="34" charset="0"/>
              <a:cs typeface="Arial" pitchFamily="34" charset="0"/>
            </a:endParaRPr>
          </a:p>
        </p:txBody>
      </p:sp>
      <p:sp>
        <p:nvSpPr>
          <p:cNvPr id="95" name="Oval 9"/>
          <p:cNvSpPr>
            <a:spLocks noChangeArrowheads="1"/>
          </p:cNvSpPr>
          <p:nvPr/>
        </p:nvSpPr>
        <p:spPr bwMode="auto">
          <a:xfrm>
            <a:off x="6573588" y="1438392"/>
            <a:ext cx="1022747" cy="534590"/>
          </a:xfrm>
          <a:prstGeom prst="ellipse">
            <a:avLst/>
          </a:prstGeom>
          <a:blipFill dpi="0" rotWithShape="0">
            <a:blip r:embed="rId6"/>
            <a:srcRect/>
            <a:tile tx="0" ty="0" sx="100000" sy="100000" flip="none" algn="tl"/>
          </a:blipFill>
          <a:ln w="9525">
            <a:noFill/>
            <a:round/>
            <a:headEnd/>
            <a:tailEnd/>
          </a:ln>
          <a:effectLst>
            <a:outerShdw blurRad="149987" dist="127000" dir="7200000" algn="ctr">
              <a:srgbClr val="000000">
                <a:alpha val="15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defRPr/>
            </a:pPr>
            <a:r>
              <a:rPr lang="ru-RU" sz="1200" b="1" dirty="0">
                <a:solidFill>
                  <a:srgbClr val="1F497D"/>
                </a:solidFill>
                <a:latin typeface="Arial" pitchFamily="34" charset="0"/>
                <a:cs typeface="Arial" pitchFamily="34" charset="0"/>
              </a:rPr>
              <a:t>485</a:t>
            </a:r>
          </a:p>
          <a:p>
            <a:pPr algn="ctr">
              <a:defRPr/>
            </a:pPr>
            <a:r>
              <a:rPr lang="ru-RU" sz="1200" b="1" dirty="0">
                <a:solidFill>
                  <a:srgbClr val="1F497D"/>
                </a:solidFill>
                <a:latin typeface="Arial" pitchFamily="34" charset="0"/>
                <a:cs typeface="Arial" pitchFamily="34" charset="0"/>
              </a:rPr>
              <a:t>Армения</a:t>
            </a:r>
            <a:endParaRPr lang="ru-RU" sz="1350" dirty="0">
              <a:latin typeface="Arial" pitchFamily="34" charset="0"/>
              <a:cs typeface="Arial" pitchFamily="34" charset="0"/>
            </a:endParaRPr>
          </a:p>
        </p:txBody>
      </p:sp>
      <p:sp>
        <p:nvSpPr>
          <p:cNvPr id="96" name="Oval 8"/>
          <p:cNvSpPr>
            <a:spLocks noChangeArrowheads="1"/>
          </p:cNvSpPr>
          <p:nvPr/>
        </p:nvSpPr>
        <p:spPr bwMode="auto">
          <a:xfrm>
            <a:off x="7398381" y="1432777"/>
            <a:ext cx="1062050" cy="540205"/>
          </a:xfrm>
          <a:prstGeom prst="ellipse">
            <a:avLst/>
          </a:prstGeom>
          <a:blipFill dpi="0" rotWithShape="1">
            <a:blip r:embed="rId6"/>
            <a:srcRect/>
            <a:tile tx="0" ty="0" sx="100000" sy="100000" flip="none" algn="tl"/>
          </a:blipFill>
          <a:ln w="9525">
            <a:noFill/>
            <a:round/>
            <a:headEnd/>
            <a:tailEnd/>
          </a:ln>
          <a:effectLst>
            <a:outerShdw blurRad="149987" dist="127000" dir="7200000" algn="ctr">
              <a:srgbClr val="000000">
                <a:alpha val="14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defRPr/>
            </a:pPr>
            <a:r>
              <a:rPr lang="ru-RU" sz="1200" b="1" dirty="0">
                <a:solidFill>
                  <a:srgbClr val="1F497D"/>
                </a:solidFill>
                <a:latin typeface="Arial" pitchFamily="34" charset="0"/>
                <a:cs typeface="Arial" pitchFamily="34" charset="0"/>
              </a:rPr>
              <a:t>487</a:t>
            </a:r>
          </a:p>
          <a:p>
            <a:pPr algn="ctr">
              <a:defRPr/>
            </a:pPr>
            <a:r>
              <a:rPr lang="ru-RU" sz="1200" b="1" dirty="0">
                <a:solidFill>
                  <a:srgbClr val="1F497D"/>
                </a:solidFill>
                <a:latin typeface="Arial" pitchFamily="34" charset="0"/>
                <a:cs typeface="Arial" pitchFamily="34" charset="0"/>
              </a:rPr>
              <a:t>Казахстан</a:t>
            </a:r>
            <a:endParaRPr lang="ru-RU" sz="1350" dirty="0">
              <a:latin typeface="Arial" pitchFamily="34" charset="0"/>
              <a:cs typeface="Arial" pitchFamily="34" charset="0"/>
            </a:endParaRPr>
          </a:p>
        </p:txBody>
      </p:sp>
    </p:spTree>
    <p:extLst>
      <p:ext uri="{BB962C8B-B14F-4D97-AF65-F5344CB8AC3E}">
        <p14:creationId xmlns:p14="http://schemas.microsoft.com/office/powerpoint/2010/main" val="1299288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1"/>
          <p:cNvSpPr txBox="1">
            <a:spLocks/>
          </p:cNvSpPr>
          <p:nvPr/>
        </p:nvSpPr>
        <p:spPr bwMode="auto">
          <a:xfrm>
            <a:off x="1211846" y="160860"/>
            <a:ext cx="7104570" cy="907709"/>
          </a:xfrm>
          <a:prstGeom prst="rect">
            <a:avLst/>
          </a:prstGeom>
          <a:noFill/>
          <a:ln>
            <a:noFill/>
          </a:ln>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pPr>
              <a:defRPr/>
            </a:pPr>
            <a:r>
              <a:rPr lang="ru-RU" sz="2400" b="1" kern="0" dirty="0">
                <a:solidFill>
                  <a:srgbClr val="002C6C"/>
                </a:solidFill>
              </a:rPr>
              <a:t>Единое понимание в среде Интернета вещей</a:t>
            </a:r>
          </a:p>
        </p:txBody>
      </p:sp>
      <p:grpSp>
        <p:nvGrpSpPr>
          <p:cNvPr id="9" name="Группа 8"/>
          <p:cNvGrpSpPr/>
          <p:nvPr/>
        </p:nvGrpSpPr>
        <p:grpSpPr>
          <a:xfrm>
            <a:off x="1223628" y="1080084"/>
            <a:ext cx="6642739" cy="3533854"/>
            <a:chOff x="17909" y="1440111"/>
            <a:chExt cx="9125297" cy="4711805"/>
          </a:xfrm>
        </p:grpSpPr>
        <p:pic>
          <p:nvPicPr>
            <p:cNvPr id="5" name="Рисунок 4"/>
            <p:cNvPicPr>
              <a:picLocks noChangeAspect="1"/>
            </p:cNvPicPr>
            <p:nvPr/>
          </p:nvPicPr>
          <p:blipFill>
            <a:blip r:embed="rId2"/>
            <a:stretch>
              <a:fillRect/>
            </a:stretch>
          </p:blipFill>
          <p:spPr>
            <a:xfrm>
              <a:off x="17909" y="1440111"/>
              <a:ext cx="4704709" cy="4598268"/>
            </a:xfrm>
            <a:prstGeom prst="rect">
              <a:avLst/>
            </a:prstGeom>
          </p:spPr>
        </p:pic>
        <p:pic>
          <p:nvPicPr>
            <p:cNvPr id="6" name="Рисунок 5"/>
            <p:cNvPicPr>
              <a:picLocks noChangeAspect="1"/>
            </p:cNvPicPr>
            <p:nvPr/>
          </p:nvPicPr>
          <p:blipFill>
            <a:blip r:embed="rId3"/>
            <a:stretch>
              <a:fillRect/>
            </a:stretch>
          </p:blipFill>
          <p:spPr>
            <a:xfrm>
              <a:off x="5211971" y="1440111"/>
              <a:ext cx="3931235" cy="4711805"/>
            </a:xfrm>
            <a:prstGeom prst="rect">
              <a:avLst/>
            </a:prstGeom>
          </p:spPr>
        </p:pic>
        <p:sp>
          <p:nvSpPr>
            <p:cNvPr id="8" name="Стрелка вправо с вырезом 7"/>
            <p:cNvSpPr/>
            <p:nvPr/>
          </p:nvSpPr>
          <p:spPr>
            <a:xfrm>
              <a:off x="4211960" y="3284984"/>
              <a:ext cx="1224136" cy="504056"/>
            </a:xfrm>
            <a:prstGeom prst="notched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ru-RU" sz="1350"/>
            </a:p>
          </p:txBody>
        </p:sp>
      </p:grpSp>
    </p:spTree>
    <p:extLst>
      <p:ext uri="{BB962C8B-B14F-4D97-AF65-F5344CB8AC3E}">
        <p14:creationId xmlns:p14="http://schemas.microsoft.com/office/powerpoint/2010/main" val="1371033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ChangeArrowheads="1"/>
          </p:cNvSpPr>
          <p:nvPr/>
        </p:nvSpPr>
        <p:spPr bwMode="auto">
          <a:xfrm>
            <a:off x="2519362" y="-18"/>
            <a:ext cx="54816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ru-RU" altLang="ru-RU" sz="1500" b="1" dirty="0">
                <a:solidFill>
                  <a:srgbClr val="032D6A"/>
                </a:solidFill>
              </a:rPr>
              <a:t>Сеть мониторинга объектов </a:t>
            </a:r>
            <a:br>
              <a:rPr lang="ru-RU" altLang="ru-RU" sz="1500" b="1" dirty="0">
                <a:solidFill>
                  <a:srgbClr val="032D6A"/>
                </a:solidFill>
              </a:rPr>
            </a:br>
            <a:r>
              <a:rPr lang="ru-RU" altLang="ru-RU" sz="1500" b="1" dirty="0">
                <a:solidFill>
                  <a:srgbClr val="032D6A"/>
                </a:solidFill>
              </a:rPr>
              <a:t>на базе Интернет вещей </a:t>
            </a:r>
            <a:r>
              <a:rPr lang="en-US" altLang="ru-RU" sz="1500" b="1" dirty="0">
                <a:solidFill>
                  <a:srgbClr val="032D6A"/>
                </a:solidFill>
              </a:rPr>
              <a:t>(</a:t>
            </a:r>
            <a:r>
              <a:rPr lang="en-US" altLang="ru-RU" sz="1500" b="1" dirty="0" err="1">
                <a:solidFill>
                  <a:srgbClr val="032D6A"/>
                </a:solidFill>
              </a:rPr>
              <a:t>IoT</a:t>
            </a:r>
            <a:r>
              <a:rPr lang="en-US" altLang="ru-RU" sz="1500" b="1" dirty="0">
                <a:solidFill>
                  <a:srgbClr val="032D6A"/>
                </a:solidFill>
              </a:rPr>
              <a:t>)</a:t>
            </a:r>
          </a:p>
        </p:txBody>
      </p:sp>
      <p:grpSp>
        <p:nvGrpSpPr>
          <p:cNvPr id="8" name="Группа 2">
            <a:extLst>
              <a:ext uri="{FF2B5EF4-FFF2-40B4-BE49-F238E27FC236}">
                <a16:creationId xmlns:a16="http://schemas.microsoft.com/office/drawing/2014/main" id="{D9504E7A-A7BE-4144-9508-B0F7B7814A6F}"/>
              </a:ext>
            </a:extLst>
          </p:cNvPr>
          <p:cNvGrpSpPr>
            <a:grpSpLocks/>
          </p:cNvGrpSpPr>
          <p:nvPr/>
        </p:nvGrpSpPr>
        <p:grpSpPr bwMode="auto">
          <a:xfrm>
            <a:off x="1763688" y="699542"/>
            <a:ext cx="6568281" cy="4299942"/>
            <a:chOff x="251520" y="1196752"/>
            <a:chExt cx="8583809" cy="5577640"/>
          </a:xfrm>
        </p:grpSpPr>
        <p:sp>
          <p:nvSpPr>
            <p:cNvPr id="9" name="Скругленный прямоугольник 9">
              <a:extLst>
                <a:ext uri="{FF2B5EF4-FFF2-40B4-BE49-F238E27FC236}">
                  <a16:creationId xmlns:a16="http://schemas.microsoft.com/office/drawing/2014/main" id="{FEDC33DE-969A-40EF-AD7C-D4CFB8746FCD}"/>
                </a:ext>
              </a:extLst>
            </p:cNvPr>
            <p:cNvSpPr/>
            <p:nvPr/>
          </p:nvSpPr>
          <p:spPr>
            <a:xfrm>
              <a:off x="4330734" y="3573560"/>
              <a:ext cx="4504595" cy="3200832"/>
            </a:xfrm>
            <a:prstGeom prst="roundRect">
              <a:avLst>
                <a:gd name="adj" fmla="val 4165"/>
              </a:avLst>
            </a:prstGeom>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ru-RU"/>
            </a:p>
          </p:txBody>
        </p:sp>
        <p:sp>
          <p:nvSpPr>
            <p:cNvPr id="11" name="Скругленный прямоугольник 1">
              <a:extLst>
                <a:ext uri="{FF2B5EF4-FFF2-40B4-BE49-F238E27FC236}">
                  <a16:creationId xmlns:a16="http://schemas.microsoft.com/office/drawing/2014/main" id="{3C363D1E-D4FE-4471-9FB1-C0578252333C}"/>
                </a:ext>
              </a:extLst>
            </p:cNvPr>
            <p:cNvSpPr/>
            <p:nvPr/>
          </p:nvSpPr>
          <p:spPr>
            <a:xfrm>
              <a:off x="251520" y="1196752"/>
              <a:ext cx="4607766" cy="3672383"/>
            </a:xfrm>
            <a:prstGeom prst="roundRect">
              <a:avLst>
                <a:gd name="adj" fmla="val 4165"/>
              </a:avLst>
            </a:prstGeom>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ru-RU"/>
            </a:p>
          </p:txBody>
        </p:sp>
        <p:pic>
          <p:nvPicPr>
            <p:cNvPr id="12" name="Picture 91" descr="B:\07 Дизайн\02 Выставки, презентации\К совещанию с АФК Система\Graphic1.gif">
              <a:extLst>
                <a:ext uri="{FF2B5EF4-FFF2-40B4-BE49-F238E27FC236}">
                  <a16:creationId xmlns:a16="http://schemas.microsoft.com/office/drawing/2014/main" id="{9E8E31BC-47D2-4051-AE6B-B418D2E2EAB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5438" y="1357313"/>
              <a:ext cx="8461375" cy="537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 name="Text Box 4">
            <a:extLst>
              <a:ext uri="{FF2B5EF4-FFF2-40B4-BE49-F238E27FC236}">
                <a16:creationId xmlns:a16="http://schemas.microsoft.com/office/drawing/2014/main" id="{0333A276-48FD-4257-BBC8-7F98CEBB7476}"/>
              </a:ext>
            </a:extLst>
          </p:cNvPr>
          <p:cNvSpPr txBox="1">
            <a:spLocks noChangeArrowheads="1"/>
          </p:cNvSpPr>
          <p:nvPr/>
        </p:nvSpPr>
        <p:spPr bwMode="auto">
          <a:xfrm>
            <a:off x="5346086" y="1220403"/>
            <a:ext cx="376777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50000"/>
              </a:spcBef>
              <a:buFontTx/>
              <a:buNone/>
            </a:pPr>
            <a:r>
              <a:rPr lang="en-US" altLang="ru-RU" sz="2400" b="1" dirty="0">
                <a:solidFill>
                  <a:srgbClr val="032D6A"/>
                </a:solidFill>
              </a:rPr>
              <a:t>Internet of Things</a:t>
            </a:r>
            <a:r>
              <a:rPr lang="ru-RU" altLang="ru-RU" sz="2400" b="1" dirty="0">
                <a:solidFill>
                  <a:srgbClr val="032D6A"/>
                </a:solidFill>
              </a:rPr>
              <a:t> </a:t>
            </a:r>
            <a:r>
              <a:rPr lang="en-US" altLang="ru-RU" sz="2400" b="1" dirty="0">
                <a:solidFill>
                  <a:srgbClr val="032D6A"/>
                </a:solidFill>
              </a:rPr>
              <a:t>( </a:t>
            </a:r>
            <a:r>
              <a:rPr lang="en-US" altLang="ru-RU" sz="2400" b="1" dirty="0" err="1">
                <a:solidFill>
                  <a:srgbClr val="032D6A"/>
                </a:solidFill>
              </a:rPr>
              <a:t>IoT</a:t>
            </a:r>
            <a:r>
              <a:rPr lang="en-US" altLang="ru-RU" sz="2400" b="1" dirty="0">
                <a:solidFill>
                  <a:srgbClr val="032D6A"/>
                </a:solidFill>
              </a:rPr>
              <a:t> )</a:t>
            </a:r>
            <a:endParaRPr lang="ru-RU" altLang="ru-RU" sz="2400" b="1" dirty="0">
              <a:solidFill>
                <a:srgbClr val="032D6A"/>
              </a:solidFill>
            </a:endParaRPr>
          </a:p>
        </p:txBody>
      </p:sp>
    </p:spTree>
    <p:extLst>
      <p:ext uri="{BB962C8B-B14F-4D97-AF65-F5344CB8AC3E}">
        <p14:creationId xmlns:p14="http://schemas.microsoft.com/office/powerpoint/2010/main" val="4234778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91711C6-1854-40FD-9B6D-4A6ACF442D8D}"/>
              </a:ext>
            </a:extLst>
          </p:cNvPr>
          <p:cNvSpPr>
            <a:spLocks noGrp="1"/>
          </p:cNvSpPr>
          <p:nvPr>
            <p:ph type="title"/>
          </p:nvPr>
        </p:nvSpPr>
        <p:spPr/>
        <p:txBody>
          <a:bodyPr>
            <a:normAutofit/>
          </a:bodyPr>
          <a:lstStyle/>
          <a:p>
            <a:r>
              <a:rPr lang="ru-RU" sz="3600" dirty="0">
                <a:solidFill>
                  <a:srgbClr val="002060"/>
                </a:solidFill>
              </a:rPr>
              <a:t>Рекомендуемые источники</a:t>
            </a:r>
          </a:p>
        </p:txBody>
      </p:sp>
      <p:sp>
        <p:nvSpPr>
          <p:cNvPr id="3" name="Объект 2">
            <a:extLst>
              <a:ext uri="{FF2B5EF4-FFF2-40B4-BE49-F238E27FC236}">
                <a16:creationId xmlns:a16="http://schemas.microsoft.com/office/drawing/2014/main" id="{11DD32DE-B702-492E-A793-F66AFF784758}"/>
              </a:ext>
            </a:extLst>
          </p:cNvPr>
          <p:cNvSpPr>
            <a:spLocks noGrp="1"/>
          </p:cNvSpPr>
          <p:nvPr>
            <p:ph idx="1"/>
          </p:nvPr>
        </p:nvSpPr>
        <p:spPr>
          <a:xfrm>
            <a:off x="457200" y="1142083"/>
            <a:ext cx="8507288" cy="3949947"/>
          </a:xfrm>
        </p:spPr>
        <p:txBody>
          <a:bodyPr>
            <a:normAutofit fontScale="47500" lnSpcReduction="20000"/>
          </a:bodyPr>
          <a:lstStyle/>
          <a:p>
            <a:pPr lvl="0"/>
            <a:r>
              <a:rPr lang="ru-RU" dirty="0" err="1"/>
              <a:t>Бхуптани</a:t>
            </a:r>
            <a:r>
              <a:rPr lang="ru-RU" dirty="0"/>
              <a:t>, М. RFID-технологии на службе вашего бизнеса. /</a:t>
            </a:r>
            <a:br>
              <a:rPr lang="ru-RU" dirty="0"/>
            </a:br>
            <a:r>
              <a:rPr lang="ru-RU" dirty="0"/>
              <a:t>М. </a:t>
            </a:r>
            <a:r>
              <a:rPr lang="ru-RU" dirty="0" err="1"/>
              <a:t>Бхуптани</a:t>
            </a:r>
            <a:r>
              <a:rPr lang="ru-RU" dirty="0"/>
              <a:t>, </a:t>
            </a:r>
            <a:r>
              <a:rPr lang="ru-RU" dirty="0" err="1"/>
              <a:t>Ш.Морадпур</a:t>
            </a:r>
            <a:r>
              <a:rPr lang="ru-RU" dirty="0"/>
              <a:t>. – </a:t>
            </a:r>
            <a:r>
              <a:rPr lang="en-US" dirty="0"/>
              <a:t>Kindle Edition</a:t>
            </a:r>
            <a:r>
              <a:rPr lang="ru-RU" dirty="0"/>
              <a:t>, 2014. – 387 с.</a:t>
            </a:r>
            <a:endParaRPr lang="ru-RU" b="1" dirty="0"/>
          </a:p>
          <a:p>
            <a:pPr lvl="0"/>
            <a:r>
              <a:rPr lang="ru-RU" dirty="0"/>
              <a:t>Официальный сайт GS1 </a:t>
            </a:r>
            <a:r>
              <a:rPr lang="ru-RU" dirty="0" err="1"/>
              <a:t>Global</a:t>
            </a:r>
            <a:r>
              <a:rPr lang="ru-RU" dirty="0"/>
              <a:t> [Электронный ресурс] – Режим доступа: http://www.gs1.org.</a:t>
            </a:r>
          </a:p>
          <a:p>
            <a:pPr lvl="0"/>
            <a:r>
              <a:rPr lang="ru-RU" dirty="0"/>
              <a:t>RFID </a:t>
            </a:r>
            <a:r>
              <a:rPr lang="ru-RU" dirty="0" err="1"/>
              <a:t>Journal</a:t>
            </a:r>
            <a:r>
              <a:rPr lang="ru-RU" dirty="0"/>
              <a:t> [Электронный ресурс] – Режим доступа: http://www.rfidjournal.com.</a:t>
            </a:r>
          </a:p>
          <a:p>
            <a:pPr lvl="0"/>
            <a:r>
              <a:rPr lang="ru-RU" dirty="0"/>
              <a:t>Официальный сайт Центра систем идентификации [Электронный ресурс] – Режим доступа: http://www. ids.by.</a:t>
            </a:r>
          </a:p>
          <a:p>
            <a:pPr lvl="0"/>
            <a:r>
              <a:rPr lang="ru-RU" dirty="0"/>
              <a:t>Презентационные материалы Международной ассоциации GS1 «EPC Gen2v2 </a:t>
            </a:r>
            <a:r>
              <a:rPr lang="ru-RU" dirty="0" err="1"/>
              <a:t>FactSheet</a:t>
            </a:r>
            <a:r>
              <a:rPr lang="ru-RU" dirty="0"/>
              <a:t>» [Электронный ресурс]. − Режим доступа: http://www.gs1.org/docs/. − Дата доступа: 26.01.2015.</a:t>
            </a:r>
          </a:p>
          <a:p>
            <a:pPr lvl="0"/>
            <a:r>
              <a:rPr lang="ru-RU" dirty="0"/>
              <a:t>Международный стандарт</a:t>
            </a:r>
            <a:r>
              <a:rPr lang="en-US" dirty="0"/>
              <a:t> ISO/IEC 19987:2017 Information technology − EPC Information Services (EPCIS): BS ISO/IEC 19987. − </a:t>
            </a:r>
            <a:r>
              <a:rPr lang="ru-RU" dirty="0" err="1"/>
              <a:t>Введ</a:t>
            </a:r>
            <a:r>
              <a:rPr lang="en-US" dirty="0"/>
              <a:t>. 31.10.2017.</a:t>
            </a:r>
            <a:endParaRPr lang="ru-RU" dirty="0"/>
          </a:p>
          <a:p>
            <a:pPr lvl="0"/>
            <a:r>
              <a:rPr lang="ru-RU" dirty="0"/>
              <a:t>Международный стандарт</a:t>
            </a:r>
            <a:r>
              <a:rPr lang="en-US" dirty="0"/>
              <a:t> ISO/IEC 19988:2017 Information technology − Core Business Vocabulary: BS ISO/IEC 19988. − </a:t>
            </a:r>
            <a:r>
              <a:rPr lang="ru-RU" dirty="0" err="1"/>
              <a:t>Введ</a:t>
            </a:r>
            <a:r>
              <a:rPr lang="en-US" dirty="0"/>
              <a:t>. 31.10.2017.</a:t>
            </a:r>
            <a:endParaRPr lang="ru-RU" dirty="0"/>
          </a:p>
          <a:p>
            <a:pPr lvl="0"/>
            <a:r>
              <a:rPr lang="ru-RU" dirty="0"/>
              <a:t>Четвертая промышленная революция/ Клаус Шваб – Москва, Издательство «Э», 2017 – 206 с.</a:t>
            </a:r>
          </a:p>
          <a:p>
            <a:pPr lvl="0"/>
            <a:r>
              <a:rPr lang="ru-RU" dirty="0" err="1"/>
              <a:t>OliotProject</a:t>
            </a:r>
            <a:r>
              <a:rPr lang="ru-RU" dirty="0"/>
              <a:t> [Электронный ресурс] – Режим доступа: </a:t>
            </a:r>
            <a:r>
              <a:rPr lang="ru-RU" u="sng" dirty="0"/>
              <a:t>http://gs1oliot.github.io/oliot/</a:t>
            </a:r>
            <a:r>
              <a:rPr lang="ru-RU" dirty="0"/>
              <a:t>.</a:t>
            </a:r>
          </a:p>
          <a:p>
            <a:pPr lvl="0"/>
            <a:r>
              <a:rPr lang="ru-RU" dirty="0" err="1"/>
              <a:t>Финкенцеллер</a:t>
            </a:r>
            <a:r>
              <a:rPr lang="ru-RU" dirty="0"/>
              <a:t>, К., </a:t>
            </a:r>
            <a:r>
              <a:rPr lang="en-US" dirty="0"/>
              <a:t>RFID</a:t>
            </a:r>
            <a:r>
              <a:rPr lang="ru-RU" dirty="0"/>
              <a:t>-технологии: справочное пособие / К. </a:t>
            </a:r>
            <a:r>
              <a:rPr lang="ru-RU" dirty="0" err="1"/>
              <a:t>Финкенцеллер</a:t>
            </a:r>
            <a:r>
              <a:rPr lang="ru-RU" dirty="0"/>
              <a:t>.</a:t>
            </a:r>
            <a:r>
              <a:rPr lang="en-US" dirty="0"/>
              <a:t> </a:t>
            </a:r>
            <a:r>
              <a:rPr lang="ru-RU" dirty="0"/>
              <a:t>− </a:t>
            </a:r>
            <a:r>
              <a:rPr lang="ru-RU" dirty="0" err="1"/>
              <a:t>Додэка</a:t>
            </a:r>
            <a:r>
              <a:rPr lang="ru-RU" dirty="0"/>
              <a:t>, 2010. − 496 с.</a:t>
            </a:r>
          </a:p>
          <a:p>
            <a:pPr lvl="0"/>
            <a:r>
              <a:rPr lang="ru-RU" dirty="0"/>
              <a:t>Власов, М. </a:t>
            </a:r>
            <a:r>
              <a:rPr lang="en-US" dirty="0"/>
              <a:t>RFID</a:t>
            </a:r>
            <a:r>
              <a:rPr lang="ru-RU" dirty="0"/>
              <a:t>. 1 технология – 1000 решений. Практические примеры использования </a:t>
            </a:r>
            <a:r>
              <a:rPr lang="en-US" dirty="0"/>
              <a:t>RFID</a:t>
            </a:r>
            <a:r>
              <a:rPr lang="ru-RU" dirty="0"/>
              <a:t> в различных областях / М. Власов. </a:t>
            </a:r>
            <a:r>
              <a:rPr lang="en-US" dirty="0"/>
              <a:t>− </a:t>
            </a:r>
            <a:r>
              <a:rPr lang="en-US" dirty="0" err="1"/>
              <a:t>Альпина</a:t>
            </a:r>
            <a:r>
              <a:rPr lang="en-US" dirty="0"/>
              <a:t> Паблишер, 2014 г. – 218 с.</a:t>
            </a:r>
            <a:endParaRPr lang="ru-RU" dirty="0"/>
          </a:p>
        </p:txBody>
      </p:sp>
    </p:spTree>
    <p:extLst>
      <p:ext uri="{BB962C8B-B14F-4D97-AF65-F5344CB8AC3E}">
        <p14:creationId xmlns:p14="http://schemas.microsoft.com/office/powerpoint/2010/main" val="2975152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1">
            <a:extLst>
              <a:ext uri="{FF2B5EF4-FFF2-40B4-BE49-F238E27FC236}">
                <a16:creationId xmlns:a16="http://schemas.microsoft.com/office/drawing/2014/main" id="{67224E82-4C65-4420-8431-51B5E98A45E8}"/>
              </a:ext>
            </a:extLst>
          </p:cNvPr>
          <p:cNvSpPr>
            <a:spLocks/>
          </p:cNvSpPr>
          <p:nvPr/>
        </p:nvSpPr>
        <p:spPr bwMode="auto">
          <a:xfrm>
            <a:off x="1547664" y="190250"/>
            <a:ext cx="7139136" cy="779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ru-RU" altLang="ru-RU" sz="2400" b="1" dirty="0">
                <a:solidFill>
                  <a:srgbClr val="002060"/>
                </a:solidFill>
              </a:rPr>
              <a:t>ТЕХНОЛОГИИ АВТОМАТИЧЕСКОЙ ИДЕНТИФИКАЦИИ</a:t>
            </a:r>
            <a:endParaRPr lang="ru-RU" altLang="ru-RU" sz="2400" dirty="0">
              <a:solidFill>
                <a:srgbClr val="002060"/>
              </a:solidFill>
            </a:endParaRPr>
          </a:p>
        </p:txBody>
      </p:sp>
      <p:pic>
        <p:nvPicPr>
          <p:cNvPr id="9" name="Picture 4">
            <a:extLst>
              <a:ext uri="{FF2B5EF4-FFF2-40B4-BE49-F238E27FC236}">
                <a16:creationId xmlns:a16="http://schemas.microsoft.com/office/drawing/2014/main" id="{186CE474-E24E-432B-B843-FAAB154FE1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7690" y="1342102"/>
            <a:ext cx="1371335" cy="600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6">
            <a:extLst>
              <a:ext uri="{FF2B5EF4-FFF2-40B4-BE49-F238E27FC236}">
                <a16:creationId xmlns:a16="http://schemas.microsoft.com/office/drawing/2014/main" id="{FF553D46-365C-4970-BF9D-FD6EB5258F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0338" y="2653983"/>
            <a:ext cx="1927547" cy="1089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8">
            <a:extLst>
              <a:ext uri="{FF2B5EF4-FFF2-40B4-BE49-F238E27FC236}">
                <a16:creationId xmlns:a16="http://schemas.microsoft.com/office/drawing/2014/main" id="{2C38F275-7683-4C4C-90BA-D253811FF1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4298" y="2805106"/>
            <a:ext cx="950772" cy="760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0" descr="IDS_GLN">
            <a:extLst>
              <a:ext uri="{FF2B5EF4-FFF2-40B4-BE49-F238E27FC236}">
                <a16:creationId xmlns:a16="http://schemas.microsoft.com/office/drawing/2014/main" id="{632ED077-C31F-4D35-9958-E32A82941B4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04883" y="1203598"/>
            <a:ext cx="1224483" cy="890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descr="1009_biom-collage">
            <a:extLst>
              <a:ext uri="{FF2B5EF4-FFF2-40B4-BE49-F238E27FC236}">
                <a16:creationId xmlns:a16="http://schemas.microsoft.com/office/drawing/2014/main" id="{542F9570-A118-4F2D-8A86-45168DDF344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46751" y="2688590"/>
            <a:ext cx="1199647" cy="688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12">
            <a:extLst>
              <a:ext uri="{FF2B5EF4-FFF2-40B4-BE49-F238E27FC236}">
                <a16:creationId xmlns:a16="http://schemas.microsoft.com/office/drawing/2014/main" id="{CE375802-0384-4239-8C4B-18A7AF03EB3E}"/>
              </a:ext>
            </a:extLst>
          </p:cNvPr>
          <p:cNvSpPr txBox="1">
            <a:spLocks noChangeArrowheads="1"/>
          </p:cNvSpPr>
          <p:nvPr/>
        </p:nvSpPr>
        <p:spPr bwMode="auto">
          <a:xfrm>
            <a:off x="1719546" y="2201497"/>
            <a:ext cx="2155263"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20000"/>
              </a:spcBef>
              <a:buFont typeface="Arial" panose="020B0604020202020204" pitchFamily="34" charset="0"/>
              <a:buNone/>
            </a:pPr>
            <a:r>
              <a:rPr lang="ru-RU" altLang="ru-RU" b="1" dirty="0">
                <a:solidFill>
                  <a:srgbClr val="002060"/>
                </a:solidFill>
              </a:rPr>
              <a:t>ШТРИХ-КОДЫ</a:t>
            </a:r>
            <a:endParaRPr lang="ru-RU" altLang="ru-RU" dirty="0">
              <a:solidFill>
                <a:srgbClr val="002060"/>
              </a:solidFill>
            </a:endParaRPr>
          </a:p>
        </p:txBody>
      </p:sp>
      <p:sp>
        <p:nvSpPr>
          <p:cNvPr id="15" name="Text Box 13">
            <a:extLst>
              <a:ext uri="{FF2B5EF4-FFF2-40B4-BE49-F238E27FC236}">
                <a16:creationId xmlns:a16="http://schemas.microsoft.com/office/drawing/2014/main" id="{527BFFA4-BA8D-4003-B595-CF28D0A26F21}"/>
              </a:ext>
            </a:extLst>
          </p:cNvPr>
          <p:cNvSpPr txBox="1">
            <a:spLocks noChangeArrowheads="1"/>
          </p:cNvSpPr>
          <p:nvPr/>
        </p:nvSpPr>
        <p:spPr bwMode="auto">
          <a:xfrm>
            <a:off x="3622378" y="3847401"/>
            <a:ext cx="3168722"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20000"/>
              </a:spcBef>
              <a:buFont typeface="Arial" panose="020B0604020202020204" pitchFamily="34" charset="0"/>
              <a:buNone/>
            </a:pPr>
            <a:r>
              <a:rPr lang="ru-RU" altLang="ru-RU" b="1" dirty="0">
                <a:solidFill>
                  <a:srgbClr val="002060"/>
                </a:solidFill>
              </a:rPr>
              <a:t>EPC – ЭЛЕКТРОННЫЙ КОД ПРОДУКЦИИ</a:t>
            </a:r>
          </a:p>
        </p:txBody>
      </p:sp>
      <p:sp>
        <p:nvSpPr>
          <p:cNvPr id="16" name="Text Box 14">
            <a:extLst>
              <a:ext uri="{FF2B5EF4-FFF2-40B4-BE49-F238E27FC236}">
                <a16:creationId xmlns:a16="http://schemas.microsoft.com/office/drawing/2014/main" id="{ACA4D0BD-B4E6-423C-9F51-611432046583}"/>
              </a:ext>
            </a:extLst>
          </p:cNvPr>
          <p:cNvSpPr txBox="1">
            <a:spLocks noChangeArrowheads="1"/>
          </p:cNvSpPr>
          <p:nvPr/>
        </p:nvSpPr>
        <p:spPr bwMode="auto">
          <a:xfrm>
            <a:off x="4429323" y="2201497"/>
            <a:ext cx="3823648"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20000"/>
              </a:spcBef>
              <a:buFont typeface="Arial" panose="020B0604020202020204" pitchFamily="34" charset="0"/>
              <a:buNone/>
            </a:pPr>
            <a:r>
              <a:rPr lang="ru-RU" altLang="ru-RU" b="1" dirty="0">
                <a:solidFill>
                  <a:srgbClr val="002060"/>
                </a:solidFill>
              </a:rPr>
              <a:t>ДВУМЕРНЫЕ ШТРИХ-КОДЫ</a:t>
            </a:r>
          </a:p>
        </p:txBody>
      </p:sp>
      <p:sp>
        <p:nvSpPr>
          <p:cNvPr id="17" name="Text Box 15">
            <a:extLst>
              <a:ext uri="{FF2B5EF4-FFF2-40B4-BE49-F238E27FC236}">
                <a16:creationId xmlns:a16="http://schemas.microsoft.com/office/drawing/2014/main" id="{BE71651D-4B57-4360-9D09-1C042C737045}"/>
              </a:ext>
            </a:extLst>
          </p:cNvPr>
          <p:cNvSpPr txBox="1">
            <a:spLocks noChangeArrowheads="1"/>
          </p:cNvSpPr>
          <p:nvPr/>
        </p:nvSpPr>
        <p:spPr bwMode="auto">
          <a:xfrm>
            <a:off x="669680" y="3847401"/>
            <a:ext cx="3168723"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20000"/>
              </a:spcBef>
              <a:buFont typeface="Arial" panose="020B0604020202020204" pitchFamily="34" charset="0"/>
              <a:buNone/>
            </a:pPr>
            <a:r>
              <a:rPr lang="ru-RU" altLang="ru-RU" b="1" dirty="0">
                <a:solidFill>
                  <a:srgbClr val="002060"/>
                </a:solidFill>
              </a:rPr>
              <a:t>РАДИОЧАСТОТНАЯ ИДЕНТИФИКАЦИЯ (RFID)</a:t>
            </a:r>
          </a:p>
        </p:txBody>
      </p:sp>
      <p:sp>
        <p:nvSpPr>
          <p:cNvPr id="18" name="Text Box 16">
            <a:extLst>
              <a:ext uri="{FF2B5EF4-FFF2-40B4-BE49-F238E27FC236}">
                <a16:creationId xmlns:a16="http://schemas.microsoft.com/office/drawing/2014/main" id="{898DCF1A-7F4B-46B1-A4EB-0536AF134FC9}"/>
              </a:ext>
            </a:extLst>
          </p:cNvPr>
          <p:cNvSpPr txBox="1">
            <a:spLocks noChangeArrowheads="1"/>
          </p:cNvSpPr>
          <p:nvPr/>
        </p:nvSpPr>
        <p:spPr bwMode="auto">
          <a:xfrm>
            <a:off x="6934746" y="3847401"/>
            <a:ext cx="179982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20000"/>
              </a:spcBef>
              <a:buFont typeface="Arial" panose="020B0604020202020204" pitchFamily="34" charset="0"/>
              <a:buNone/>
            </a:pPr>
            <a:r>
              <a:rPr lang="ru-RU" altLang="ru-RU" b="1" dirty="0">
                <a:solidFill>
                  <a:srgbClr val="002060"/>
                </a:solidFill>
              </a:rPr>
              <a:t>БИОМЕТРИЯ</a:t>
            </a:r>
          </a:p>
        </p:txBody>
      </p:sp>
      <p:sp>
        <p:nvSpPr>
          <p:cNvPr id="19" name="Line 17">
            <a:extLst>
              <a:ext uri="{FF2B5EF4-FFF2-40B4-BE49-F238E27FC236}">
                <a16:creationId xmlns:a16="http://schemas.microsoft.com/office/drawing/2014/main" id="{F0B567C4-C1C2-4285-9EAE-74276BD0F484}"/>
              </a:ext>
            </a:extLst>
          </p:cNvPr>
          <p:cNvSpPr>
            <a:spLocks noChangeShapeType="1"/>
          </p:cNvSpPr>
          <p:nvPr/>
        </p:nvSpPr>
        <p:spPr bwMode="auto">
          <a:xfrm>
            <a:off x="3406355" y="3222557"/>
            <a:ext cx="864096" cy="0"/>
          </a:xfrm>
          <a:prstGeom prst="line">
            <a:avLst/>
          </a:prstGeom>
          <a:noFill/>
          <a:ln w="25400">
            <a:solidFill>
              <a:schemeClr val="tx1"/>
            </a:solidFill>
            <a:round/>
            <a:headEnd type="stealth" w="lg" len="lg"/>
            <a:tailEnd type="stealth" w="lg" len="lg"/>
          </a:ln>
          <a:extLst>
            <a:ext uri="{909E8E84-426E-40DD-AFC4-6F175D3DCCD1}">
              <a14:hiddenFill xmlns:a14="http://schemas.microsoft.com/office/drawing/2010/main">
                <a:noFill/>
              </a14:hiddenFill>
            </a:ext>
          </a:extLst>
        </p:spPr>
        <p:txBody>
          <a:bodyPr/>
          <a:lstStyle/>
          <a:p>
            <a:endParaRPr lang="ru-RU">
              <a:solidFill>
                <a:srgbClr val="002060"/>
              </a:solidFill>
            </a:endParaRPr>
          </a:p>
        </p:txBody>
      </p:sp>
      <p:pic>
        <p:nvPicPr>
          <p:cNvPr id="21" name="Рисунок 20">
            <a:extLst>
              <a:ext uri="{FF2B5EF4-FFF2-40B4-BE49-F238E27FC236}">
                <a16:creationId xmlns:a16="http://schemas.microsoft.com/office/drawing/2014/main" id="{67CE56D9-1A5A-420A-866B-2FD2DF8774D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708648" y="1203598"/>
            <a:ext cx="887688" cy="882192"/>
          </a:xfrm>
          <a:prstGeom prst="rect">
            <a:avLst/>
          </a:prstGeom>
        </p:spPr>
      </p:pic>
    </p:spTree>
    <p:extLst>
      <p:ext uri="{BB962C8B-B14F-4D97-AF65-F5344CB8AC3E}">
        <p14:creationId xmlns:p14="http://schemas.microsoft.com/office/powerpoint/2010/main" val="508125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2138CF01-3764-483C-B2F1-58A671512B0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99" t="5200" r="6951" b="34600"/>
          <a:stretch/>
        </p:blipFill>
        <p:spPr bwMode="auto">
          <a:xfrm>
            <a:off x="1691680" y="1805310"/>
            <a:ext cx="6408712" cy="3096344"/>
          </a:xfrm>
          <a:prstGeom prst="rect">
            <a:avLst/>
          </a:prstGeom>
          <a:noFill/>
          <a:extLst>
            <a:ext uri="{909E8E84-426E-40DD-AFC4-6F175D3DCCD1}">
              <a14:hiddenFill xmlns:a14="http://schemas.microsoft.com/office/drawing/2010/main">
                <a:solidFill>
                  <a:srgbClr val="FFFFFF"/>
                </a:solidFill>
              </a14:hiddenFill>
            </a:ext>
          </a:extLst>
        </p:spPr>
      </p:pic>
      <p:sp>
        <p:nvSpPr>
          <p:cNvPr id="7" name="Прямоугольник 6">
            <a:extLst>
              <a:ext uri="{FF2B5EF4-FFF2-40B4-BE49-F238E27FC236}">
                <a16:creationId xmlns:a16="http://schemas.microsoft.com/office/drawing/2014/main" id="{FF8C2BC0-F728-4ADE-A422-478256DA36E0}"/>
              </a:ext>
            </a:extLst>
          </p:cNvPr>
          <p:cNvSpPr/>
          <p:nvPr/>
        </p:nvSpPr>
        <p:spPr>
          <a:xfrm>
            <a:off x="1835696" y="224582"/>
            <a:ext cx="6984776" cy="1477328"/>
          </a:xfrm>
          <a:prstGeom prst="rect">
            <a:avLst/>
          </a:prstGeom>
        </p:spPr>
        <p:txBody>
          <a:bodyPr wrap="square">
            <a:spAutoFit/>
          </a:bodyPr>
          <a:lstStyle/>
          <a:p>
            <a:r>
              <a:rPr lang="ru-RU" b="1" i="1" dirty="0">
                <a:solidFill>
                  <a:srgbClr val="002060"/>
                </a:solidFill>
                <a:latin typeface="Arial" panose="020B0604020202020204" pitchFamily="34" charset="0"/>
              </a:rPr>
              <a:t>Определение</a:t>
            </a:r>
          </a:p>
          <a:p>
            <a:r>
              <a:rPr lang="ru-RU" b="1" i="1" dirty="0">
                <a:solidFill>
                  <a:srgbClr val="002060"/>
                </a:solidFill>
                <a:latin typeface="Arial" panose="020B0604020202020204" pitchFamily="34" charset="0"/>
              </a:rPr>
              <a:t>RFID </a:t>
            </a:r>
            <a:r>
              <a:rPr lang="ru-RU" dirty="0">
                <a:solidFill>
                  <a:srgbClr val="002060"/>
                </a:solidFill>
                <a:latin typeface="Arial" panose="020B0604020202020204" pitchFamily="34" charset="0"/>
              </a:rPr>
              <a:t>— метод автоматической идентификации объектов, </a:t>
            </a:r>
            <a:br>
              <a:rPr lang="en-US" dirty="0">
                <a:solidFill>
                  <a:srgbClr val="002060"/>
                </a:solidFill>
                <a:latin typeface="Arial" panose="020B0604020202020204" pitchFamily="34" charset="0"/>
              </a:rPr>
            </a:br>
            <a:r>
              <a:rPr lang="ru-RU" dirty="0">
                <a:solidFill>
                  <a:srgbClr val="002060"/>
                </a:solidFill>
                <a:latin typeface="Arial" panose="020B0604020202020204" pitchFamily="34" charset="0"/>
              </a:rPr>
              <a:t>в котором посредством радиосигналов считываются или записываются данные, хранящиеся в так называемых транспондерах, или RFID-метках.</a:t>
            </a:r>
            <a:endParaRPr lang="ru-RU" b="0" dirty="0">
              <a:solidFill>
                <a:srgbClr val="002060"/>
              </a:solidFill>
              <a:effectLst/>
              <a:latin typeface="Arial" panose="020B0604020202020204" pitchFamily="34" charset="0"/>
            </a:endParaRPr>
          </a:p>
        </p:txBody>
      </p:sp>
    </p:spTree>
    <p:extLst>
      <p:ext uri="{BB962C8B-B14F-4D97-AF65-F5344CB8AC3E}">
        <p14:creationId xmlns:p14="http://schemas.microsoft.com/office/powerpoint/2010/main" val="1339232832"/>
      </p:ext>
    </p:extLst>
  </p:cSld>
  <p:clrMapOvr>
    <a:masterClrMapping/>
  </p:clrMapOvr>
  <mc:AlternateContent xmlns:mc="http://schemas.openxmlformats.org/markup-compatibility/2006" xmlns:p14="http://schemas.microsoft.com/office/powerpoint/2010/main">
    <mc:Choice Requires="p14">
      <p:transition spd="slow" p14:dur="2000" advTm="7013"/>
    </mc:Choice>
    <mc:Fallback xmlns="">
      <p:transition spd="slow" advTm="7013"/>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rrowheads="1"/>
          </p:cNvSpPr>
          <p:nvPr>
            <p:ph type="title"/>
          </p:nvPr>
        </p:nvSpPr>
        <p:spPr>
          <a:xfrm>
            <a:off x="2482438" y="107140"/>
            <a:ext cx="5518562" cy="421481"/>
          </a:xfrm>
        </p:spPr>
        <p:txBody>
          <a:bodyPr>
            <a:normAutofit fontScale="90000"/>
          </a:bodyPr>
          <a:lstStyle/>
          <a:p>
            <a:r>
              <a:rPr lang="en-US" sz="2700" b="1" dirty="0">
                <a:solidFill>
                  <a:srgbClr val="002060"/>
                </a:solidFill>
                <a:latin typeface="Arial" charset="0"/>
                <a:ea typeface="+mn-ea"/>
                <a:cs typeface="Arial" charset="0"/>
              </a:rPr>
              <a:t>RFID</a:t>
            </a:r>
            <a:r>
              <a:rPr lang="ru-RU" sz="2700" b="1" dirty="0">
                <a:solidFill>
                  <a:srgbClr val="002060"/>
                </a:solidFill>
                <a:latin typeface="Arial" charset="0"/>
                <a:ea typeface="+mn-ea"/>
                <a:cs typeface="Arial" charset="0"/>
              </a:rPr>
              <a:t>-метка</a:t>
            </a:r>
          </a:p>
        </p:txBody>
      </p:sp>
      <p:sp>
        <p:nvSpPr>
          <p:cNvPr id="107523" name="Rectangle 3"/>
          <p:cNvSpPr>
            <a:spLocks noGrp="1" noChangeArrowheads="1"/>
          </p:cNvSpPr>
          <p:nvPr>
            <p:ph type="body" idx="1"/>
          </p:nvPr>
        </p:nvSpPr>
        <p:spPr>
          <a:xfrm>
            <a:off x="1332310" y="915566"/>
            <a:ext cx="6840090" cy="575097"/>
          </a:xfrm>
        </p:spPr>
        <p:txBody>
          <a:bodyPr>
            <a:normAutofit lnSpcReduction="10000"/>
          </a:bodyPr>
          <a:lstStyle/>
          <a:p>
            <a:pPr algn="ctr">
              <a:lnSpc>
                <a:spcPct val="80000"/>
              </a:lnSpc>
              <a:buNone/>
            </a:pPr>
            <a:r>
              <a:rPr lang="en-US" sz="1350" dirty="0">
                <a:solidFill>
                  <a:srgbClr val="002060"/>
                </a:solidFill>
                <a:latin typeface="Times New Roman" pitchFamily="18" charset="0"/>
              </a:rPr>
              <a:t>RFID</a:t>
            </a:r>
            <a:r>
              <a:rPr lang="ru-RU" sz="1350" dirty="0">
                <a:solidFill>
                  <a:srgbClr val="002060"/>
                </a:solidFill>
                <a:latin typeface="Times New Roman" pitchFamily="18" charset="0"/>
              </a:rPr>
              <a:t>-метка – это устройство, способное хранить данные и передавать их считывателю. Она наносится на объект  контроля (товар в магазине, продукция или логистические единицы на складе,  персонал, посетители и пр.)</a:t>
            </a:r>
          </a:p>
          <a:p>
            <a:pPr>
              <a:lnSpc>
                <a:spcPct val="80000"/>
              </a:lnSpc>
              <a:buFont typeface="Wingdings" pitchFamily="2" charset="2"/>
              <a:buNone/>
            </a:pPr>
            <a:endParaRPr lang="ru-RU" sz="1350" b="1" dirty="0">
              <a:solidFill>
                <a:srgbClr val="002060"/>
              </a:solidFill>
              <a:latin typeface="Times New Roman" pitchFamily="18" charset="0"/>
            </a:endParaRPr>
          </a:p>
          <a:p>
            <a:pPr>
              <a:lnSpc>
                <a:spcPct val="80000"/>
              </a:lnSpc>
            </a:pPr>
            <a:endParaRPr lang="ru-RU" sz="1350" dirty="0">
              <a:solidFill>
                <a:srgbClr val="002060"/>
              </a:solidFill>
            </a:endParaRPr>
          </a:p>
        </p:txBody>
      </p:sp>
      <p:pic>
        <p:nvPicPr>
          <p:cNvPr id="107524" name="Picture 4"/>
          <p:cNvPicPr>
            <a:picLocks noChangeAspect="1" noChangeArrowheads="1"/>
          </p:cNvPicPr>
          <p:nvPr/>
        </p:nvPicPr>
        <p:blipFill>
          <a:blip r:embed="rId2"/>
          <a:srcRect/>
          <a:stretch>
            <a:fillRect/>
          </a:stretch>
        </p:blipFill>
        <p:spPr bwMode="auto">
          <a:xfrm>
            <a:off x="4571999" y="2892610"/>
            <a:ext cx="1599609" cy="929297"/>
          </a:xfrm>
          <a:prstGeom prst="rect">
            <a:avLst/>
          </a:prstGeom>
          <a:noFill/>
        </p:spPr>
      </p:pic>
      <p:sp>
        <p:nvSpPr>
          <p:cNvPr id="107525" name="Line 5"/>
          <p:cNvSpPr>
            <a:spLocks noChangeShapeType="1"/>
          </p:cNvSpPr>
          <p:nvPr/>
        </p:nvSpPr>
        <p:spPr bwMode="auto">
          <a:xfrm>
            <a:off x="4518422" y="1319921"/>
            <a:ext cx="0" cy="3628317"/>
          </a:xfrm>
          <a:prstGeom prst="line">
            <a:avLst/>
          </a:prstGeom>
          <a:noFill/>
          <a:ln w="9525">
            <a:solidFill>
              <a:schemeClr val="tx1"/>
            </a:solidFill>
            <a:round/>
            <a:headEnd/>
            <a:tailEnd/>
          </a:ln>
          <a:effectLst/>
        </p:spPr>
        <p:txBody>
          <a:bodyPr/>
          <a:lstStyle/>
          <a:p>
            <a:endParaRPr lang="ru-RU" sz="1350"/>
          </a:p>
        </p:txBody>
      </p:sp>
      <p:sp>
        <p:nvSpPr>
          <p:cNvPr id="107526" name="Text Box 6"/>
          <p:cNvSpPr txBox="1">
            <a:spLocks noChangeArrowheads="1"/>
          </p:cNvSpPr>
          <p:nvPr/>
        </p:nvSpPr>
        <p:spPr bwMode="auto">
          <a:xfrm>
            <a:off x="1656160" y="1525545"/>
            <a:ext cx="2661050" cy="300082"/>
          </a:xfrm>
          <a:prstGeom prst="rect">
            <a:avLst/>
          </a:prstGeom>
          <a:noFill/>
          <a:ln w="9525">
            <a:noFill/>
            <a:miter lim="800000"/>
            <a:headEnd/>
            <a:tailEnd/>
          </a:ln>
          <a:effectLst/>
        </p:spPr>
        <p:txBody>
          <a:bodyPr wrap="square">
            <a:spAutoFit/>
          </a:bodyPr>
          <a:lstStyle/>
          <a:p>
            <a:pPr>
              <a:buNone/>
            </a:pPr>
            <a:r>
              <a:rPr lang="ru-RU" sz="1350" b="1" dirty="0">
                <a:solidFill>
                  <a:srgbClr val="002060"/>
                </a:solidFill>
              </a:rPr>
              <a:t>Устройство </a:t>
            </a:r>
            <a:r>
              <a:rPr lang="en-US" sz="1350" b="1" dirty="0">
                <a:solidFill>
                  <a:srgbClr val="002060"/>
                </a:solidFill>
              </a:rPr>
              <a:t>RFID</a:t>
            </a:r>
            <a:r>
              <a:rPr lang="ru-RU" sz="1350" b="1" dirty="0">
                <a:solidFill>
                  <a:srgbClr val="002060"/>
                </a:solidFill>
              </a:rPr>
              <a:t>-метки </a:t>
            </a:r>
          </a:p>
        </p:txBody>
      </p:sp>
      <p:sp>
        <p:nvSpPr>
          <p:cNvPr id="107527" name="Text Box 7"/>
          <p:cNvSpPr txBox="1">
            <a:spLocks noChangeArrowheads="1"/>
          </p:cNvSpPr>
          <p:nvPr/>
        </p:nvSpPr>
        <p:spPr bwMode="auto">
          <a:xfrm>
            <a:off x="5004196" y="1525545"/>
            <a:ext cx="2460415" cy="300082"/>
          </a:xfrm>
          <a:prstGeom prst="rect">
            <a:avLst/>
          </a:prstGeom>
          <a:noFill/>
          <a:ln w="9525">
            <a:noFill/>
            <a:miter lim="800000"/>
            <a:headEnd/>
            <a:tailEnd/>
          </a:ln>
          <a:effectLst/>
        </p:spPr>
        <p:txBody>
          <a:bodyPr wrap="square">
            <a:spAutoFit/>
          </a:bodyPr>
          <a:lstStyle/>
          <a:p>
            <a:pPr>
              <a:buNone/>
            </a:pPr>
            <a:r>
              <a:rPr lang="ru-RU" sz="1350" b="1" dirty="0">
                <a:solidFill>
                  <a:srgbClr val="002060"/>
                </a:solidFill>
              </a:rPr>
              <a:t>Примеры </a:t>
            </a:r>
            <a:r>
              <a:rPr lang="en-US" sz="1350" b="1" dirty="0">
                <a:solidFill>
                  <a:srgbClr val="002060"/>
                </a:solidFill>
              </a:rPr>
              <a:t>RFID</a:t>
            </a:r>
            <a:r>
              <a:rPr lang="ru-RU" sz="1350" b="1" dirty="0">
                <a:solidFill>
                  <a:srgbClr val="002060"/>
                </a:solidFill>
              </a:rPr>
              <a:t>-меток </a:t>
            </a:r>
          </a:p>
        </p:txBody>
      </p:sp>
      <p:sp>
        <p:nvSpPr>
          <p:cNvPr id="107528" name="Line 8"/>
          <p:cNvSpPr>
            <a:spLocks noChangeShapeType="1"/>
          </p:cNvSpPr>
          <p:nvPr/>
        </p:nvSpPr>
        <p:spPr bwMode="auto">
          <a:xfrm>
            <a:off x="1494235" y="1869281"/>
            <a:ext cx="6313742" cy="0"/>
          </a:xfrm>
          <a:prstGeom prst="line">
            <a:avLst/>
          </a:prstGeom>
          <a:noFill/>
          <a:ln w="9525">
            <a:solidFill>
              <a:schemeClr val="tx1"/>
            </a:solidFill>
            <a:round/>
            <a:headEnd/>
            <a:tailEnd/>
          </a:ln>
          <a:effectLst/>
        </p:spPr>
        <p:txBody>
          <a:bodyPr/>
          <a:lstStyle/>
          <a:p>
            <a:endParaRPr lang="ru-RU" sz="1350"/>
          </a:p>
        </p:txBody>
      </p:sp>
      <p:pic>
        <p:nvPicPr>
          <p:cNvPr id="107529" name="Picture 9"/>
          <p:cNvPicPr>
            <a:picLocks noChangeAspect="1" noChangeArrowheads="1"/>
          </p:cNvPicPr>
          <p:nvPr/>
        </p:nvPicPr>
        <p:blipFill>
          <a:blip r:embed="rId3"/>
          <a:srcRect/>
          <a:stretch>
            <a:fillRect/>
          </a:stretch>
        </p:blipFill>
        <p:spPr bwMode="auto">
          <a:xfrm>
            <a:off x="6030516" y="3736561"/>
            <a:ext cx="1670702" cy="1239061"/>
          </a:xfrm>
          <a:prstGeom prst="rect">
            <a:avLst/>
          </a:prstGeom>
          <a:noFill/>
        </p:spPr>
      </p:pic>
      <p:pic>
        <p:nvPicPr>
          <p:cNvPr id="107530" name="Picture 10"/>
          <p:cNvPicPr>
            <a:picLocks noChangeAspect="1" noChangeArrowheads="1"/>
          </p:cNvPicPr>
          <p:nvPr/>
        </p:nvPicPr>
        <p:blipFill>
          <a:blip r:embed="rId4"/>
          <a:srcRect/>
          <a:stretch>
            <a:fillRect/>
          </a:stretch>
        </p:blipFill>
        <p:spPr bwMode="auto">
          <a:xfrm>
            <a:off x="1494235" y="1846963"/>
            <a:ext cx="3166209" cy="2102342"/>
          </a:xfrm>
          <a:prstGeom prst="rect">
            <a:avLst/>
          </a:prstGeom>
          <a:noFill/>
        </p:spPr>
      </p:pic>
      <p:pic>
        <p:nvPicPr>
          <p:cNvPr id="107531" name="Picture 11"/>
          <p:cNvPicPr>
            <a:picLocks noChangeAspect="1" noChangeArrowheads="1"/>
          </p:cNvPicPr>
          <p:nvPr/>
        </p:nvPicPr>
        <p:blipFill>
          <a:blip r:embed="rId5"/>
          <a:srcRect/>
          <a:stretch>
            <a:fillRect/>
          </a:stretch>
        </p:blipFill>
        <p:spPr bwMode="auto">
          <a:xfrm>
            <a:off x="4572000" y="3796302"/>
            <a:ext cx="1381248" cy="1159080"/>
          </a:xfrm>
          <a:prstGeom prst="rect">
            <a:avLst/>
          </a:prstGeom>
          <a:noFill/>
        </p:spPr>
      </p:pic>
      <p:pic>
        <p:nvPicPr>
          <p:cNvPr id="107532" name="Picture 12"/>
          <p:cNvPicPr>
            <a:picLocks noChangeAspect="1" noChangeArrowheads="1"/>
          </p:cNvPicPr>
          <p:nvPr/>
        </p:nvPicPr>
        <p:blipFill>
          <a:blip r:embed="rId6"/>
          <a:srcRect/>
          <a:stretch>
            <a:fillRect/>
          </a:stretch>
        </p:blipFill>
        <p:spPr bwMode="auto">
          <a:xfrm>
            <a:off x="4625579" y="1975342"/>
            <a:ext cx="936913" cy="898828"/>
          </a:xfrm>
          <a:prstGeom prst="rect">
            <a:avLst/>
          </a:prstGeom>
          <a:noFill/>
        </p:spPr>
      </p:pic>
      <p:pic>
        <p:nvPicPr>
          <p:cNvPr id="107533" name="Picture 13"/>
          <p:cNvPicPr>
            <a:picLocks noChangeAspect="1" noChangeArrowheads="1"/>
          </p:cNvPicPr>
          <p:nvPr/>
        </p:nvPicPr>
        <p:blipFill>
          <a:blip r:embed="rId7"/>
          <a:srcRect/>
          <a:stretch>
            <a:fillRect/>
          </a:stretch>
        </p:blipFill>
        <p:spPr bwMode="auto">
          <a:xfrm>
            <a:off x="6192441" y="2952660"/>
            <a:ext cx="1439647" cy="825194"/>
          </a:xfrm>
          <a:prstGeom prst="rect">
            <a:avLst/>
          </a:prstGeom>
          <a:noFill/>
        </p:spPr>
      </p:pic>
      <p:sp>
        <p:nvSpPr>
          <p:cNvPr id="107534" name="Text Box 14"/>
          <p:cNvSpPr txBox="1">
            <a:spLocks noChangeArrowheads="1"/>
          </p:cNvSpPr>
          <p:nvPr/>
        </p:nvSpPr>
        <p:spPr bwMode="auto">
          <a:xfrm>
            <a:off x="1357290" y="3854609"/>
            <a:ext cx="3145904" cy="1015663"/>
          </a:xfrm>
          <a:prstGeom prst="rect">
            <a:avLst/>
          </a:prstGeom>
          <a:noFill/>
          <a:ln w="9525">
            <a:noFill/>
            <a:miter lim="800000"/>
            <a:headEnd/>
            <a:tailEnd/>
          </a:ln>
          <a:effectLst/>
        </p:spPr>
        <p:txBody>
          <a:bodyPr wrap="square">
            <a:spAutoFit/>
          </a:bodyPr>
          <a:lstStyle/>
          <a:p>
            <a:pPr>
              <a:buNone/>
            </a:pPr>
            <a:r>
              <a:rPr lang="ru-RU" sz="1200" dirty="0">
                <a:solidFill>
                  <a:srgbClr val="002060"/>
                </a:solidFill>
                <a:latin typeface="Times New Roman" pitchFamily="18" charset="0"/>
              </a:rPr>
              <a:t>Получая энергию от радиосигнала, испускаемого стационарно закрепленным считывателем либо ручным сканером, метка отвечает собственным сигналом, содержащим полезную информацию. </a:t>
            </a:r>
          </a:p>
        </p:txBody>
      </p:sp>
      <p:pic>
        <p:nvPicPr>
          <p:cNvPr id="107535" name="Picture 15"/>
          <p:cNvPicPr>
            <a:picLocks noChangeAspect="1" noChangeArrowheads="1"/>
          </p:cNvPicPr>
          <p:nvPr/>
        </p:nvPicPr>
        <p:blipFill>
          <a:blip r:embed="rId8"/>
          <a:srcRect/>
          <a:stretch>
            <a:fillRect/>
          </a:stretch>
        </p:blipFill>
        <p:spPr bwMode="auto">
          <a:xfrm>
            <a:off x="5761435" y="1917976"/>
            <a:ext cx="1873826" cy="959765"/>
          </a:xfrm>
          <a:prstGeom prst="rect">
            <a:avLst/>
          </a:prstGeom>
          <a:noFill/>
        </p:spPr>
      </p:pic>
      <p:sp>
        <p:nvSpPr>
          <p:cNvPr id="107536" name="Line 16"/>
          <p:cNvSpPr>
            <a:spLocks noChangeShapeType="1"/>
          </p:cNvSpPr>
          <p:nvPr/>
        </p:nvSpPr>
        <p:spPr bwMode="auto">
          <a:xfrm>
            <a:off x="1601391" y="1545431"/>
            <a:ext cx="6203832" cy="0"/>
          </a:xfrm>
          <a:prstGeom prst="line">
            <a:avLst/>
          </a:prstGeom>
          <a:noFill/>
          <a:ln w="9525">
            <a:solidFill>
              <a:schemeClr val="tx1"/>
            </a:solidFill>
            <a:round/>
            <a:headEnd/>
            <a:tailEnd/>
          </a:ln>
          <a:effectLst/>
        </p:spPr>
        <p:txBody>
          <a:bodyPr/>
          <a:lstStyle/>
          <a:p>
            <a:endParaRPr lang="ru-RU" sz="1350"/>
          </a:p>
        </p:txBody>
      </p:sp>
      <p:sp>
        <p:nvSpPr>
          <p:cNvPr id="17" name="Номер слайда 3"/>
          <p:cNvSpPr>
            <a:spLocks noGrp="1"/>
          </p:cNvSpPr>
          <p:nvPr>
            <p:ph type="sldNum" sz="quarter" idx="12"/>
          </p:nvPr>
        </p:nvSpPr>
        <p:spPr>
          <a:xfrm>
            <a:off x="6266165" y="4675725"/>
            <a:ext cx="1641329" cy="3808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50">
                <a:solidFill>
                  <a:schemeClr val="bg1"/>
                </a:solidFill>
                <a:latin typeface="Arial" charset="0"/>
                <a:cs typeface="Arial" charset="0"/>
              </a:defRPr>
            </a:lvl1pPr>
            <a:lvl2pPr marL="557213" indent="-214313" eaLnBrk="0" hangingPunct="0">
              <a:defRPr sz="1050">
                <a:solidFill>
                  <a:schemeClr val="bg1"/>
                </a:solidFill>
                <a:latin typeface="Arial" charset="0"/>
                <a:cs typeface="Arial" charset="0"/>
              </a:defRPr>
            </a:lvl2pPr>
            <a:lvl3pPr marL="857250" indent="-171450" eaLnBrk="0" hangingPunct="0">
              <a:defRPr sz="1050">
                <a:solidFill>
                  <a:schemeClr val="bg1"/>
                </a:solidFill>
                <a:latin typeface="Arial" charset="0"/>
                <a:cs typeface="Arial" charset="0"/>
              </a:defRPr>
            </a:lvl3pPr>
            <a:lvl4pPr marL="1200150" indent="-171450" eaLnBrk="0" hangingPunct="0">
              <a:defRPr sz="1050">
                <a:solidFill>
                  <a:schemeClr val="bg1"/>
                </a:solidFill>
                <a:latin typeface="Arial" charset="0"/>
                <a:cs typeface="Arial" charset="0"/>
              </a:defRPr>
            </a:lvl4pPr>
            <a:lvl5pPr marL="1543050" indent="-171450" eaLnBrk="0" hangingPunct="0">
              <a:defRPr sz="1050">
                <a:solidFill>
                  <a:schemeClr val="bg1"/>
                </a:solidFill>
                <a:latin typeface="Arial" charset="0"/>
                <a:cs typeface="Arial" charset="0"/>
              </a:defRPr>
            </a:lvl5pPr>
            <a:lvl6pPr marL="1885950" indent="-171450" eaLnBrk="0" fontAlgn="base" hangingPunct="0">
              <a:spcBef>
                <a:spcPct val="0"/>
              </a:spcBef>
              <a:spcAft>
                <a:spcPct val="0"/>
              </a:spcAft>
              <a:defRPr sz="1050">
                <a:solidFill>
                  <a:schemeClr val="bg1"/>
                </a:solidFill>
                <a:latin typeface="Arial" charset="0"/>
                <a:cs typeface="Arial" charset="0"/>
              </a:defRPr>
            </a:lvl6pPr>
            <a:lvl7pPr marL="2228850" indent="-171450" eaLnBrk="0" fontAlgn="base" hangingPunct="0">
              <a:spcBef>
                <a:spcPct val="0"/>
              </a:spcBef>
              <a:spcAft>
                <a:spcPct val="0"/>
              </a:spcAft>
              <a:defRPr sz="1050">
                <a:solidFill>
                  <a:schemeClr val="bg1"/>
                </a:solidFill>
                <a:latin typeface="Arial" charset="0"/>
                <a:cs typeface="Arial" charset="0"/>
              </a:defRPr>
            </a:lvl7pPr>
            <a:lvl8pPr marL="2571750" indent="-171450" eaLnBrk="0" fontAlgn="base" hangingPunct="0">
              <a:spcBef>
                <a:spcPct val="0"/>
              </a:spcBef>
              <a:spcAft>
                <a:spcPct val="0"/>
              </a:spcAft>
              <a:defRPr sz="1050">
                <a:solidFill>
                  <a:schemeClr val="bg1"/>
                </a:solidFill>
                <a:latin typeface="Arial" charset="0"/>
                <a:cs typeface="Arial" charset="0"/>
              </a:defRPr>
            </a:lvl8pPr>
            <a:lvl9pPr marL="2914650" indent="-171450" eaLnBrk="0" fontAlgn="base" hangingPunct="0">
              <a:spcBef>
                <a:spcPct val="0"/>
              </a:spcBef>
              <a:spcAft>
                <a:spcPct val="0"/>
              </a:spcAft>
              <a:defRPr sz="1050">
                <a:solidFill>
                  <a:schemeClr val="bg1"/>
                </a:solidFill>
                <a:latin typeface="Arial" charset="0"/>
                <a:cs typeface="Arial" charset="0"/>
              </a:defRPr>
            </a:lvl9pPr>
          </a:lstStyle>
          <a:p>
            <a:pPr eaLnBrk="1" hangingPunct="1"/>
            <a:fld id="{27DED798-9BDB-418C-A3D5-890EE5982D95}" type="slidenum">
              <a:rPr lang="ru-RU" b="1" smtClean="0"/>
              <a:pPr eaLnBrk="1" hangingPunct="1"/>
              <a:t>4</a:t>
            </a:fld>
            <a:endParaRPr lang="ru-RU" b="1" dirty="0"/>
          </a:p>
        </p:txBody>
      </p:sp>
    </p:spTree>
    <p:extLst>
      <p:ext uri="{BB962C8B-B14F-4D97-AF65-F5344CB8AC3E}">
        <p14:creationId xmlns:p14="http://schemas.microsoft.com/office/powerpoint/2010/main" val="3492994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60" name="Picture 16" descr="EM-Marin-ISO-CLAMSHELL-CARDs">
            <a:extLst>
              <a:ext uri="{FF2B5EF4-FFF2-40B4-BE49-F238E27FC236}">
                <a16:creationId xmlns:a16="http://schemas.microsoft.com/office/drawing/2014/main" id="{07E7066B-9A39-4DB7-913D-0F2F45B8C77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3036"/>
          <a:stretch/>
        </p:blipFill>
        <p:spPr bwMode="auto">
          <a:xfrm>
            <a:off x="6757193" y="10289"/>
            <a:ext cx="2381250" cy="2675532"/>
          </a:xfrm>
          <a:prstGeom prst="rect">
            <a:avLst/>
          </a:prstGeom>
          <a:noFill/>
          <a:extLst>
            <a:ext uri="{909E8E84-426E-40DD-AFC4-6F175D3DCCD1}">
              <a14:hiddenFill xmlns:a14="http://schemas.microsoft.com/office/drawing/2010/main">
                <a:solidFill>
                  <a:srgbClr val="FFFFFF"/>
                </a:solidFill>
              </a14:hiddenFill>
            </a:ext>
          </a:extLst>
        </p:spPr>
      </p:pic>
      <p:sp>
        <p:nvSpPr>
          <p:cNvPr id="7" name="Прямоугольник 6">
            <a:extLst>
              <a:ext uri="{FF2B5EF4-FFF2-40B4-BE49-F238E27FC236}">
                <a16:creationId xmlns:a16="http://schemas.microsoft.com/office/drawing/2014/main" id="{FF8C2BC0-F728-4ADE-A422-478256DA36E0}"/>
              </a:ext>
            </a:extLst>
          </p:cNvPr>
          <p:cNvSpPr/>
          <p:nvPr/>
        </p:nvSpPr>
        <p:spPr>
          <a:xfrm>
            <a:off x="395536" y="1059582"/>
            <a:ext cx="8352928" cy="3539430"/>
          </a:xfrm>
          <a:prstGeom prst="rect">
            <a:avLst/>
          </a:prstGeom>
        </p:spPr>
        <p:txBody>
          <a:bodyPr wrap="square">
            <a:spAutoFit/>
          </a:bodyPr>
          <a:lstStyle/>
          <a:p>
            <a:r>
              <a:rPr lang="ru-RU" sz="1400" b="1" i="1" dirty="0"/>
              <a:t>По типу питания</a:t>
            </a:r>
          </a:p>
          <a:p>
            <a:r>
              <a:rPr lang="ru-RU" sz="1400" dirty="0"/>
              <a:t>1. Пассивные метки</a:t>
            </a:r>
          </a:p>
          <a:p>
            <a:r>
              <a:rPr lang="ru-RU" sz="1400" dirty="0"/>
              <a:t>2. Полупассивные метки</a:t>
            </a:r>
          </a:p>
          <a:p>
            <a:r>
              <a:rPr lang="ru-RU" sz="1400" dirty="0"/>
              <a:t>3. Активные метки</a:t>
            </a:r>
          </a:p>
          <a:p>
            <a:endParaRPr lang="ru-RU" sz="1400" b="1" i="1" dirty="0"/>
          </a:p>
          <a:p>
            <a:r>
              <a:rPr lang="ru-RU" sz="1400" b="1" i="1" dirty="0"/>
              <a:t>По исполнению</a:t>
            </a:r>
          </a:p>
          <a:p>
            <a:r>
              <a:rPr lang="ru-RU" sz="1400" dirty="0"/>
              <a:t>1. </a:t>
            </a:r>
            <a:r>
              <a:rPr lang="ru-RU" sz="1400" dirty="0" err="1"/>
              <a:t>Инлеи</a:t>
            </a:r>
            <a:endParaRPr lang="ru-RU" sz="1400" dirty="0"/>
          </a:p>
          <a:p>
            <a:r>
              <a:rPr lang="ru-RU" sz="1400" dirty="0"/>
              <a:t>2. Наклейки</a:t>
            </a:r>
          </a:p>
          <a:p>
            <a:r>
              <a:rPr lang="ru-RU" sz="1400" dirty="0"/>
              <a:t>3. </a:t>
            </a:r>
            <a:r>
              <a:rPr lang="ru-RU" sz="1400" dirty="0" err="1"/>
              <a:t>Корпусированные</a:t>
            </a:r>
            <a:r>
              <a:rPr lang="ru-RU" sz="1400" dirty="0"/>
              <a:t> метки</a:t>
            </a:r>
          </a:p>
          <a:p>
            <a:r>
              <a:rPr lang="ru-RU" sz="1400" dirty="0"/>
              <a:t>4. Специальные метки </a:t>
            </a:r>
            <a:endParaRPr lang="en-US" sz="1400" dirty="0"/>
          </a:p>
          <a:p>
            <a:endParaRPr lang="en-US" sz="1400" b="1" dirty="0"/>
          </a:p>
          <a:p>
            <a:r>
              <a:rPr lang="ru-RU" sz="1400" b="1" dirty="0"/>
              <a:t>По рабочей частоте</a:t>
            </a:r>
          </a:p>
          <a:p>
            <a:pPr marL="342900" indent="-342900">
              <a:buAutoNum type="arabicPeriod"/>
            </a:pPr>
            <a:r>
              <a:rPr lang="ru-RU" sz="1400" dirty="0"/>
              <a:t>низкочастотные (125 или 134,2 КГц); </a:t>
            </a:r>
          </a:p>
          <a:p>
            <a:pPr marL="342900" indent="-342900">
              <a:buAutoNum type="arabicPeriod"/>
            </a:pPr>
            <a:r>
              <a:rPr lang="ru-RU" sz="1400" dirty="0"/>
              <a:t>высокочастотные (13,56 МГц);</a:t>
            </a:r>
          </a:p>
          <a:p>
            <a:pPr marL="342900" indent="-342900">
              <a:buAutoNum type="arabicPeriod"/>
            </a:pPr>
            <a:r>
              <a:rPr lang="ru-RU" sz="1400" dirty="0"/>
              <a:t>UHF, то есть ультравысокочастотные (868-956 МГц);</a:t>
            </a:r>
          </a:p>
          <a:p>
            <a:pPr marL="342900" indent="-342900">
              <a:buAutoNum type="arabicPeriod"/>
            </a:pPr>
            <a:r>
              <a:rPr lang="ru-RU" sz="1400" dirty="0"/>
              <a:t>микроволновые (2,45 ГГц).</a:t>
            </a:r>
          </a:p>
        </p:txBody>
      </p:sp>
      <p:sp>
        <p:nvSpPr>
          <p:cNvPr id="2" name="Прямоугольник 1">
            <a:extLst>
              <a:ext uri="{FF2B5EF4-FFF2-40B4-BE49-F238E27FC236}">
                <a16:creationId xmlns:a16="http://schemas.microsoft.com/office/drawing/2014/main" id="{D76408B6-AB3B-4F3C-B0C4-52F658B1A28F}"/>
              </a:ext>
            </a:extLst>
          </p:cNvPr>
          <p:cNvSpPr/>
          <p:nvPr/>
        </p:nvSpPr>
        <p:spPr>
          <a:xfrm>
            <a:off x="1547664" y="195486"/>
            <a:ext cx="4572000" cy="369332"/>
          </a:xfrm>
          <a:prstGeom prst="rect">
            <a:avLst/>
          </a:prstGeom>
        </p:spPr>
        <p:txBody>
          <a:bodyPr>
            <a:spAutoFit/>
          </a:bodyPr>
          <a:lstStyle/>
          <a:p>
            <a:r>
              <a:rPr lang="ru-RU" b="1" i="1" dirty="0">
                <a:solidFill>
                  <a:srgbClr val="464653"/>
                </a:solidFill>
                <a:latin typeface="Arial" panose="020B0604020202020204" pitchFamily="34" charset="0"/>
              </a:rPr>
              <a:t>Классификация </a:t>
            </a:r>
            <a:r>
              <a:rPr lang="ru-RU" b="1" i="1" dirty="0"/>
              <a:t>RFID-меток:</a:t>
            </a:r>
          </a:p>
        </p:txBody>
      </p:sp>
      <p:pic>
        <p:nvPicPr>
          <p:cNvPr id="6150" name="Picture 6" descr="Картинки по запросу &quot;rfid гвоздь&quot;">
            <a:extLst>
              <a:ext uri="{FF2B5EF4-FFF2-40B4-BE49-F238E27FC236}">
                <a16:creationId xmlns:a16="http://schemas.microsoft.com/office/drawing/2014/main" id="{41704F76-62CA-4E51-842A-2FA127278B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6256" y="2816125"/>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Картинки по запросу &quot;rfid шурупов, гвоздей, брелоков&quot;">
            <a:extLst>
              <a:ext uri="{FF2B5EF4-FFF2-40B4-BE49-F238E27FC236}">
                <a16:creationId xmlns:a16="http://schemas.microsoft.com/office/drawing/2014/main" id="{32405025-7628-4334-B394-A22E0CD399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04681" y="1595437"/>
            <a:ext cx="2343150" cy="1952625"/>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CCD33123-05A5-4704-AB1B-9BE89AAA59C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3298" y="699344"/>
            <a:ext cx="2190750" cy="1314450"/>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a:extLst>
              <a:ext uri="{FF2B5EF4-FFF2-40B4-BE49-F238E27FC236}">
                <a16:creationId xmlns:a16="http://schemas.microsoft.com/office/drawing/2014/main" id="{11BD2791-1359-4103-B07E-5FF104F9C2D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76056" y="349107"/>
            <a:ext cx="1493182" cy="1121254"/>
          </a:xfrm>
          <a:prstGeom prst="rect">
            <a:avLst/>
          </a:prstGeom>
          <a:noFill/>
          <a:extLst>
            <a:ext uri="{909E8E84-426E-40DD-AFC4-6F175D3DCCD1}">
              <a14:hiddenFill xmlns:a14="http://schemas.microsoft.com/office/drawing/2010/main">
                <a:solidFill>
                  <a:srgbClr val="FFFFFF"/>
                </a:solidFill>
              </a14:hiddenFill>
            </a:ext>
          </a:extLst>
        </p:spPr>
      </p:pic>
      <p:pic>
        <p:nvPicPr>
          <p:cNvPr id="6156" name="Picture 12">
            <a:extLst>
              <a:ext uri="{FF2B5EF4-FFF2-40B4-BE49-F238E27FC236}">
                <a16:creationId xmlns:a16="http://schemas.microsoft.com/office/drawing/2014/main" id="{7CA28F07-F9F8-43A8-B98C-0A827558AAD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75298" y="2137881"/>
            <a:ext cx="2600325" cy="1552575"/>
          </a:xfrm>
          <a:prstGeom prst="rect">
            <a:avLst/>
          </a:prstGeom>
          <a:noFill/>
          <a:extLst>
            <a:ext uri="{909E8E84-426E-40DD-AFC4-6F175D3DCCD1}">
              <a14:hiddenFill xmlns:a14="http://schemas.microsoft.com/office/drawing/2010/main">
                <a:solidFill>
                  <a:srgbClr val="FFFFFF"/>
                </a:solidFill>
              </a14:hiddenFill>
            </a:ext>
          </a:extLst>
        </p:spPr>
      </p:pic>
      <p:pic>
        <p:nvPicPr>
          <p:cNvPr id="6158" name="Picture 14">
            <a:extLst>
              <a:ext uri="{FF2B5EF4-FFF2-40B4-BE49-F238E27FC236}">
                <a16:creationId xmlns:a16="http://schemas.microsoft.com/office/drawing/2014/main" id="{E2D6A0C3-7BC8-4D44-A6E9-EC0A3B030AAB}"/>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t="19238" b="20109"/>
          <a:stretch/>
        </p:blipFill>
        <p:spPr bwMode="auto">
          <a:xfrm>
            <a:off x="4788024" y="3789956"/>
            <a:ext cx="2200275" cy="1334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637621"/>
      </p:ext>
    </p:extLst>
  </p:cSld>
  <p:clrMapOvr>
    <a:masterClrMapping/>
  </p:clrMapOvr>
  <mc:AlternateContent xmlns:mc="http://schemas.openxmlformats.org/markup-compatibility/2006" xmlns:p14="http://schemas.microsoft.com/office/powerpoint/2010/main">
    <mc:Choice Requires="p14">
      <p:transition spd="slow" p14:dur="2000" advTm="7013"/>
    </mc:Choice>
    <mc:Fallback xmlns="">
      <p:transition spd="slow" advTm="701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скругленные углы 3">
            <a:extLst>
              <a:ext uri="{FF2B5EF4-FFF2-40B4-BE49-F238E27FC236}">
                <a16:creationId xmlns:a16="http://schemas.microsoft.com/office/drawing/2014/main" id="{F8AEEC75-B661-43E0-8E38-480ADA77A1E2}"/>
              </a:ext>
            </a:extLst>
          </p:cNvPr>
          <p:cNvSpPr/>
          <p:nvPr/>
        </p:nvSpPr>
        <p:spPr>
          <a:xfrm>
            <a:off x="7020272" y="2643534"/>
            <a:ext cx="1767644" cy="740842"/>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7BED811F-912A-4B11-A375-BA65043DD7EF}"/>
              </a:ext>
            </a:extLst>
          </p:cNvPr>
          <p:cNvSpPr>
            <a:spLocks noGrp="1"/>
          </p:cNvSpPr>
          <p:nvPr>
            <p:ph type="title"/>
          </p:nvPr>
        </p:nvSpPr>
        <p:spPr>
          <a:xfrm>
            <a:off x="1475656" y="205979"/>
            <a:ext cx="7211144" cy="545033"/>
          </a:xfrm>
        </p:spPr>
        <p:txBody>
          <a:bodyPr>
            <a:normAutofit fontScale="90000"/>
          </a:bodyPr>
          <a:lstStyle/>
          <a:p>
            <a:r>
              <a:rPr lang="ru-RU" sz="3600" dirty="0"/>
              <a:t>Физические характеристики</a:t>
            </a:r>
          </a:p>
        </p:txBody>
      </p:sp>
      <p:pic>
        <p:nvPicPr>
          <p:cNvPr id="10244" name="Picture 4" descr="Картинки по запросу &quot;амплитуда частота длина волны&quot;">
            <a:extLst>
              <a:ext uri="{FF2B5EF4-FFF2-40B4-BE49-F238E27FC236}">
                <a16:creationId xmlns:a16="http://schemas.microsoft.com/office/drawing/2014/main" id="{106B9039-68AB-4E1D-9DD5-B8A78322C9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917440"/>
            <a:ext cx="6276975" cy="19907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BC60A48-72AB-4965-8120-1A4ADE5F7EFB}"/>
              </a:ext>
            </a:extLst>
          </p:cNvPr>
          <p:cNvSpPr txBox="1"/>
          <p:nvPr/>
        </p:nvSpPr>
        <p:spPr>
          <a:xfrm>
            <a:off x="2486833" y="3075806"/>
            <a:ext cx="5419945" cy="923330"/>
          </a:xfrm>
          <a:prstGeom prst="rect">
            <a:avLst/>
          </a:prstGeom>
          <a:noFill/>
        </p:spPr>
        <p:txBody>
          <a:bodyPr wrap="none" rtlCol="0">
            <a:spAutoFit/>
          </a:bodyPr>
          <a:lstStyle/>
          <a:p>
            <a:r>
              <a:rPr lang="ru-RU" dirty="0">
                <a:solidFill>
                  <a:srgbClr val="002060"/>
                </a:solidFill>
              </a:rPr>
              <a:t>Длина волны (период колебаний) = скорость/частота</a:t>
            </a:r>
          </a:p>
          <a:p>
            <a:endParaRPr lang="ru-RU" dirty="0">
              <a:solidFill>
                <a:srgbClr val="002060"/>
              </a:solidFill>
            </a:endParaRPr>
          </a:p>
          <a:p>
            <a:r>
              <a:rPr lang="ru-RU" dirty="0">
                <a:solidFill>
                  <a:srgbClr val="002060"/>
                </a:solidFill>
              </a:rPr>
              <a:t>Дл. волны = 300000000 (м/с) / 865 (МГц) = 34,682 см.</a:t>
            </a:r>
          </a:p>
        </p:txBody>
      </p:sp>
    </p:spTree>
    <p:extLst>
      <p:ext uri="{BB962C8B-B14F-4D97-AF65-F5344CB8AC3E}">
        <p14:creationId xmlns:p14="http://schemas.microsoft.com/office/powerpoint/2010/main" val="78201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Заголовок 1"/>
          <p:cNvSpPr>
            <a:spLocks noGrp="1"/>
          </p:cNvSpPr>
          <p:nvPr>
            <p:ph type="title" idx="4294967295"/>
          </p:nvPr>
        </p:nvSpPr>
        <p:spPr>
          <a:xfrm>
            <a:off x="2555776" y="90717"/>
            <a:ext cx="5304248" cy="383381"/>
          </a:xfrm>
        </p:spPr>
        <p:txBody>
          <a:bodyPr>
            <a:normAutofit fontScale="90000"/>
          </a:bodyPr>
          <a:lstStyle/>
          <a:p>
            <a:r>
              <a:rPr lang="ru-RU" sz="2400" b="1" dirty="0">
                <a:solidFill>
                  <a:schemeClr val="tx2"/>
                </a:solidFill>
                <a:latin typeface="Arial" panose="020B0604020202020204" pitchFamily="34" charset="0"/>
                <a:cs typeface="Arial" panose="020B0604020202020204" pitchFamily="34" charset="0"/>
              </a:rPr>
              <a:t>Радиочастотный спектр</a:t>
            </a:r>
          </a:p>
        </p:txBody>
      </p:sp>
      <p:grpSp>
        <p:nvGrpSpPr>
          <p:cNvPr id="27" name="Группа 12">
            <a:extLst>
              <a:ext uri="{FF2B5EF4-FFF2-40B4-BE49-F238E27FC236}">
                <a16:creationId xmlns:a16="http://schemas.microsoft.com/office/drawing/2014/main" id="{5E11C5F9-5B58-4C67-A70B-0F44E5F58783}"/>
              </a:ext>
            </a:extLst>
          </p:cNvPr>
          <p:cNvGrpSpPr/>
          <p:nvPr/>
        </p:nvGrpSpPr>
        <p:grpSpPr>
          <a:xfrm>
            <a:off x="1043608" y="499250"/>
            <a:ext cx="7940455" cy="4553533"/>
            <a:chOff x="103188" y="706438"/>
            <a:chExt cx="8912225" cy="6038850"/>
          </a:xfrm>
        </p:grpSpPr>
        <p:pic>
          <p:nvPicPr>
            <p:cNvPr id="28" name="Group 3">
              <a:extLst>
                <a:ext uri="{FF2B5EF4-FFF2-40B4-BE49-F238E27FC236}">
                  <a16:creationId xmlns:a16="http://schemas.microsoft.com/office/drawing/2014/main" id="{83499CD9-5F05-4E3B-9729-9912DAB2E4F3}"/>
                </a:ext>
              </a:extLst>
            </p:cNvPr>
            <p:cNvPicPr>
              <a:picLocks noChangeArrowheads="1"/>
            </p:cNvPicPr>
            <p:nvPr/>
          </p:nvPicPr>
          <p:blipFill>
            <a:blip r:embed="rId2">
              <a:duotone>
                <a:prstClr val="black"/>
                <a:srgbClr val="2D2D8A">
                  <a:tint val="45000"/>
                  <a:satMod val="400000"/>
                </a:srgbClr>
              </a:duotone>
              <a:lum bright="-40000" contrast="40000"/>
            </a:blip>
            <a:srcRect/>
            <a:stretch>
              <a:fillRect/>
            </a:stretch>
          </p:blipFill>
          <p:spPr bwMode="auto">
            <a:xfrm>
              <a:off x="103188" y="706438"/>
              <a:ext cx="8912225" cy="2530475"/>
            </a:xfrm>
            <a:prstGeom prst="rect">
              <a:avLst/>
            </a:prstGeom>
            <a:noFill/>
            <a:ln w="9525">
              <a:noFill/>
              <a:miter lim="800000"/>
              <a:headEnd/>
              <a:tailEnd/>
            </a:ln>
          </p:spPr>
        </p:pic>
        <p:pic>
          <p:nvPicPr>
            <p:cNvPr id="29" name="Picture 5" descr="3">
              <a:extLst>
                <a:ext uri="{FF2B5EF4-FFF2-40B4-BE49-F238E27FC236}">
                  <a16:creationId xmlns:a16="http://schemas.microsoft.com/office/drawing/2014/main" id="{AB86B2C7-3864-4790-8A1E-E5224E07D21C}"/>
                </a:ext>
              </a:extLst>
            </p:cNvPr>
            <p:cNvPicPr>
              <a:picLocks noChangeAspect="1" noChangeArrowheads="1"/>
            </p:cNvPicPr>
            <p:nvPr/>
          </p:nvPicPr>
          <p:blipFill>
            <a:blip r:embed="rId3" cstate="print">
              <a:duotone>
                <a:srgbClr val="333399">
                  <a:shade val="45000"/>
                  <a:satMod val="135000"/>
                </a:srgbClr>
                <a:prstClr val="white"/>
              </a:duotone>
            </a:blip>
            <a:srcRect/>
            <a:stretch>
              <a:fillRect/>
            </a:stretch>
          </p:blipFill>
          <p:spPr bwMode="auto">
            <a:xfrm>
              <a:off x="1692275" y="3357563"/>
              <a:ext cx="5473700" cy="3387725"/>
            </a:xfrm>
            <a:prstGeom prst="rect">
              <a:avLst/>
            </a:prstGeom>
            <a:noFill/>
            <a:ln w="9525">
              <a:noFill/>
              <a:miter lim="800000"/>
              <a:headEnd/>
              <a:tailEnd/>
            </a:ln>
          </p:spPr>
        </p:pic>
        <p:sp>
          <p:nvSpPr>
            <p:cNvPr id="30" name="Скругленный прямоугольник 6">
              <a:extLst>
                <a:ext uri="{FF2B5EF4-FFF2-40B4-BE49-F238E27FC236}">
                  <a16:creationId xmlns:a16="http://schemas.microsoft.com/office/drawing/2014/main" id="{0290FE61-498C-45A7-85BC-AC096FB64887}"/>
                </a:ext>
              </a:extLst>
            </p:cNvPr>
            <p:cNvSpPr>
              <a:spLocks noChangeArrowheads="1"/>
            </p:cNvSpPr>
            <p:nvPr/>
          </p:nvSpPr>
          <p:spPr bwMode="auto">
            <a:xfrm>
              <a:off x="3238500" y="1476375"/>
              <a:ext cx="1143000" cy="285750"/>
            </a:xfrm>
            <a:prstGeom prst="roundRect">
              <a:avLst>
                <a:gd name="adj" fmla="val 16667"/>
              </a:avLst>
            </a:prstGeom>
            <a:solidFill>
              <a:srgbClr val="FFFF99"/>
            </a:solidFill>
            <a:ln w="9525" algn="ctr">
              <a:solidFill>
                <a:srgbClr val="000000"/>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900" b="1" i="0" u="none" strike="noStrike" kern="0" cap="none" spc="0" normalizeH="0" baseline="0" noProof="0" dirty="0">
                  <a:ln>
                    <a:noFill/>
                  </a:ln>
                  <a:solidFill>
                    <a:srgbClr val="000099"/>
                  </a:solidFill>
                  <a:effectLst/>
                  <a:uLnTx/>
                  <a:uFillTx/>
                  <a:latin typeface="Arial" charset="0"/>
                  <a:cs typeface="Arial" charset="0"/>
                </a:rPr>
                <a:t>e-documents</a:t>
              </a:r>
              <a:endParaRPr kumimoji="0" lang="ru-RU" sz="900" b="1" i="0" u="none" strike="noStrike" kern="0" cap="none" spc="0" normalizeH="0" baseline="0" noProof="0" dirty="0">
                <a:ln>
                  <a:noFill/>
                </a:ln>
                <a:solidFill>
                  <a:srgbClr val="000099"/>
                </a:solidFill>
                <a:effectLst/>
                <a:uLnTx/>
                <a:uFillTx/>
                <a:latin typeface="Arial" charset="0"/>
                <a:cs typeface="Arial" charset="0"/>
              </a:endParaRPr>
            </a:p>
          </p:txBody>
        </p:sp>
        <p:sp>
          <p:nvSpPr>
            <p:cNvPr id="31" name="Скругленный прямоугольник 7">
              <a:extLst>
                <a:ext uri="{FF2B5EF4-FFF2-40B4-BE49-F238E27FC236}">
                  <a16:creationId xmlns:a16="http://schemas.microsoft.com/office/drawing/2014/main" id="{B0230D86-46DF-468E-A4FD-472E1DC2AD53}"/>
                </a:ext>
              </a:extLst>
            </p:cNvPr>
            <p:cNvSpPr>
              <a:spLocks noChangeArrowheads="1"/>
            </p:cNvSpPr>
            <p:nvPr/>
          </p:nvSpPr>
          <p:spPr bwMode="auto">
            <a:xfrm>
              <a:off x="4714875" y="1476375"/>
              <a:ext cx="1000125" cy="285750"/>
            </a:xfrm>
            <a:prstGeom prst="roundRect">
              <a:avLst>
                <a:gd name="adj" fmla="val 16667"/>
              </a:avLst>
            </a:prstGeom>
            <a:solidFill>
              <a:srgbClr val="FFFF99"/>
            </a:solidFill>
            <a:ln w="9525" algn="ctr">
              <a:solidFill>
                <a:srgbClr val="000000"/>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900" b="1" i="0" u="none" strike="noStrike" kern="0" cap="none" spc="0" normalizeH="0" baseline="0" noProof="0" dirty="0">
                  <a:ln>
                    <a:noFill/>
                  </a:ln>
                  <a:solidFill>
                    <a:srgbClr val="000099"/>
                  </a:solidFill>
                  <a:effectLst/>
                  <a:uLnTx/>
                  <a:uFillTx/>
                  <a:latin typeface="Arial" charset="0"/>
                  <a:cs typeface="Arial" charset="0"/>
                </a:rPr>
                <a:t>e-business</a:t>
              </a:r>
              <a:endParaRPr kumimoji="0" lang="ru-RU" sz="900" b="1" i="0" u="none" strike="noStrike" kern="0" cap="none" spc="0" normalizeH="0" baseline="0" noProof="0" dirty="0">
                <a:ln>
                  <a:noFill/>
                </a:ln>
                <a:solidFill>
                  <a:srgbClr val="000099"/>
                </a:solidFill>
                <a:effectLst/>
                <a:uLnTx/>
                <a:uFillTx/>
                <a:latin typeface="Arial" charset="0"/>
                <a:cs typeface="Arial" charset="0"/>
              </a:endParaRPr>
            </a:p>
          </p:txBody>
        </p:sp>
        <p:sp>
          <p:nvSpPr>
            <p:cNvPr id="32" name="Овал 31">
              <a:extLst>
                <a:ext uri="{FF2B5EF4-FFF2-40B4-BE49-F238E27FC236}">
                  <a16:creationId xmlns:a16="http://schemas.microsoft.com/office/drawing/2014/main" id="{A00B801C-65D9-407E-A2FA-11A6418BBFE7}"/>
                </a:ext>
              </a:extLst>
            </p:cNvPr>
            <p:cNvSpPr/>
            <p:nvPr/>
          </p:nvSpPr>
          <p:spPr bwMode="auto">
            <a:xfrm>
              <a:off x="3714744" y="4071942"/>
              <a:ext cx="1285884" cy="1143008"/>
            </a:xfrm>
            <a:prstGeom prst="ellipse">
              <a:avLst/>
            </a:prstGeom>
            <a:noFill/>
            <a:ln w="28575" cap="flat" cmpd="sng" algn="ctr">
              <a:gradFill flip="none" rotWithShape="1">
                <a:gsLst>
                  <a:gs pos="49000">
                    <a:srgbClr val="000066"/>
                  </a:gs>
                  <a:gs pos="50000">
                    <a:srgbClr val="BBE0E3">
                      <a:tint val="44500"/>
                      <a:satMod val="160000"/>
                    </a:srgbClr>
                  </a:gs>
                  <a:gs pos="100000">
                    <a:srgbClr val="BBE0E3">
                      <a:tint val="23500"/>
                      <a:satMod val="160000"/>
                    </a:srgbClr>
                  </a:gs>
                </a:gsLst>
                <a:lin ang="1800000" scaled="0"/>
                <a:tileRect/>
              </a:gradFill>
              <a:prstDash val="solid"/>
              <a:round/>
              <a:headEnd type="none" w="med" len="med"/>
              <a:tailEnd type="none"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ru-RU" sz="1400" b="0" i="0" u="none" strike="noStrike" kern="0" cap="none" spc="0" normalizeH="0" baseline="0" noProof="0">
                <a:ln>
                  <a:noFill/>
                </a:ln>
                <a:solidFill>
                  <a:srgbClr val="FFFFFF"/>
                </a:solidFill>
                <a:effectLst/>
                <a:uLnTx/>
                <a:uFillTx/>
                <a:latin typeface="Arial" pitchFamily="34" charset="0"/>
                <a:cs typeface="Arial" charset="0"/>
              </a:endParaRPr>
            </a:p>
          </p:txBody>
        </p:sp>
        <p:cxnSp>
          <p:nvCxnSpPr>
            <p:cNvPr id="33" name="Прямая со стрелкой 32">
              <a:extLst>
                <a:ext uri="{FF2B5EF4-FFF2-40B4-BE49-F238E27FC236}">
                  <a16:creationId xmlns:a16="http://schemas.microsoft.com/office/drawing/2014/main" id="{FD714ADE-7AC5-4887-B5C5-1E51432E5100}"/>
                </a:ext>
              </a:extLst>
            </p:cNvPr>
            <p:cNvCxnSpPr>
              <a:endCxn id="32" idx="0"/>
            </p:cNvCxnSpPr>
            <p:nvPr/>
          </p:nvCxnSpPr>
          <p:spPr bwMode="auto">
            <a:xfrm rot="5400000">
              <a:off x="4214810" y="3357562"/>
              <a:ext cx="857256" cy="571504"/>
            </a:xfrm>
            <a:prstGeom prst="straightConnector1">
              <a:avLst/>
            </a:prstGeom>
            <a:noFill/>
            <a:ln w="28575" cap="flat" cmpd="sng" algn="ctr">
              <a:gradFill flip="none" rotWithShape="1">
                <a:gsLst>
                  <a:gs pos="49000">
                    <a:srgbClr val="000066"/>
                  </a:gs>
                  <a:gs pos="49000">
                    <a:srgbClr val="BBE0E3">
                      <a:tint val="44500"/>
                      <a:satMod val="160000"/>
                    </a:srgbClr>
                  </a:gs>
                  <a:gs pos="53000">
                    <a:srgbClr val="BBE0E3">
                      <a:tint val="23500"/>
                      <a:satMod val="160000"/>
                    </a:srgbClr>
                  </a:gs>
                </a:gsLst>
                <a:lin ang="7800000" scaled="0"/>
                <a:tileRect/>
              </a:gradFill>
              <a:prstDash val="solid"/>
              <a:round/>
              <a:headEnd type="none" w="med" len="med"/>
              <a:tailEnd type="stealth" w="lg" len="lg"/>
            </a:ln>
            <a:effectLst/>
          </p:spPr>
        </p:cxnSp>
        <p:cxnSp>
          <p:nvCxnSpPr>
            <p:cNvPr id="34" name="Прямая со стрелкой 33">
              <a:extLst>
                <a:ext uri="{FF2B5EF4-FFF2-40B4-BE49-F238E27FC236}">
                  <a16:creationId xmlns:a16="http://schemas.microsoft.com/office/drawing/2014/main" id="{0FE61542-2402-41AF-AD3D-4B81D4BB4B22}"/>
                </a:ext>
              </a:extLst>
            </p:cNvPr>
            <p:cNvCxnSpPr/>
            <p:nvPr/>
          </p:nvCxnSpPr>
          <p:spPr bwMode="auto">
            <a:xfrm rot="16200000" flipH="1">
              <a:off x="3571868" y="3357562"/>
              <a:ext cx="857256" cy="571504"/>
            </a:xfrm>
            <a:prstGeom prst="straightConnector1">
              <a:avLst/>
            </a:prstGeom>
            <a:noFill/>
            <a:ln w="28575" cap="flat" cmpd="sng" algn="ctr">
              <a:gradFill flip="none" rotWithShape="1">
                <a:gsLst>
                  <a:gs pos="49000">
                    <a:srgbClr val="000066"/>
                  </a:gs>
                  <a:gs pos="49000">
                    <a:srgbClr val="BBE0E3">
                      <a:tint val="44500"/>
                      <a:satMod val="160000"/>
                    </a:srgbClr>
                  </a:gs>
                  <a:gs pos="53000">
                    <a:srgbClr val="BBE0E3">
                      <a:tint val="23500"/>
                      <a:satMod val="160000"/>
                    </a:srgbClr>
                  </a:gs>
                </a:gsLst>
                <a:lin ang="7800000" scaled="0"/>
                <a:tileRect/>
              </a:gradFill>
              <a:prstDash val="solid"/>
              <a:round/>
              <a:headEnd type="none" w="med" len="med"/>
              <a:tailEnd type="stealth" w="lg" len="lg"/>
            </a:ln>
            <a:effectLst/>
          </p:spPr>
        </p:cxnSp>
        <p:cxnSp>
          <p:nvCxnSpPr>
            <p:cNvPr id="35" name="Прямая со стрелкой 34">
              <a:extLst>
                <a:ext uri="{FF2B5EF4-FFF2-40B4-BE49-F238E27FC236}">
                  <a16:creationId xmlns:a16="http://schemas.microsoft.com/office/drawing/2014/main" id="{D6BFB195-C1DB-4C4A-BD33-35E4F7E9D261}"/>
                </a:ext>
              </a:extLst>
            </p:cNvPr>
            <p:cNvCxnSpPr/>
            <p:nvPr/>
          </p:nvCxnSpPr>
          <p:spPr bwMode="auto">
            <a:xfrm>
              <a:off x="1857356" y="3214686"/>
              <a:ext cx="1857388" cy="1285884"/>
            </a:xfrm>
            <a:prstGeom prst="straightConnector1">
              <a:avLst/>
            </a:prstGeom>
            <a:noFill/>
            <a:ln w="28575" cap="flat" cmpd="sng" algn="ctr">
              <a:gradFill flip="none" rotWithShape="1">
                <a:gsLst>
                  <a:gs pos="49000">
                    <a:srgbClr val="000066"/>
                  </a:gs>
                  <a:gs pos="49000">
                    <a:srgbClr val="BBE0E3">
                      <a:tint val="44500"/>
                      <a:satMod val="160000"/>
                    </a:srgbClr>
                  </a:gs>
                  <a:gs pos="53000">
                    <a:srgbClr val="BBE0E3">
                      <a:tint val="23500"/>
                      <a:satMod val="160000"/>
                    </a:srgbClr>
                  </a:gs>
                </a:gsLst>
                <a:lin ang="7800000" scaled="0"/>
                <a:tileRect/>
              </a:gradFill>
              <a:prstDash val="solid"/>
              <a:round/>
              <a:headEnd type="none" w="med" len="med"/>
              <a:tailEnd type="stealth" w="lg" len="lg"/>
            </a:ln>
            <a:effectLst/>
          </p:spPr>
        </p:cxnSp>
        <p:cxnSp>
          <p:nvCxnSpPr>
            <p:cNvPr id="36" name="Прямая со стрелкой 35">
              <a:extLst>
                <a:ext uri="{FF2B5EF4-FFF2-40B4-BE49-F238E27FC236}">
                  <a16:creationId xmlns:a16="http://schemas.microsoft.com/office/drawing/2014/main" id="{051398B9-06AD-4DC3-9135-DB9B14A664F5}"/>
                </a:ext>
              </a:extLst>
            </p:cNvPr>
            <p:cNvCxnSpPr/>
            <p:nvPr/>
          </p:nvCxnSpPr>
          <p:spPr bwMode="auto">
            <a:xfrm rot="10800000" flipV="1">
              <a:off x="4500562" y="3214686"/>
              <a:ext cx="1285884" cy="857256"/>
            </a:xfrm>
            <a:prstGeom prst="straightConnector1">
              <a:avLst/>
            </a:prstGeom>
            <a:noFill/>
            <a:ln w="28575" cap="flat" cmpd="sng" algn="ctr">
              <a:gradFill flip="none" rotWithShape="1">
                <a:gsLst>
                  <a:gs pos="49000">
                    <a:srgbClr val="000066"/>
                  </a:gs>
                  <a:gs pos="49000">
                    <a:srgbClr val="BBE0E3">
                      <a:tint val="44500"/>
                      <a:satMod val="160000"/>
                    </a:srgbClr>
                  </a:gs>
                  <a:gs pos="53000">
                    <a:srgbClr val="BBE0E3">
                      <a:tint val="23500"/>
                      <a:satMod val="160000"/>
                    </a:srgbClr>
                  </a:gs>
                </a:gsLst>
                <a:lin ang="7800000" scaled="0"/>
                <a:tileRect/>
              </a:gradFill>
              <a:prstDash val="solid"/>
              <a:round/>
              <a:headEnd type="none" w="med" len="med"/>
              <a:tailEnd type="stealth" w="lg" len="lg"/>
            </a:ln>
            <a:effectLst/>
          </p:spPr>
        </p:cxnSp>
      </p:grpSp>
    </p:spTree>
    <p:extLst>
      <p:ext uri="{BB962C8B-B14F-4D97-AF65-F5344CB8AC3E}">
        <p14:creationId xmlns:p14="http://schemas.microsoft.com/office/powerpoint/2010/main" val="1206343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a:extLst>
              <a:ext uri="{FF2B5EF4-FFF2-40B4-BE49-F238E27FC236}">
                <a16:creationId xmlns:a16="http://schemas.microsoft.com/office/drawing/2014/main" id="{FAAB9437-EC11-419C-809F-7C4B7C551CB8}"/>
              </a:ext>
            </a:extLst>
          </p:cNvPr>
          <p:cNvSpPr>
            <a:spLocks noGrp="1"/>
          </p:cNvSpPr>
          <p:nvPr>
            <p:ph type="title"/>
          </p:nvPr>
        </p:nvSpPr>
        <p:spPr>
          <a:xfrm>
            <a:off x="72008" y="1666677"/>
            <a:ext cx="3059832" cy="545033"/>
          </a:xfrm>
        </p:spPr>
        <p:txBody>
          <a:bodyPr>
            <a:noAutofit/>
          </a:bodyPr>
          <a:lstStyle/>
          <a:p>
            <a:pPr algn="l"/>
            <a:r>
              <a:rPr lang="ru-RU" sz="2600" b="1" dirty="0">
                <a:latin typeface="Arial" panose="020B0604020202020204" pitchFamily="34" charset="0"/>
                <a:cs typeface="Arial" panose="020B0604020202020204" pitchFamily="34" charset="0"/>
              </a:rPr>
              <a:t>Принцип работы </a:t>
            </a:r>
            <a:br>
              <a:rPr lang="ru-RU" sz="2600" b="1" dirty="0">
                <a:latin typeface="Arial" panose="020B0604020202020204" pitchFamily="34" charset="0"/>
                <a:cs typeface="Arial" panose="020B0604020202020204" pitchFamily="34" charset="0"/>
              </a:rPr>
            </a:br>
            <a:r>
              <a:rPr lang="en-US" sz="2600" b="1" dirty="0">
                <a:latin typeface="Arial" panose="020B0604020202020204" pitchFamily="34" charset="0"/>
                <a:cs typeface="Arial" panose="020B0604020202020204" pitchFamily="34" charset="0"/>
              </a:rPr>
              <a:t>RFID-</a:t>
            </a:r>
            <a:r>
              <a:rPr lang="ru-RU" sz="2600" b="1" dirty="0">
                <a:latin typeface="Arial" panose="020B0604020202020204" pitchFamily="34" charset="0"/>
                <a:cs typeface="Arial" panose="020B0604020202020204" pitchFamily="34" charset="0"/>
              </a:rPr>
              <a:t>системы</a:t>
            </a:r>
          </a:p>
        </p:txBody>
      </p:sp>
      <p:pic>
        <p:nvPicPr>
          <p:cNvPr id="12292" name="Picture 4" descr="Картинки по запросу &quot;RFID-технологии ПРИНЦИП РАБОТЫ&quot;">
            <a:extLst>
              <a:ext uri="{FF2B5EF4-FFF2-40B4-BE49-F238E27FC236}">
                <a16:creationId xmlns:a16="http://schemas.microsoft.com/office/drawing/2014/main" id="{F4B6B2A0-1CFA-4FB2-8C83-5B84D00F677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78" r="4062" b="1608"/>
          <a:stretch/>
        </p:blipFill>
        <p:spPr bwMode="auto">
          <a:xfrm>
            <a:off x="6372200" y="51470"/>
            <a:ext cx="2736304" cy="5012582"/>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descr="Картинки по запросу &quot;RFID-технологии ПРИНЦИП РАБОТЫ&quot;">
            <a:extLst>
              <a:ext uri="{FF2B5EF4-FFF2-40B4-BE49-F238E27FC236}">
                <a16:creationId xmlns:a16="http://schemas.microsoft.com/office/drawing/2014/main" id="{C7475C6D-2CF2-4DF6-A272-73D38B521E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151" y="3003798"/>
            <a:ext cx="2749397" cy="201622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NotePad\Desktop\Безимени-1 (3).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3605"/>
          <a:stretch/>
        </p:blipFill>
        <p:spPr bwMode="auto">
          <a:xfrm>
            <a:off x="3113937" y="51469"/>
            <a:ext cx="3348000" cy="5068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2779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E3FAAD9-4904-4AB3-ABD1-8EADD0A43772}"/>
              </a:ext>
            </a:extLst>
          </p:cNvPr>
          <p:cNvSpPr>
            <a:spLocks noGrp="1"/>
          </p:cNvSpPr>
          <p:nvPr>
            <p:ph type="title"/>
          </p:nvPr>
        </p:nvSpPr>
        <p:spPr>
          <a:xfrm>
            <a:off x="1475656" y="339502"/>
            <a:ext cx="7211144" cy="565571"/>
          </a:xfrm>
        </p:spPr>
        <p:txBody>
          <a:bodyPr>
            <a:normAutofit fontScale="90000"/>
          </a:bodyPr>
          <a:lstStyle/>
          <a:p>
            <a:r>
              <a:rPr lang="en-US" dirty="0">
                <a:solidFill>
                  <a:srgbClr val="002060"/>
                </a:solidFill>
              </a:rPr>
              <a:t>RFID-</a:t>
            </a:r>
            <a:r>
              <a:rPr lang="ru-RU" dirty="0">
                <a:solidFill>
                  <a:srgbClr val="002060"/>
                </a:solidFill>
              </a:rPr>
              <a:t>оборудование</a:t>
            </a:r>
          </a:p>
        </p:txBody>
      </p:sp>
      <p:pic>
        <p:nvPicPr>
          <p:cNvPr id="13314" name="Picture 2" descr="Картинки по запросу &quot;rfid оборудование&quot;">
            <a:extLst>
              <a:ext uri="{FF2B5EF4-FFF2-40B4-BE49-F238E27FC236}">
                <a16:creationId xmlns:a16="http://schemas.microsoft.com/office/drawing/2014/main" id="{C85B428B-43B4-48BA-B8C1-845B2F3A05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2925688"/>
            <a:ext cx="2590800" cy="1762125"/>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Картинки по запросу &quot;rfid оборудование&quot;">
            <a:extLst>
              <a:ext uri="{FF2B5EF4-FFF2-40B4-BE49-F238E27FC236}">
                <a16:creationId xmlns:a16="http://schemas.microsoft.com/office/drawing/2014/main" id="{9484F79A-7459-46BA-B335-B8A4CB414D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3957" y="905073"/>
            <a:ext cx="2100634" cy="2100634"/>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descr="Картинки по запросу &quot;rfid оборудование&quot;">
            <a:extLst>
              <a:ext uri="{FF2B5EF4-FFF2-40B4-BE49-F238E27FC236}">
                <a16:creationId xmlns:a16="http://schemas.microsoft.com/office/drawing/2014/main" id="{0716A3BD-CA97-4EB0-B743-030AA53A7A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409" y="1059582"/>
            <a:ext cx="2419350" cy="1819275"/>
          </a:xfrm>
          <a:prstGeom prst="rect">
            <a:avLst/>
          </a:prstGeom>
          <a:noFill/>
          <a:extLst>
            <a:ext uri="{909E8E84-426E-40DD-AFC4-6F175D3DCCD1}">
              <a14:hiddenFill xmlns:a14="http://schemas.microsoft.com/office/drawing/2010/main">
                <a:solidFill>
                  <a:srgbClr val="FFFFFF"/>
                </a:solidFill>
              </a14:hiddenFill>
            </a:ext>
          </a:extLst>
        </p:spPr>
      </p:pic>
      <p:pic>
        <p:nvPicPr>
          <p:cNvPr id="13320" name="Picture 8" descr="Картинки по запросу &quot;rfid оборудование&quot;">
            <a:extLst>
              <a:ext uri="{FF2B5EF4-FFF2-40B4-BE49-F238E27FC236}">
                <a16:creationId xmlns:a16="http://schemas.microsoft.com/office/drawing/2014/main" id="{523DB529-A2F5-469C-919D-C52D70700E1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0066" t="33201" r="22695" b="28974"/>
          <a:stretch/>
        </p:blipFill>
        <p:spPr bwMode="auto">
          <a:xfrm>
            <a:off x="5714231" y="3160216"/>
            <a:ext cx="3240360" cy="1945580"/>
          </a:xfrm>
          <a:prstGeom prst="rect">
            <a:avLst/>
          </a:prstGeom>
          <a:noFill/>
          <a:extLst>
            <a:ext uri="{909E8E84-426E-40DD-AFC4-6F175D3DCCD1}">
              <a14:hiddenFill xmlns:a14="http://schemas.microsoft.com/office/drawing/2010/main">
                <a:solidFill>
                  <a:srgbClr val="FFFFFF"/>
                </a:solidFill>
              </a14:hiddenFill>
            </a:ext>
          </a:extLst>
        </p:spPr>
      </p:pic>
      <p:pic>
        <p:nvPicPr>
          <p:cNvPr id="13322" name="Picture 10" descr="Картинки по запросу &quot;rfid оборудование&quot;">
            <a:extLst>
              <a:ext uri="{FF2B5EF4-FFF2-40B4-BE49-F238E27FC236}">
                <a16:creationId xmlns:a16="http://schemas.microsoft.com/office/drawing/2014/main" id="{D7C9F6DA-F07B-47F8-9512-5629BF3CFC7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504" y="3219822"/>
            <a:ext cx="2112217" cy="1467991"/>
          </a:xfrm>
          <a:prstGeom prst="rect">
            <a:avLst/>
          </a:prstGeom>
          <a:noFill/>
          <a:extLst>
            <a:ext uri="{909E8E84-426E-40DD-AFC4-6F175D3DCCD1}">
              <a14:hiddenFill xmlns:a14="http://schemas.microsoft.com/office/drawing/2010/main">
                <a:solidFill>
                  <a:srgbClr val="FFFFFF"/>
                </a:solidFill>
              </a14:hiddenFill>
            </a:ext>
          </a:extLst>
        </p:spPr>
      </p:pic>
      <p:pic>
        <p:nvPicPr>
          <p:cNvPr id="13324" name="Picture 12" descr="Картинки по запросу &quot;rfid оборудование&quot;">
            <a:extLst>
              <a:ext uri="{FF2B5EF4-FFF2-40B4-BE49-F238E27FC236}">
                <a16:creationId xmlns:a16="http://schemas.microsoft.com/office/drawing/2014/main" id="{E5D07A28-4867-4377-BA35-1224FD59D5E1}"/>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44" t="11273" r="-144" b="13727"/>
          <a:stretch/>
        </p:blipFill>
        <p:spPr bwMode="auto">
          <a:xfrm>
            <a:off x="3108698" y="1252165"/>
            <a:ext cx="2112217" cy="158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1165220"/>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1458</TotalTime>
  <Words>874</Words>
  <Application>Microsoft Office PowerPoint</Application>
  <PresentationFormat>Экран (16:9)</PresentationFormat>
  <Paragraphs>152</Paragraphs>
  <Slides>15</Slides>
  <Notes>3</Notes>
  <HiddenSlides>0</HiddenSlides>
  <MMClips>1</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15</vt:i4>
      </vt:variant>
    </vt:vector>
  </HeadingPairs>
  <TitlesOfParts>
    <vt:vector size="20" baseType="lpstr">
      <vt:lpstr>Arial</vt:lpstr>
      <vt:lpstr>Calibri</vt:lpstr>
      <vt:lpstr>Times New Roman</vt:lpstr>
      <vt:lpstr>Wingdings</vt:lpstr>
      <vt:lpstr>Тема Office</vt:lpstr>
      <vt:lpstr>Презентация PowerPoint</vt:lpstr>
      <vt:lpstr>Презентация PowerPoint</vt:lpstr>
      <vt:lpstr>Презентация PowerPoint</vt:lpstr>
      <vt:lpstr>RFID-метка</vt:lpstr>
      <vt:lpstr>Презентация PowerPoint</vt:lpstr>
      <vt:lpstr>Физические характеристики</vt:lpstr>
      <vt:lpstr>Радиочастотный спектр</vt:lpstr>
      <vt:lpstr>Принцип работы  RFID-системы</vt:lpstr>
      <vt:lpstr>RFID-оборудование</vt:lpstr>
      <vt:lpstr>Презентация PowerPoint</vt:lpstr>
      <vt:lpstr>Презентация PowerPoint</vt:lpstr>
      <vt:lpstr>Презентация PowerPoint</vt:lpstr>
      <vt:lpstr>Презентация PowerPoint</vt:lpstr>
      <vt:lpstr>Презентация PowerPoint</vt:lpstr>
      <vt:lpstr>Рекомендуемые источники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Наталия А. Брухацкая</dc:creator>
  <cp:lastModifiedBy>Доскоч Роман</cp:lastModifiedBy>
  <cp:revision>49</cp:revision>
  <dcterms:created xsi:type="dcterms:W3CDTF">2020-01-23T12:51:27Z</dcterms:created>
  <dcterms:modified xsi:type="dcterms:W3CDTF">2022-02-10T17:36:59Z</dcterms:modified>
</cp:coreProperties>
</file>