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390" r:id="rId4"/>
    <p:sldId id="391" r:id="rId5"/>
    <p:sldId id="395" r:id="rId6"/>
    <p:sldId id="392" r:id="rId7"/>
    <p:sldId id="387" r:id="rId8"/>
    <p:sldId id="388" r:id="rId9"/>
    <p:sldId id="398" r:id="rId10"/>
    <p:sldId id="399" r:id="rId11"/>
    <p:sldId id="393" r:id="rId12"/>
    <p:sldId id="403" r:id="rId13"/>
    <p:sldId id="400" r:id="rId14"/>
    <p:sldId id="394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В. Решетняк" initials="АВР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5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E8AC6-1DCA-4598-A012-3CC9111DDAC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4CA89-237A-4E70-A63A-902704904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768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9FB3A6F-0AA4-473D-B515-44CB49F3A1E2}" type="slidenum">
              <a:rPr lang="ru-RU" altLang="ru-RU">
                <a:solidFill>
                  <a:srgbClr val="000000"/>
                </a:solidFill>
              </a:rPr>
              <a:pPr/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05979"/>
            <a:ext cx="7211144" cy="85725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75751ED9-5351-486A-A87A-085AC6E1B4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95486"/>
            <a:ext cx="1306513" cy="85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05979"/>
            <a:ext cx="7139136" cy="85725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56D824EE-FD35-4CE8-9008-E5A01A89F9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95486"/>
            <a:ext cx="1306513" cy="85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05979"/>
            <a:ext cx="7139136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A17711-09CD-4F9D-8C9F-097F546E2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95486"/>
            <a:ext cx="1306513" cy="85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05979"/>
            <a:ext cx="721114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31C5A85E-B2E0-4FE7-9F00-A0D5FE2004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95486"/>
            <a:ext cx="1306513" cy="85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6"/>
          <p:cNvSpPr txBox="1">
            <a:spLocks noChangeArrowheads="1"/>
          </p:cNvSpPr>
          <p:nvPr/>
        </p:nvSpPr>
        <p:spPr bwMode="auto">
          <a:xfrm>
            <a:off x="1911351" y="1017985"/>
            <a:ext cx="5572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   </a:t>
            </a:r>
            <a:endParaRPr lang="ru-RU" b="1">
              <a:solidFill>
                <a:srgbClr val="FFFFFF"/>
              </a:solidFill>
              <a:cs typeface="+mn-cs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250825" y="3165873"/>
            <a:ext cx="8572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>
                <a:solidFill>
                  <a:srgbClr val="FFFFFF"/>
                </a:solidFill>
                <a:cs typeface="+mn-cs"/>
              </a:rPr>
              <a:t>  </a:t>
            </a:r>
          </a:p>
          <a:p>
            <a:pPr algn="ctr">
              <a:defRPr/>
            </a:pPr>
            <a:r>
              <a:rPr lang="ru-RU" sz="2400">
                <a:solidFill>
                  <a:srgbClr val="FFFFFF"/>
                </a:solidFill>
                <a:cs typeface="+mn-cs"/>
              </a:rPr>
              <a:t> </a:t>
            </a:r>
            <a:r>
              <a:rPr lang="en-US" sz="2400">
                <a:solidFill>
                  <a:srgbClr val="FFFFFF"/>
                </a:solidFill>
                <a:cs typeface="+mn-cs"/>
              </a:rPr>
              <a:t> </a:t>
            </a:r>
            <a:endParaRPr lang="ru-RU">
              <a:solidFill>
                <a:srgbClr val="FFFFFF"/>
              </a:solidFill>
              <a:cs typeface="+mn-cs"/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0" y="1491630"/>
            <a:ext cx="915670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ВЫСОКОУРОВНЕВЫЕ ТЕХНОЛОГИИ ПРОГРАММИРОВАНИЯ ДЛЯ КОМПЬЮТЕРНЫХ СИСТЕМ (RFID-ТЕХНОЛОГИИ)</a:t>
            </a:r>
          </a:p>
          <a:p>
            <a:pPr algn="ctr" eaLnBrk="1" hangingPunct="1">
              <a:defRPr/>
            </a:pPr>
            <a:endParaRPr lang="ru-RU" sz="32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dirty="0">
                <a:solidFill>
                  <a:srgbClr val="002060"/>
                </a:solidFill>
                <a:latin typeface="Arial" charset="0"/>
                <a:cs typeface="Arial" charset="0"/>
              </a:rPr>
              <a:t>Тема </a:t>
            </a: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</a:rPr>
              <a:t>2</a:t>
            </a:r>
            <a:r>
              <a:rPr lang="ru-RU" b="1" dirty="0">
                <a:solidFill>
                  <a:srgbClr val="002060"/>
                </a:solidFill>
                <a:latin typeface="Arial" charset="0"/>
                <a:cs typeface="Arial" charset="0"/>
              </a:rPr>
              <a:t>. Основные характеристики RFID-технологий.</a:t>
            </a:r>
          </a:p>
          <a:p>
            <a:pPr algn="ctr"/>
            <a:endParaRPr lang="ru-RU" b="1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algn="ctr"/>
            <a:r>
              <a:rPr lang="ru-RU" b="1" dirty="0">
                <a:solidFill>
                  <a:srgbClr val="002060"/>
                </a:solidFill>
                <a:latin typeface="Arial" charset="0"/>
                <a:cs typeface="Arial" charset="0"/>
              </a:rPr>
              <a:t>Преимущества и недостатки RFID-технологий. </a:t>
            </a:r>
          </a:p>
          <a:p>
            <a:pPr algn="ctr"/>
            <a:r>
              <a:rPr lang="ru-RU" b="1" dirty="0">
                <a:solidFill>
                  <a:srgbClr val="002060"/>
                </a:solidFill>
                <a:latin typeface="Arial" charset="0"/>
                <a:cs typeface="Arial" charset="0"/>
              </a:rPr>
              <a:t>Экономическая эффективность применения </a:t>
            </a: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</a:rPr>
              <a:t>RFID-</a:t>
            </a:r>
            <a:r>
              <a:rPr lang="ru-RU" b="1" dirty="0">
                <a:solidFill>
                  <a:srgbClr val="002060"/>
                </a:solidFill>
                <a:latin typeface="Arial" charset="0"/>
                <a:cs typeface="Arial" charset="0"/>
              </a:rPr>
              <a:t>технологий. </a:t>
            </a:r>
          </a:p>
          <a:p>
            <a:pPr algn="ctr"/>
            <a:r>
              <a:rPr lang="ru-RU" b="1" dirty="0">
                <a:solidFill>
                  <a:srgbClr val="002060"/>
                </a:solidFill>
                <a:latin typeface="Arial" charset="0"/>
                <a:cs typeface="Arial" charset="0"/>
              </a:rPr>
              <a:t>Системное ПО.</a:t>
            </a:r>
          </a:p>
          <a:p>
            <a:pPr algn="ctr" eaLnBrk="1" hangingPunct="1">
              <a:defRPr/>
            </a:pPr>
            <a:endParaRPr lang="ru-RU" sz="3200" b="1" i="1" dirty="0">
              <a:solidFill>
                <a:srgbClr val="3B812F"/>
              </a:solidFill>
              <a:cs typeface="+mn-cs"/>
            </a:endParaRPr>
          </a:p>
          <a:p>
            <a:pPr algn="ctr" eaLnBrk="1" hangingPunct="1">
              <a:defRPr/>
            </a:pPr>
            <a:endParaRPr lang="ru-RU" sz="3600" b="1" i="1" dirty="0">
              <a:solidFill>
                <a:srgbClr val="3B812F"/>
              </a:solidFill>
              <a:cs typeface="+mn-cs"/>
            </a:endParaRPr>
          </a:p>
        </p:txBody>
      </p:sp>
      <p:sp>
        <p:nvSpPr>
          <p:cNvPr id="75781" name="Прямоугольник 1"/>
          <p:cNvSpPr>
            <a:spLocks noChangeArrowheads="1"/>
          </p:cNvSpPr>
          <p:nvPr/>
        </p:nvSpPr>
        <p:spPr bwMode="auto">
          <a:xfrm>
            <a:off x="1043608" y="12347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rgbClr val="002060"/>
                </a:solidFill>
              </a:rPr>
              <a:t>Межотраслевой  научно-практический центр систем идентификации и электронных деловых операций</a:t>
            </a:r>
            <a:br>
              <a:rPr lang="ru-RU" altLang="ru-RU" b="1" dirty="0">
                <a:solidFill>
                  <a:srgbClr val="002060"/>
                </a:solidFill>
              </a:rPr>
            </a:br>
            <a:r>
              <a:rPr lang="ru-RU" altLang="ru-RU" b="1" dirty="0">
                <a:solidFill>
                  <a:srgbClr val="002060"/>
                </a:solidFill>
              </a:rPr>
              <a:t>Национальной академии наук Беларуси </a:t>
            </a:r>
          </a:p>
          <a:p>
            <a:pPr algn="ctr" eaLnBrk="1" hangingPunct="1"/>
            <a:r>
              <a:rPr lang="ru-RU" altLang="ru-RU" b="1" dirty="0">
                <a:solidFill>
                  <a:srgbClr val="002060"/>
                </a:solidFill>
              </a:rPr>
              <a:t>www.ids.by</a:t>
            </a:r>
          </a:p>
        </p:txBody>
      </p:sp>
    </p:spTree>
    <p:extLst>
      <p:ext uri="{BB962C8B-B14F-4D97-AF65-F5344CB8AC3E}">
        <p14:creationId xmlns:p14="http://schemas.microsoft.com/office/powerpoint/2010/main" val="30448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3"/>
    </mc:Choice>
    <mc:Fallback xmlns="">
      <p:transition spd="slow" advTm="62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590ADDE-9B8A-49EE-8EA6-96954A1F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15566"/>
            <a:ext cx="532859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4DC9AD-0B75-4A77-9AE5-7157A3815406}"/>
              </a:ext>
            </a:extLst>
          </p:cNvPr>
          <p:cNvSpPr/>
          <p:nvPr/>
        </p:nvSpPr>
        <p:spPr>
          <a:xfrm>
            <a:off x="1691680" y="267494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Экономический эффект от внедрения RFID-системы для организации умного магазина в розничной торговле</a:t>
            </a:r>
            <a:endParaRPr lang="ru-RU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E8CC812-FE96-4443-80E0-68022338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1" y="1162367"/>
            <a:ext cx="345638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Удобная и быстрая инвентаризация в торговом зале.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инвентаризации товар можно считать мобильным считывателем, пройдя с ним вдоль полок или витрин.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ACAF4D-8C52-4349-8A33-484A6CBC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1" y="2188479"/>
            <a:ext cx="329422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Эффективная защита от краж.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Маркированный товар можно легко обнаружить в сумке или под одеждой, когда человек приближается к стационарному считывателю.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11D8E8-8A65-4AFF-AE41-FFD44F9BD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1" y="3032548"/>
            <a:ext cx="329422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Простые и быстрые кассовые операции.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Кассир быстро и безошибочно считывает RFID-метку товара, при этом происходит идентификация и дезактивация метки, чтобы покупатель беспрепятственно прошёл через RFID-ворота на выходе.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B63F1D-BDA8-4364-B8D3-2DA3A4A1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1" y="4242313"/>
            <a:ext cx="480638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Быстрая приёмка товара в магазине.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Приёмка товара осуществляется с помощью мобильных или стационарных RFID считывателей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2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B4AE13-4014-4004-979A-B6331913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719570"/>
            <a:ext cx="4661883" cy="432048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2F719A-9011-49FB-9D0E-98DA84930862}"/>
              </a:ext>
            </a:extLst>
          </p:cNvPr>
          <p:cNvSpPr/>
          <p:nvPr/>
        </p:nvSpPr>
        <p:spPr>
          <a:xfrm>
            <a:off x="198149" y="1110478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Calibri" panose="020F0502020204030204" pitchFamily="34" charset="0"/>
              </a:rPr>
              <a:t>Первый уровень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271BD7B-3E65-4A48-A1A0-B66902C73EA6}"/>
              </a:ext>
            </a:extLst>
          </p:cNvPr>
          <p:cNvSpPr/>
          <p:nvPr/>
        </p:nvSpPr>
        <p:spPr>
          <a:xfrm>
            <a:off x="184872" y="1382578"/>
            <a:ext cx="4027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Драйвера мобильных и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</a:rPr>
              <a:t>стационарных </a:t>
            </a:r>
            <a:r>
              <a:rPr lang="en-US" sz="1400" dirty="0">
                <a:latin typeface="Calibri" panose="020F0502020204030204" pitchFamily="34" charset="0"/>
              </a:rPr>
              <a:t>RFID</a:t>
            </a:r>
          </a:p>
          <a:p>
            <a:r>
              <a:rPr lang="ru-RU" sz="1400" dirty="0">
                <a:latin typeface="Calibri" panose="020F0502020204030204" pitchFamily="34" charset="0"/>
              </a:rPr>
              <a:t>Считывателей.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</a:rPr>
              <a:t>Софт производителя оборудования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EF4FB5-4CF8-4A11-9E6E-1C084632DE35}"/>
              </a:ext>
            </a:extLst>
          </p:cNvPr>
          <p:cNvSpPr/>
          <p:nvPr/>
        </p:nvSpPr>
        <p:spPr>
          <a:xfrm>
            <a:off x="198149" y="1910839"/>
            <a:ext cx="1925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Calibri" panose="020F0502020204030204" pitchFamily="34" charset="0"/>
              </a:rPr>
              <a:t>Второй уровень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98510A-403E-441C-8721-CF6D7BDD07E6}"/>
              </a:ext>
            </a:extLst>
          </p:cNvPr>
          <p:cNvSpPr/>
          <p:nvPr/>
        </p:nvSpPr>
        <p:spPr>
          <a:xfrm>
            <a:off x="184872" y="218190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Софт предоставляющий данные низкого уровня:</a:t>
            </a:r>
          </a:p>
          <a:p>
            <a:r>
              <a:rPr lang="ru-RU" sz="1400" dirty="0">
                <a:latin typeface="Calibri" panose="020F0502020204030204" pitchFamily="34" charset="0"/>
              </a:rPr>
              <a:t>коды меток, места устройств считывания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66246A6-A05F-40A1-BE4A-B1EF3DFC15D0}"/>
              </a:ext>
            </a:extLst>
          </p:cNvPr>
          <p:cNvSpPr/>
          <p:nvPr/>
        </p:nvSpPr>
        <p:spPr>
          <a:xfrm>
            <a:off x="198149" y="2695144"/>
            <a:ext cx="171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Calibri" panose="020F0502020204030204" pitchFamily="34" charset="0"/>
              </a:rPr>
              <a:t>Третий уровень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1CB4325-FFF3-4368-8BFA-4F964F8AE0CB}"/>
              </a:ext>
            </a:extLst>
          </p:cNvPr>
          <p:cNvSpPr/>
          <p:nvPr/>
        </p:nvSpPr>
        <p:spPr>
          <a:xfrm>
            <a:off x="198149" y="2996519"/>
            <a:ext cx="2693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Отдельные отраслевые решения</a:t>
            </a:r>
            <a:endParaRPr lang="ru-RU" sz="1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BE49937-42E7-4655-AA64-9BE114BCC642}"/>
              </a:ext>
            </a:extLst>
          </p:cNvPr>
          <p:cNvSpPr/>
          <p:nvPr/>
        </p:nvSpPr>
        <p:spPr>
          <a:xfrm>
            <a:off x="184872" y="3229266"/>
            <a:ext cx="36537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ArialMT"/>
              </a:rPr>
              <a:t>•</a:t>
            </a:r>
            <a:r>
              <a:rPr lang="en-US" sz="1400" dirty="0">
                <a:latin typeface="Calibri" panose="020F0502020204030204" pitchFamily="34" charset="0"/>
              </a:rPr>
              <a:t>  </a:t>
            </a:r>
            <a:r>
              <a:rPr lang="ru-RU" sz="1400" dirty="0">
                <a:latin typeface="Calibri" panose="020F0502020204030204" pitchFamily="34" charset="0"/>
              </a:rPr>
              <a:t>Связь с базой данных</a:t>
            </a:r>
          </a:p>
          <a:p>
            <a:r>
              <a:rPr lang="ru-RU" sz="1400" dirty="0">
                <a:latin typeface="ArialMT"/>
              </a:rPr>
              <a:t>• </a:t>
            </a:r>
            <a:r>
              <a:rPr lang="ru-RU" sz="1400" dirty="0">
                <a:latin typeface="Calibri" panose="020F0502020204030204" pitchFamily="34" charset="0"/>
              </a:rPr>
              <a:t>Минимальный набор функционала</a:t>
            </a:r>
          </a:p>
          <a:p>
            <a:r>
              <a:rPr lang="ru-RU" sz="1400" dirty="0">
                <a:latin typeface="ArialMT"/>
              </a:rPr>
              <a:t>• </a:t>
            </a:r>
            <a:r>
              <a:rPr lang="ru-RU" sz="1400" dirty="0">
                <a:latin typeface="Calibri" panose="020F0502020204030204" pitchFamily="34" charset="0"/>
              </a:rPr>
              <a:t>Интеграция с учетными системами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776D1B-D666-41A9-8471-26D93BD6AF24}"/>
              </a:ext>
            </a:extLst>
          </p:cNvPr>
          <p:cNvSpPr/>
          <p:nvPr/>
        </p:nvSpPr>
        <p:spPr>
          <a:xfrm>
            <a:off x="184872" y="3967930"/>
            <a:ext cx="209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Calibri" panose="020F0502020204030204" pitchFamily="34" charset="0"/>
              </a:rPr>
              <a:t>Четвертый уровень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8DD8A7F-5B7C-4C39-B91E-09132ADBDEB1}"/>
              </a:ext>
            </a:extLst>
          </p:cNvPr>
          <p:cNvSpPr/>
          <p:nvPr/>
        </p:nvSpPr>
        <p:spPr>
          <a:xfrm>
            <a:off x="198149" y="4271047"/>
            <a:ext cx="2790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Межотраслевые универсальные</a:t>
            </a:r>
          </a:p>
          <a:p>
            <a:r>
              <a:rPr lang="ru-RU" sz="1400" dirty="0">
                <a:latin typeface="Calibri" panose="020F0502020204030204" pitchFamily="34" charset="0"/>
              </a:rPr>
              <a:t>коробочные решения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02BAFF7-CCA7-4ED7-B364-39B7CA166F17}"/>
              </a:ext>
            </a:extLst>
          </p:cNvPr>
          <p:cNvSpPr/>
          <p:nvPr/>
        </p:nvSpPr>
        <p:spPr>
          <a:xfrm>
            <a:off x="1619672" y="151009"/>
            <a:ext cx="7056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  RFID-систем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35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otePad\Desktop\ууу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5" t="3514" r="8102"/>
          <a:stretch/>
        </p:blipFill>
        <p:spPr bwMode="auto">
          <a:xfrm>
            <a:off x="6588224" y="411510"/>
            <a:ext cx="2520000" cy="47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Стрелка влево 19"/>
          <p:cNvSpPr/>
          <p:nvPr/>
        </p:nvSpPr>
        <p:spPr>
          <a:xfrm>
            <a:off x="5364088" y="2139702"/>
            <a:ext cx="595847" cy="2520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Стрелка влево 76"/>
          <p:cNvSpPr/>
          <p:nvPr/>
        </p:nvSpPr>
        <p:spPr>
          <a:xfrm>
            <a:off x="5364088" y="3291830"/>
            <a:ext cx="595847" cy="2520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1449" y="2211710"/>
            <a:ext cx="5166575" cy="14761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1044167" y="149163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2988383" y="149163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4716575" y="149163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5842" y="2109"/>
            <a:ext cx="7688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компоненты системного программного </a:t>
            </a:r>
            <a:b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обеспечения в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-системе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04503" y="1605449"/>
            <a:ext cx="144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6530" y="1533441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Системный компонент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401316" y="1347614"/>
            <a:ext cx="144000" cy="10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526" y="127560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Компонент интерфейса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385394" y="1090891"/>
            <a:ext cx="144000" cy="10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5751" y="1018883"/>
            <a:ext cx="1832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>
                <a:latin typeface="Arial Narrow" panose="020B0606020202030204" pitchFamily="34" charset="0"/>
                <a:cs typeface="Arial" panose="020B0604020202020204" pitchFamily="34" charset="0"/>
              </a:rPr>
              <a:t>Уровни представления данных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4087" y="1275606"/>
            <a:ext cx="1440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Интерфейс запроса </a:t>
            </a:r>
            <a:r>
              <a:rPr lang="en-US" sz="9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EPCIS</a:t>
            </a:r>
            <a:endParaRPr lang="ru-RU" sz="9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08263" y="1275606"/>
            <a:ext cx="2124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Интерфейс </a:t>
            </a:r>
            <a:r>
              <a:rPr lang="en-US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EDI (</a:t>
            </a:r>
            <a:r>
              <a:rPr lang="en-US" sz="9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GS1</a:t>
            </a:r>
            <a:r>
              <a:rPr lang="en-US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 XML / </a:t>
            </a:r>
            <a:r>
              <a:rPr lang="en-US" sz="9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GS1</a:t>
            </a:r>
            <a:r>
              <a:rPr lang="en-US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9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EANCOM</a:t>
            </a:r>
            <a:r>
              <a:rPr lang="en-US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ru-RU" sz="9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176631" y="1275606"/>
            <a:ext cx="1044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Интерфейс </a:t>
            </a:r>
            <a:r>
              <a:rPr lang="en-US" sz="9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GDSN</a:t>
            </a:r>
            <a:endParaRPr lang="ru-RU" sz="9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Правая фигурная скобка 15"/>
          <p:cNvSpPr/>
          <p:nvPr/>
        </p:nvSpPr>
        <p:spPr>
          <a:xfrm rot="16200000">
            <a:off x="2682080" y="-1442425"/>
            <a:ext cx="180000" cy="5040000"/>
          </a:xfrm>
          <a:prstGeom prst="rightBrace">
            <a:avLst>
              <a:gd name="adj1" fmla="val 46409"/>
              <a:gd name="adj2" fmla="val 503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90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4247" y="771550"/>
            <a:ext cx="2356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>
                <a:latin typeface="Arial Narrow" panose="020B0606020202030204" pitchFamily="34" charset="0"/>
              </a:rPr>
              <a:t>Во внешние системы </a:t>
            </a:r>
            <a:r>
              <a:rPr lang="en-US" sz="1000" i="1" dirty="0">
                <a:latin typeface="Arial Narrow" panose="020B0606020202030204" pitchFamily="34" charset="0"/>
              </a:rPr>
              <a:t>/</a:t>
            </a:r>
            <a:r>
              <a:rPr lang="ru-RU" sz="1000" i="1" dirty="0">
                <a:latin typeface="Arial Narrow" panose="020B0606020202030204" pitchFamily="34" charset="0"/>
              </a:rPr>
              <a:t> от внешних систем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27224" y="1707678"/>
            <a:ext cx="4871780" cy="2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Программные приложения на уровне предприятия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24087" y="2134840"/>
            <a:ext cx="2448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Интерфейс выдачи данных из базы данных </a:t>
            </a:r>
            <a:r>
              <a:rPr lang="en-US" sz="9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EPCIS</a:t>
            </a:r>
            <a:endParaRPr lang="ru-RU" sz="9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880064" y="2139726"/>
            <a:ext cx="2304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Интерфейсы различных приложений</a:t>
            </a:r>
          </a:p>
        </p:txBody>
      </p:sp>
      <p:cxnSp>
        <p:nvCxnSpPr>
          <p:cNvPr id="40" name="Прямая со стрелкой 39"/>
          <p:cNvCxnSpPr/>
          <p:nvPr/>
        </p:nvCxnSpPr>
        <p:spPr>
          <a:xfrm flipV="1">
            <a:off x="1475656" y="1923678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1979712" y="235572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333114" y="2526762"/>
            <a:ext cx="4860000" cy="2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  <a:latin typeface="Arial Narrow" panose="020B0606020202030204" pitchFamily="34" charset="0"/>
              </a:rPr>
              <a:t>Рабочий процесс сбора данных и накопление их в базе данных </a:t>
            </a:r>
            <a:r>
              <a:rPr lang="en-US" sz="9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EPCIS</a:t>
            </a:r>
            <a:endParaRPr lang="ru-RU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1116175" y="271576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310986" y="2859782"/>
            <a:ext cx="972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Интерфейс </a:t>
            </a:r>
            <a:r>
              <a:rPr lang="en-US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ALE</a:t>
            </a:r>
            <a:endParaRPr lang="ru-RU" sz="9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3132399" y="2715766"/>
            <a:ext cx="0" cy="79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2534767" y="3291830"/>
            <a:ext cx="2649320" cy="5394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Составной ряд элементов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1044167" y="109560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988383" y="109560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4716575" y="109560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3995936" y="1923678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3635896" y="235572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1116175" y="307580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323528" y="3219822"/>
            <a:ext cx="1980000" cy="2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  <a:latin typeface="Arial Narrow" panose="020B0606020202030204" pitchFamily="34" charset="0"/>
              </a:rPr>
              <a:t>Система фильтрации и сбора данных</a:t>
            </a:r>
          </a:p>
        </p:txBody>
      </p:sp>
      <p:cxnSp>
        <p:nvCxnSpPr>
          <p:cNvPr id="52" name="Прямая со стрелкой 51"/>
          <p:cNvCxnSpPr/>
          <p:nvPr/>
        </p:nvCxnSpPr>
        <p:spPr>
          <a:xfrm flipV="1">
            <a:off x="683568" y="3399862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327224" y="3579862"/>
            <a:ext cx="1008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Интерфейс </a:t>
            </a:r>
            <a:r>
              <a:rPr lang="en-US" sz="9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LLRP</a:t>
            </a:r>
            <a:endParaRPr lang="ru-RU" sz="9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595766" y="2842973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Arial Narrow" panose="020B0606020202030204" pitchFamily="34" charset="0"/>
              </a:rPr>
              <a:t>Приложение сбора данных</a:t>
            </a:r>
          </a:p>
        </p:txBody>
      </p:sp>
      <p:pic>
        <p:nvPicPr>
          <p:cNvPr id="60" name="Picture 3" descr="C:\Users\NotePad\Desktop\ааа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t="44526" r="62009" b="48288"/>
          <a:stretch/>
        </p:blipFill>
        <p:spPr bwMode="auto">
          <a:xfrm>
            <a:off x="323528" y="4009497"/>
            <a:ext cx="540000" cy="2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939902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 Narrow" panose="020B0606020202030204" pitchFamily="34" charset="0"/>
              </a:rPr>
              <a:t>RFID</a:t>
            </a:r>
            <a:r>
              <a:rPr lang="ru-RU" sz="1000" i="1" dirty="0">
                <a:latin typeface="Arial Narrow" panose="020B0606020202030204" pitchFamily="34" charset="0"/>
              </a:rPr>
              <a:t>-считыватель</a:t>
            </a:r>
          </a:p>
        </p:txBody>
      </p:sp>
      <p:pic>
        <p:nvPicPr>
          <p:cNvPr id="61" name="Picture 6" descr="Картинки по запросу &quot;RFID-технологии ПРИНЦИП РАБОТЫ&quot;">
            <a:extLst>
              <a:ext uri="{FF2B5EF4-FFF2-40B4-BE49-F238E27FC236}">
                <a16:creationId xmlns:a16="http://schemas.microsoft.com/office/drawing/2014/main" id="{C7475C6D-2CF2-4DF6-A272-73D38B521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03998"/>
            <a:ext cx="288000" cy="2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27584" y="4803998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Arial Narrow" panose="020B0606020202030204" pitchFamily="34" charset="0"/>
              </a:rPr>
              <a:t>RFID</a:t>
            </a:r>
            <a:r>
              <a:rPr lang="ru-RU" sz="900" i="1" dirty="0">
                <a:latin typeface="Arial Narrow" panose="020B0606020202030204" pitchFamily="34" charset="0"/>
              </a:rPr>
              <a:t>-метка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333114" y="4445903"/>
            <a:ext cx="1188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Интерфейс </a:t>
            </a:r>
            <a:r>
              <a:rPr lang="en-US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RFID</a:t>
            </a:r>
            <a:endParaRPr lang="ru-RU" sz="9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181749" y="4443982"/>
            <a:ext cx="1584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Символика штрихкодирования</a:t>
            </a:r>
          </a:p>
        </p:txBody>
      </p:sp>
      <p:pic>
        <p:nvPicPr>
          <p:cNvPr id="65" name="Рисунок 64" descr="5.1 Архитектура сбора данных - Изображение 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5" t="89639" r="40150" b="3654"/>
          <a:stretch/>
        </p:blipFill>
        <p:spPr bwMode="auto">
          <a:xfrm>
            <a:off x="3450915" y="4695959"/>
            <a:ext cx="1000461" cy="39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C:\Users\NotePad\Desktop\2017080904512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22310"/>
            <a:ext cx="377632" cy="37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Прямая со стрелкой 65"/>
          <p:cNvCxnSpPr/>
          <p:nvPr/>
        </p:nvCxnSpPr>
        <p:spPr>
          <a:xfrm flipV="1">
            <a:off x="683568" y="379588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683568" y="4263958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V="1">
            <a:off x="3851920" y="380427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V="1">
            <a:off x="3923928" y="4263958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5976" y="475841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>
                <a:latin typeface="Arial Narrow" panose="020B0606020202030204" pitchFamily="34" charset="0"/>
              </a:rPr>
              <a:t>Штриховой код</a:t>
            </a:r>
          </a:p>
        </p:txBody>
      </p:sp>
      <p:cxnSp>
        <p:nvCxnSpPr>
          <p:cNvPr id="71" name="Прямая со стрелкой 70"/>
          <p:cNvCxnSpPr/>
          <p:nvPr/>
        </p:nvCxnSpPr>
        <p:spPr>
          <a:xfrm rot="16200000" flipV="1">
            <a:off x="5346087" y="2481758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Рисунок 71" descr="5.1 Архитектура сбора данных - Изображение 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9" t="42457" r="15608" b="46875"/>
          <a:stretch/>
        </p:blipFill>
        <p:spPr bwMode="auto">
          <a:xfrm>
            <a:off x="5508104" y="2427798"/>
            <a:ext cx="468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TextBox 72"/>
          <p:cNvSpPr txBox="1"/>
          <p:nvPr/>
        </p:nvSpPr>
        <p:spPr>
          <a:xfrm>
            <a:off x="5724128" y="2459672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>
                <a:latin typeface="Arial Narrow" panose="020B0606020202030204" pitchFamily="34" charset="0"/>
              </a:rPr>
              <a:t>Интерфейсы </a:t>
            </a:r>
            <a:br>
              <a:rPr lang="ru-RU" sz="1000" i="1" dirty="0">
                <a:latin typeface="Arial Narrow" panose="020B0606020202030204" pitchFamily="34" charset="0"/>
              </a:rPr>
            </a:br>
            <a:r>
              <a:rPr lang="ru-RU" sz="1000" i="1" dirty="0">
                <a:latin typeface="Arial Narrow" panose="020B0606020202030204" pitchFamily="34" charset="0"/>
              </a:rPr>
              <a:t>пользователя</a:t>
            </a:r>
          </a:p>
        </p:txBody>
      </p:sp>
      <p:sp>
        <p:nvSpPr>
          <p:cNvPr id="74" name="Правая фигурная скобка 73"/>
          <p:cNvSpPr/>
          <p:nvPr/>
        </p:nvSpPr>
        <p:spPr>
          <a:xfrm>
            <a:off x="5220072" y="2859894"/>
            <a:ext cx="180000" cy="1008000"/>
          </a:xfrm>
          <a:prstGeom prst="rightBrace">
            <a:avLst>
              <a:gd name="adj1" fmla="val 46409"/>
              <a:gd name="adj2" fmla="val 503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900">
              <a:latin typeface="Arial Narrow" panose="020B060602020203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652120" y="1995686"/>
            <a:ext cx="720000" cy="378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Данные приложения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5580112" y="3147814"/>
            <a:ext cx="962229" cy="567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Преобразования считанных данных</a:t>
            </a:r>
          </a:p>
        </p:txBody>
      </p:sp>
      <p:sp>
        <p:nvSpPr>
          <p:cNvPr id="78" name="Стрелка влево 77"/>
          <p:cNvSpPr/>
          <p:nvPr/>
        </p:nvSpPr>
        <p:spPr>
          <a:xfrm>
            <a:off x="4788024" y="4407982"/>
            <a:ext cx="900000" cy="2520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5292080" y="4236914"/>
            <a:ext cx="1277780" cy="567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i="1" dirty="0">
                <a:solidFill>
                  <a:schemeClr val="tx1"/>
                </a:solidFill>
                <a:latin typeface="Arial Narrow" panose="020B0606020202030204" pitchFamily="34" charset="0"/>
              </a:rPr>
              <a:t>Внутреннее представление данных на носителе</a:t>
            </a:r>
          </a:p>
        </p:txBody>
      </p:sp>
      <p:cxnSp>
        <p:nvCxnSpPr>
          <p:cNvPr id="79" name="Прямая со стрелкой 78"/>
          <p:cNvCxnSpPr/>
          <p:nvPr/>
        </p:nvCxnSpPr>
        <p:spPr>
          <a:xfrm flipV="1">
            <a:off x="683568" y="469600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5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5932FE-8886-40A2-8A25-D8FEB646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05" y="1275606"/>
            <a:ext cx="6191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2D6209-389E-4CC7-B607-E1BEC7F67C49}"/>
              </a:ext>
            </a:extLst>
          </p:cNvPr>
          <p:cNvSpPr/>
          <p:nvPr/>
        </p:nvSpPr>
        <p:spPr>
          <a:xfrm>
            <a:off x="1619672" y="151009"/>
            <a:ext cx="7056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программно-аппаратной архитектуры библиотеки на базе  RFID-систем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7C3433-F05E-4463-8A0A-0079F9A9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4" y="3073031"/>
            <a:ext cx="2000222" cy="133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9C8F952-190D-4213-8014-E154B67E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3" y="1385534"/>
            <a:ext cx="2001045" cy="133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19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4058DA-C7F6-4F20-A4BF-617E89DA0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31590"/>
            <a:ext cx="3984070" cy="328401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C57A55-8972-4055-907D-60086B2518FA}"/>
              </a:ext>
            </a:extLst>
          </p:cNvPr>
          <p:cNvSpPr/>
          <p:nvPr/>
        </p:nvSpPr>
        <p:spPr>
          <a:xfrm>
            <a:off x="1619672" y="151009"/>
            <a:ext cx="705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 !</a:t>
            </a:r>
            <a:endParaRPr lang="ru-RU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3D4019-1790-4296-8E03-46F61558D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851670"/>
            <a:ext cx="286051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9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F30ADBD7-8C92-4DF2-B71D-D2B4769D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9" y="1131591"/>
            <a:ext cx="6934224" cy="381642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AE2EFF7-DAB4-412A-BE1C-1E252FE4E29F}"/>
              </a:ext>
            </a:extLst>
          </p:cNvPr>
          <p:cNvSpPr/>
          <p:nvPr/>
        </p:nvSpPr>
        <p:spPr>
          <a:xfrm>
            <a:off x="1547664" y="212548"/>
            <a:ext cx="7128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характеристики </a:t>
            </a:r>
            <a:r>
              <a:rPr lang="en-US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RFID-</a:t>
            </a:r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технологий </a:t>
            </a:r>
          </a:p>
          <a:p>
            <a:pPr algn="ctr"/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 сравнении со штрих-кодом)</a:t>
            </a:r>
            <a:endParaRPr lang="ru-RU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BEDCC9-BB30-402B-A907-2EF912B1E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531" y="3022201"/>
            <a:ext cx="2232246" cy="1584176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1522DBA-2B84-439B-88C3-3A6C9869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1" y="1131591"/>
            <a:ext cx="1547662" cy="15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12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66634E-0312-4107-BD0D-B8B2EEBB8EC4}"/>
              </a:ext>
            </a:extLst>
          </p:cNvPr>
          <p:cNvSpPr/>
          <p:nvPr/>
        </p:nvSpPr>
        <p:spPr>
          <a:xfrm>
            <a:off x="1835696" y="123478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 </a:t>
            </a:r>
            <a:r>
              <a:rPr lang="ru-RU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меток перед </a:t>
            </a:r>
          </a:p>
          <a:p>
            <a:pPr algn="ctr"/>
            <a:r>
              <a:rPr lang="ru-RU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штрих-кодированием </a:t>
            </a:r>
            <a:endParaRPr lang="ru-RU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BB25612-6CE3-4B54-AD7A-EC0787393B5B}"/>
              </a:ext>
            </a:extLst>
          </p:cNvPr>
          <p:cNvSpPr txBox="1">
            <a:spLocks noChangeArrowheads="1"/>
          </p:cNvSpPr>
          <p:nvPr/>
        </p:nvSpPr>
        <p:spPr>
          <a:xfrm>
            <a:off x="1491843" y="1131590"/>
            <a:ext cx="754585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1600" dirty="0"/>
              <a:t>уменьшение влияния человеческого фактора при считывании информации;</a:t>
            </a:r>
          </a:p>
          <a:p>
            <a:pPr>
              <a:lnSpc>
                <a:spcPct val="90000"/>
              </a:lnSpc>
            </a:pPr>
            <a:r>
              <a:rPr lang="ru-RU" altLang="ru-RU" sz="1600" dirty="0"/>
              <a:t>автоматизация производственных процессов, связанных с маркировкой товаров и грузов;</a:t>
            </a:r>
          </a:p>
          <a:p>
            <a:pPr>
              <a:lnSpc>
                <a:spcPct val="90000"/>
              </a:lnSpc>
            </a:pPr>
            <a:r>
              <a:rPr lang="ru-RU" altLang="ru-RU" sz="1600" dirty="0"/>
              <a:t>экономия времени на внесении и отслеживании информации;</a:t>
            </a:r>
          </a:p>
          <a:p>
            <a:pPr>
              <a:lnSpc>
                <a:spcPct val="90000"/>
              </a:lnSpc>
            </a:pPr>
            <a:r>
              <a:rPr lang="ru-RU" altLang="ru-RU" sz="1600" dirty="0"/>
              <a:t>автоматизация сбора и мониторинга статистической информации;</a:t>
            </a:r>
          </a:p>
          <a:p>
            <a:pPr>
              <a:lnSpc>
                <a:spcPct val="90000"/>
              </a:lnSpc>
            </a:pPr>
            <a:r>
              <a:rPr lang="ru-RU" altLang="ru-RU" sz="1600" dirty="0"/>
              <a:t>предотвращение создания контрафактной продукции вследствие невозможности подделки метки;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77229C-F9D6-4B43-A86E-FF3A51B4FBFE}"/>
              </a:ext>
            </a:extLst>
          </p:cNvPr>
          <p:cNvSpPr txBox="1">
            <a:spLocks noChangeArrowheads="1"/>
          </p:cNvSpPr>
          <p:nvPr/>
        </p:nvSpPr>
        <p:spPr>
          <a:xfrm>
            <a:off x="1491843" y="2931791"/>
            <a:ext cx="725242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1600" dirty="0"/>
              <a:t>информация метки может быть зашифрована или защищена паролем</a:t>
            </a:r>
            <a:endParaRPr lang="ru-RU" altLang="zh-CN" sz="1600" dirty="0"/>
          </a:p>
          <a:p>
            <a:pPr>
              <a:lnSpc>
                <a:spcPct val="90000"/>
              </a:lnSpc>
            </a:pPr>
            <a:r>
              <a:rPr lang="ru-RU" altLang="zh-CN" sz="1600" dirty="0"/>
              <a:t>возможность применения даже в агрессивных средах: RFID-метки могут читаться через бумагу, грязь, краску, пар, воду, пластмассу, древесину; </a:t>
            </a:r>
          </a:p>
          <a:p>
            <a:pPr>
              <a:lnSpc>
                <a:spcPct val="90000"/>
              </a:lnSpc>
            </a:pPr>
            <a:r>
              <a:rPr lang="ru-RU" altLang="zh-CN" sz="1600" dirty="0"/>
              <a:t>площадь микросхемы 0,5 кв. мм.</a:t>
            </a:r>
          </a:p>
          <a:p>
            <a:pPr>
              <a:lnSpc>
                <a:spcPct val="90000"/>
              </a:lnSpc>
            </a:pPr>
            <a:r>
              <a:rPr lang="ru-RU" altLang="zh-CN" sz="1600" dirty="0"/>
              <a:t>метку не требуется размещать на внешней стороне упаковки (объекта), ее можно «спрятать»;</a:t>
            </a:r>
          </a:p>
          <a:p>
            <a:pPr>
              <a:lnSpc>
                <a:spcPct val="90000"/>
              </a:lnSpc>
            </a:pPr>
            <a:r>
              <a:rPr lang="ru-RU" altLang="zh-CN" sz="1600" dirty="0"/>
              <a:t>метки могут быть интеллектуальны. </a:t>
            </a:r>
            <a:endParaRPr lang="ru-RU" alt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17F38F-39D9-4B77-8147-3C84B205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7" y="3224297"/>
            <a:ext cx="1385536" cy="1224134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D66FAFE-9FEB-49FC-A543-2AF09883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6" y="1348627"/>
            <a:ext cx="1441357" cy="136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4FC1454-45A7-4E17-B0C0-A984DF4D5B73}"/>
              </a:ext>
            </a:extLst>
          </p:cNvPr>
          <p:cNvSpPr/>
          <p:nvPr/>
        </p:nvSpPr>
        <p:spPr>
          <a:xfrm>
            <a:off x="2981404" y="339502"/>
            <a:ext cx="372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Ограничения 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 </a:t>
            </a:r>
            <a:r>
              <a:rPr lang="ru-RU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 </a:t>
            </a:r>
            <a:endParaRPr lang="ru-RU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F1AD85-D45D-4C25-ABA7-68673DFB4678}"/>
              </a:ext>
            </a:extLst>
          </p:cNvPr>
          <p:cNvSpPr txBox="1">
            <a:spLocks noChangeArrowheads="1"/>
          </p:cNvSpPr>
          <p:nvPr/>
        </p:nvSpPr>
        <p:spPr>
          <a:xfrm>
            <a:off x="1979712" y="1275606"/>
            <a:ext cx="6707088" cy="33843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/>
            <a:r>
              <a:rPr lang="ru-RU" altLang="ru-RU" sz="1600" dirty="0"/>
              <a:t>Относительно высокая стоимость, в логистике для маркировки большинства товаров выгодно при цене метки ниже 5 центов за штуку</a:t>
            </a:r>
          </a:p>
          <a:p>
            <a:pPr marL="495300" indent="-495300"/>
            <a:r>
              <a:rPr lang="ru-RU" altLang="ru-RU" sz="1600" dirty="0"/>
              <a:t>Вероятность ошибки минимальна, но существует</a:t>
            </a:r>
          </a:p>
          <a:p>
            <a:pPr marL="495300" indent="-495300"/>
            <a:r>
              <a:rPr lang="ru-RU" altLang="ru-RU" sz="1600" dirty="0"/>
              <a:t>Температура и влажность окружающей среды могут повлиять на работу метки</a:t>
            </a:r>
          </a:p>
          <a:p>
            <a:pPr marL="495300" indent="-495300"/>
            <a:r>
              <a:rPr lang="ru-RU" altLang="zh-CN" sz="1600" dirty="0"/>
              <a:t>Подверженность систем помехам в виде электромагнитных полей</a:t>
            </a:r>
          </a:p>
          <a:p>
            <a:pPr marL="495300" indent="-495300"/>
            <a:r>
              <a:rPr lang="ru-RU" altLang="zh-CN" sz="1600" dirty="0"/>
              <a:t>Возможное экранирование меток</a:t>
            </a:r>
            <a:r>
              <a:rPr lang="en-US" altLang="zh-CN" sz="1600" dirty="0"/>
              <a:t> </a:t>
            </a:r>
            <a:r>
              <a:rPr lang="ru-RU" altLang="zh-CN" sz="1600" dirty="0"/>
              <a:t>(за исключением специализированных) при размещении на металлических поверхностях</a:t>
            </a:r>
            <a:endParaRPr lang="ru-RU" altLang="ru-RU" sz="1600" dirty="0"/>
          </a:p>
          <a:p>
            <a:pPr marL="495300" indent="-495300"/>
            <a:r>
              <a:rPr lang="ru-RU" altLang="zh-CN" sz="1600" dirty="0"/>
              <a:t>Необходимость распределения радиочастот </a:t>
            </a:r>
          </a:p>
          <a:p>
            <a:pPr marL="495300" indent="-495300"/>
            <a:r>
              <a:rPr lang="ru-RU" altLang="ru-RU" sz="1600" dirty="0"/>
              <a:t>Критика церкви и общественных организаций (права человека)</a:t>
            </a:r>
          </a:p>
          <a:p>
            <a:pPr marL="495300" indent="-495300"/>
            <a:endParaRPr lang="ru-RU" altLang="ru-RU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658C7B-425D-405D-AEE3-6EA98E48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6" y="1263198"/>
            <a:ext cx="1636242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5087F53-2DD7-45FC-8326-CD968EDA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9" y="3075806"/>
            <a:ext cx="1385536" cy="13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1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36E435-7B4A-4CF3-A0D8-635880E4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37919"/>
            <a:ext cx="6696744" cy="37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99C1FB-E57A-4896-AFD2-0FA26701B94F}"/>
              </a:ext>
            </a:extLst>
          </p:cNvPr>
          <p:cNvSpPr/>
          <p:nvPr/>
        </p:nvSpPr>
        <p:spPr>
          <a:xfrm>
            <a:off x="1547664" y="24612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ru-RU" dirty="0"/>
            </a:br>
            <a:r>
              <a:rPr 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Общий рынок RFID в миллиардах долларов США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B3E100-7A07-4AAC-945E-F28E6EAD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4013"/>
            <a:ext cx="158417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75372BD-A916-4D67-BFAF-06F2A1EE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63638"/>
            <a:ext cx="1557778" cy="12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4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0421CE-3F3F-4D38-924A-61C8103D7426}"/>
              </a:ext>
            </a:extLst>
          </p:cNvPr>
          <p:cNvSpPr/>
          <p:nvPr/>
        </p:nvSpPr>
        <p:spPr>
          <a:xfrm>
            <a:off x="1547664" y="212548"/>
            <a:ext cx="7128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мирового рынка продуктов </a:t>
            </a:r>
            <a:r>
              <a:rPr lang="en-US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endParaRPr lang="ru-RU" altLang="ru-RU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9EE8BD3-64B0-45AF-AB17-0FB142B1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9702"/>
            <a:ext cx="2160240" cy="162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4C08C00-0DB3-45BC-815B-90B6581D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75606"/>
            <a:ext cx="568786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0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D53ED49-1A6F-4AE7-85B3-872980A01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03598"/>
            <a:ext cx="4959653" cy="38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86222CB-1BB4-4559-ADBF-4B52378A3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267494"/>
            <a:ext cx="667757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Экономический эффект от внедрения RFID-системы  в аэропортах для маркировки багажа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A61676-8915-4FC8-A588-6CF88EDC6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612563"/>
            <a:ext cx="2952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cs typeface="Arial" panose="020B0604020202020204" pitchFamily="34" charset="0"/>
              </a:rPr>
              <a:t>Сокращение расходов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cs typeface="Arial" panose="020B0604020202020204" pitchFamily="34" charset="0"/>
              </a:rPr>
              <a:t> на выплату компенсаций клиентам.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8FF6EC-3392-4F06-A790-6C571425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167647"/>
            <a:ext cx="305983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Снижение в несколько раз времени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комплектации, погрузки и получения багажа в аэропортах.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F7FC63-E1F0-4FC7-87DA-680B92D12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031426"/>
            <a:ext cx="305983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Рост лояльности клиентов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авиакомпаний и увеличение их количества в долгосрочной перспективе.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B3A5F69-139E-442E-9051-931D6A69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921363"/>
            <a:ext cx="367168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Сокращение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эксплуатационных расходов аэропортов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2FDF98D-184E-4268-9E68-3CE68E9F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99" y="1131590"/>
            <a:ext cx="485308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6FA387-143E-4957-A85F-225BDC68865E}"/>
              </a:ext>
            </a:extLst>
          </p:cNvPr>
          <p:cNvSpPr/>
          <p:nvPr/>
        </p:nvSpPr>
        <p:spPr>
          <a:xfrm>
            <a:off x="1800418" y="26749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Экономический эффект от использования RFID-системы  в библиотеках и архивах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53FA06-7404-4CC7-97B9-12B636B9C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4" y="1623565"/>
            <a:ext cx="346522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cs typeface="Arial" panose="020B0604020202020204" pitchFamily="34" charset="0"/>
              </a:rPr>
              <a:t>Снижение риска краж.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cs typeface="Arial" panose="020B0604020202020204" pitchFamily="34" charset="0"/>
              </a:rPr>
              <a:t> Инвентаризация, приём-выдача материалов и прочая ручная работа максимально ускоряют работу.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DA45CF-7313-4DB6-A8EF-1D4C5B9A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81" y="2489055"/>
            <a:ext cx="332121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Улучшение сервиса, а значит - лояльности пользователей.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Ускоряется процесс приёма и выдачи, а значит нет очередей и других неприятных спутников медленной работы архивных и библиотечных работников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4527110-707B-45AC-AD89-283DC141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69" y="3723878"/>
            <a:ext cx="34652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Снижение временных издержек на инвентаризацию.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Сотрудники будут успевать гораздо больше за тоже количество рабочего времени.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1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CC88944-481B-43D7-9E33-F708A464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7614"/>
            <a:ext cx="5135091" cy="364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A4E8B7-DA7E-4CCA-AB92-165FA84EA88B}"/>
              </a:ext>
            </a:extLst>
          </p:cNvPr>
          <p:cNvSpPr/>
          <p:nvPr/>
        </p:nvSpPr>
        <p:spPr>
          <a:xfrm>
            <a:off x="1547663" y="267494"/>
            <a:ext cx="7223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Экономический эффект от внедрения RFID-системы для автоматизации складских процессов</a:t>
            </a:r>
            <a:endParaRPr lang="ru-RU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71785E1-E74A-4E04-A465-2241FA7D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49" y="1224129"/>
            <a:ext cx="32403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Сокращение затрат на персонал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Инвентаризация и другие процессы теперь не требуют лишних затрат на привлечение дополнительного персонала даже на самых больших площадях.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318383-0B52-426B-B04A-A0585FF3A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58" y="2302750"/>
            <a:ext cx="31461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Сокращение длительности всех процессов.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Приемка и отгрузка объектов, а также их перемещение и инвентаризация происходят гораздо быстрее.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FE169C-0114-413F-BCED-69BA10C0A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49" y="3381371"/>
            <a:ext cx="29381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Никаких ошибок.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Все сведения считываются автоматически и сразу поступают в систему.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A233C2-15A3-4BB7-AC61-FE204AC85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49" y="4027702"/>
            <a:ext cx="3406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4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Полная безопасность.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RFID-метки невозможно подделать, а портативные считыватели сразу пошлют сигнал в систему, если товар покинет отведенную ему зону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4A637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3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576</Words>
  <Application>Microsoft Office PowerPoint</Application>
  <PresentationFormat>Экран (16:9)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ArialMT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Экономический эффект от внедрения RFID-системы  в аэропортах для маркировки багажа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Наталия А. Брухацкая</dc:creator>
  <cp:lastModifiedBy>Александр В. Решетняк</cp:lastModifiedBy>
  <cp:revision>112</cp:revision>
  <dcterms:created xsi:type="dcterms:W3CDTF">2020-01-23T12:51:27Z</dcterms:created>
  <dcterms:modified xsi:type="dcterms:W3CDTF">2021-01-18T18:36:28Z</dcterms:modified>
</cp:coreProperties>
</file>