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463" autoAdjust="0"/>
  </p:normalViewPr>
  <p:slideViewPr>
    <p:cSldViewPr snapToGrid="0">
      <p:cViewPr varScale="1">
        <p:scale>
          <a:sx n="63" d="100"/>
          <a:sy n="63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D3EB-E41D-4FB3-B6F8-255DC8B7A271}" type="datetimeFigureOut">
              <a:rPr lang="ru-BY" smtClean="0"/>
              <a:t>19.09.2022</a:t>
            </a:fld>
            <a:endParaRPr lang="ru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8FF6A-3AE6-4E98-874F-F211D836AC6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833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7825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Основной сложностью в создании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была полупрозрачная тень подсветка. Так как такой тени нет в стандартных свойствах я решил это следующим способом: добавить на задний слой прямоугольник светло-серого цвета чуть большего за сам баннер, и применить к нему эффект размытия, таким образом можно воссоздать этот эффект.</a:t>
            </a:r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5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043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Паттерн </a:t>
            </a: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MVVM (Model-View-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ViewModel</a:t>
            </a: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позволяет отделить логику приложения от визуальной части (представления). Данный паттерн является архитектурным, то есть он задает общую архитектуру приложения.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Итогом применения паттерна MVVM является функциональное разделение приложения на три компонента, которые проще разрабатывать и тестировать, а также в дальнейшем модифицировать и поддерживать.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621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любая кнопка состоит из ее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 и описания функционала по средству описания специального атрибута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данном случае описывается команда Command="{</a:t>
            </a:r>
            <a:r>
              <a:rPr lang="ru-RU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Binding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LoadDevicesAsyncCommand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}".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сложность состояла в том что я не мог воспроизвести данный баг на своем устройстве. Пришлось пересмотреть реализацию более глубоко и понять что в принципе влияет на блокировку кнопки.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дело оказалось в методе </a:t>
            </a:r>
            <a:r>
              <a:rPr lang="en-US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CanExecute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 Это метод который находится в реализации класса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AsyncCommand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непосредственно участвует в процессе асинхронного выполнения команды. Этот метод возвращает булевское значение показывающее доступность выполнения данной команды, если этот метод возвращает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 кнопка будет заблокирована на время, пока метод не вернет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предположил, что этот метод может зациклиться в потоках и все время возвращать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приведет к извечной блокировке кнопки. Эта проблема может случаться в изредка, потому что состояние гонки не управляемый процесс.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Так как класс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AsyncCommand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 имеет библиотечной реализации, то не факт что наша реализация предусмотрела все тестовые случаи.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начал искать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написанию AsyncCommand класса, который смог бы предусмотреть все случаи и возможно это смогло бы решить мою проблему. Майкрософт предоставляет материалы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данной теме.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MVVM Applications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7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539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частности, не существует идеальной истории с несколькими асинхронными операциями. </a:t>
            </a:r>
            <a:endParaRPr lang="en-US" sz="18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 есть как в рабочих очередях, так и в уведомлениях, и мне кажется, универсальный UX еще предстоит разработать. </a:t>
            </a:r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8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2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Идея заключается в создании так называемого именованного мьютекса, объекта синхронизации. У него есть метод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Mutex.WaitOne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Он имеет перегрузку, которая указывает время ожидания. Поскольку мы на самом деле не хотим синхронизировать наш код (более того мы просто проверяем, используется ли он в данный момент), мы используем перегрузку с двумя параметрами: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Mutex.WaitOne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Timespan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timeout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exitContext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ru-B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8FF6A-3AE6-4E98-874F-F211D836AC6C}" type="slidenum">
              <a:rPr lang="ru-BY" smtClean="0"/>
              <a:t>11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68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5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5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9" y="49428"/>
            <a:ext cx="4219065" cy="6763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" y="616580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7" y="153315"/>
            <a:ext cx="2160994" cy="55009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7749" y="2466109"/>
            <a:ext cx="9144000" cy="1181416"/>
          </a:xfrm>
        </p:spPr>
        <p:txBody>
          <a:bodyPr>
            <a:normAutofit/>
          </a:bodyPr>
          <a:lstStyle/>
          <a:p>
            <a:pPr marR="88900"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</a:rPr>
              <a:t>DESKTOP </a:t>
            </a:r>
            <a:r>
              <a:rPr lang="ru-RU" sz="3600" dirty="0">
                <a:latin typeface="Times New Roman" panose="02020603050405020304" pitchFamily="18" charset="0"/>
              </a:rPr>
              <a:t>ПРИЛОЖЕНИЯ </a:t>
            </a:r>
            <a:br>
              <a:rPr lang="ru-BY" sz="3600" dirty="0">
                <a:latin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</a:rPr>
              <a:t>НА БАЗЕ </a:t>
            </a:r>
            <a:r>
              <a:rPr lang="en-US" sz="3600" dirty="0">
                <a:latin typeface="Times New Roman" panose="02020603050405020304" pitchFamily="18" charset="0"/>
              </a:rPr>
              <a:t>WPF</a:t>
            </a:r>
            <a:endParaRPr lang="ru-BY" sz="3600" dirty="0">
              <a:latin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e-BY" sz="1800" dirty="0"/>
              <a:t>Доскоч Роман Дмитриевич</a:t>
            </a:r>
          </a:p>
          <a:p>
            <a:r>
              <a:rPr lang="be-BY" sz="1800" dirty="0"/>
              <a:t>Научный руководитель: доцент </a:t>
            </a:r>
            <a:r>
              <a:rPr lang="ru-RU" sz="1800" dirty="0"/>
              <a:t>В</a:t>
            </a:r>
            <a:r>
              <a:rPr lang="be-BY" sz="1800" dirty="0"/>
              <a:t>.</a:t>
            </a:r>
            <a:r>
              <a:rPr lang="ru-RU" sz="1800" dirty="0"/>
              <a:t>В</a:t>
            </a:r>
            <a:r>
              <a:rPr lang="be-BY" sz="1800" dirty="0"/>
              <a:t>.Горячкин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B14C-372D-6493-830C-155FF280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nstance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4333-2FBE-51E6-5073-0D1F28B3D125}"/>
              </a:ext>
            </a:extLst>
          </p:cNvPr>
          <p:cNvSpPr txBox="1"/>
          <p:nvPr/>
        </p:nvSpPr>
        <p:spPr>
          <a:xfrm>
            <a:off x="305753" y="991827"/>
            <a:ext cx="6097904" cy="395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подход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one-instance приложения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повторном запуске любым способом приложения нужно открывать тот же экземпляр приложения, то есть не создавать копии окон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Реализация: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Исследования методов в реализации данной функциональности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Написание кода реализации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</a:t>
            </a:r>
            <a:endParaRPr lang="ru-B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F2735-83ED-5A5C-00AC-C9C8CEB1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1"/>
          <a:stretch/>
        </p:blipFill>
        <p:spPr>
          <a:xfrm>
            <a:off x="6632256" y="1672788"/>
            <a:ext cx="4820273" cy="39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4CB1-7BC2-B6DB-5A34-B15E67DE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nstance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5E1B9-6D94-1F7F-AA99-8FDE86A5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45" y="1730692"/>
            <a:ext cx="8089509" cy="3396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155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A40E-B9F5-D4F1-56B5-D5EA5DA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nstance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1CB40-DE05-7041-A0A3-39811FBA5D14}"/>
              </a:ext>
            </a:extLst>
          </p:cNvPr>
          <p:cNvSpPr txBox="1"/>
          <p:nvPr/>
        </p:nvSpPr>
        <p:spPr>
          <a:xfrm>
            <a:off x="224944" y="1104421"/>
            <a:ext cx="11742112" cy="464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приложение по нажатию всплывало поверх всех окон я решил использовать небольшой Win32, чтобы уведомить мой запущенный экземпляр о том, что кто-то забыл, что он уже запущен (поместив себя поверх всех других окон). Для этого я использовал функцию Win32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SetForegroundWindow</a:t>
            </a:r>
            <a:endParaRPr lang="ru-BY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DllImport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>
                <a:solidFill>
                  <a:srgbClr val="E36C0A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user32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")]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extern </a:t>
            </a:r>
            <a:r>
              <a:rPr lang="en-US" sz="1800" dirty="0" err="1">
                <a:solidFill>
                  <a:srgbClr val="76923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IntPtr</a:t>
            </a:r>
            <a:r>
              <a:rPr lang="en-US" sz="1800" dirty="0">
                <a:solidFill>
                  <a:srgbClr val="76923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SetForegroundWindow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6923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IntPtr</a:t>
            </a:r>
            <a:r>
              <a:rPr lang="en-US" sz="1800" dirty="0">
                <a:solidFill>
                  <a:srgbClr val="76923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E36C0A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hWnd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Выводит поток, создавший указанное окно, на передний план и активирует окно. Ввод с клавиатуры направлен в окно, а для пользователя изменены различные визуальные подсказки. Система назначает немного более высокий приоритет потоку, создавшему окно переднего плана, чем другим потокам.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параметры этой функции входит дескриптор окна рабочего приложения, для того что бы найти его можно воспользоваться еще одной Win32 функцией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FindWindow</a:t>
            </a:r>
            <a:endParaRPr lang="ru-BY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			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en-US" sz="1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DllImport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("</a:t>
            </a:r>
            <a:r>
              <a:rPr lang="en-US" sz="1800" dirty="0">
                <a:solidFill>
                  <a:srgbClr val="E36C0A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user32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", </a:t>
            </a:r>
            <a:r>
              <a:rPr lang="en-US" sz="1800" dirty="0" err="1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CharSet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800" dirty="0" err="1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CharSet</a:t>
            </a:r>
            <a:r>
              <a:rPr lang="en-US" sz="1800" dirty="0" err="1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.Unicode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)]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F81BD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extern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76923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IntPtr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FindWindow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4F81BD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rgbClr val="4F81BD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</a:t>
            </a:r>
            <a:r>
              <a:rPr lang="en-US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rgbClr val="171717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Которая по названию окна приложения может найти и вернуть дескриптор окна приложения.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AEBB-5DCA-E793-1F82-DC420986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</a:t>
            </a:r>
            <a:endParaRPr lang="ru-B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F65-74E2-CB41-4E4D-F830527A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1" y="1136946"/>
            <a:ext cx="7287491" cy="1655661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практики на предприятии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ИООО ЕПАМ </a:t>
            </a:r>
            <a:r>
              <a:rPr lang="ru-RU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Системз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был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выполнены все задания: исправлены баги в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</a:t>
            </a:r>
            <a:r>
              <a:rPr lang="ru-RU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ации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десктоп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я, разработаны  новые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компоненты, и проведен рефакторинг команд на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MVVM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паттерн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велась на 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языке программирования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под платформой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29547-FCB5-D7FD-CC31-F779EB5659CC}"/>
              </a:ext>
            </a:extLst>
          </p:cNvPr>
          <p:cNvSpPr txBox="1"/>
          <p:nvPr/>
        </p:nvSpPr>
        <p:spPr>
          <a:xfrm>
            <a:off x="4397009" y="3115341"/>
            <a:ext cx="7638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BY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Кроме того, были изучения аспекты использования соответствующих инструментов (язык программирования </a:t>
            </a: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С# под </a:t>
            </a:r>
            <a:r>
              <a:rPr lang="en-US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WPF</a:t>
            </a: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языка разметки </a:t>
            </a:r>
            <a:r>
              <a:rPr lang="en-US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XAML</a:t>
            </a: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работа с </a:t>
            </a:r>
            <a:r>
              <a:rPr lang="en-US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JIRA</a:t>
            </a: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 совместной работе в команде</a:t>
            </a:r>
            <a:r>
              <a:rPr lang="ru-BY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на практике, в промышленной разработке.</a:t>
            </a:r>
            <a:endParaRPr lang="ru-BY" dirty="0">
              <a:effectLst/>
            </a:endParaRPr>
          </a:p>
          <a:p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6FCB4-D357-83C2-4F24-A330D993AA24}"/>
              </a:ext>
            </a:extLst>
          </p:cNvPr>
          <p:cNvSpPr txBox="1"/>
          <p:nvPr/>
        </p:nvSpPr>
        <p:spPr>
          <a:xfrm>
            <a:off x="124691" y="4901429"/>
            <a:ext cx="748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BY" sz="1800" kern="1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Цели, поставленные на период производственной практики, достигнуты. Ход выполнения заданий проконтролирован руководителем со стороны предприятия.</a:t>
            </a:r>
            <a:endParaRPr lang="ru-BY" dirty="0">
              <a:effectLst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8114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FBD8-C682-DCD9-27D0-8E3C0F7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0A31-4AB0-2591-D6FC-7E751C65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6879" y="2827482"/>
            <a:ext cx="4238241" cy="120303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7838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7590" y="42516"/>
            <a:ext cx="8757893" cy="77169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Цель Практики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1145223"/>
            <a:ext cx="10892609" cy="190852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/>
              <a:t>Получение опыта работы на предприятии.</a:t>
            </a:r>
          </a:p>
          <a:p>
            <a:pPr marL="457200" indent="-457200">
              <a:buAutoNum type="arabicPeriod"/>
            </a:pPr>
            <a:r>
              <a:rPr lang="ru-RU" dirty="0"/>
              <a:t>Закрепление теоретических знаний, приобретенных в рамках учебного курса</a:t>
            </a:r>
          </a:p>
          <a:p>
            <a:pPr marL="457200" indent="-457200">
              <a:buAutoNum type="arabicPeriod"/>
            </a:pPr>
            <a:r>
              <a:rPr lang="ru-RU" dirty="0"/>
              <a:t>Знакомство с структурой работы компании где проходила практика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C45A3-2708-40BC-92F9-8E7A562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C4160-7748-4F03-70C6-2A702210599C}"/>
              </a:ext>
            </a:extLst>
          </p:cNvPr>
          <p:cNvSpPr txBox="1"/>
          <p:nvPr/>
        </p:nvSpPr>
        <p:spPr>
          <a:xfrm>
            <a:off x="2669309" y="3798865"/>
            <a:ext cx="6853382" cy="204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BY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EPAM Systems</a:t>
            </a:r>
            <a:r>
              <a:rPr lang="ru-BY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американская ИТ-компания, основанная в 1993 году. Штаб-квартира компании расположена в </a:t>
            </a:r>
            <a:r>
              <a:rPr lang="ru-BY" sz="24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Ньютауне</a:t>
            </a:r>
            <a:r>
              <a:rPr lang="ru-BY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штат Пенсильвания, а её отделения представлены более чем в 40 странах мира.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Тренинг-центр EPAM в Беларуси - программы обучения для студентов, а также  тех, кто хочет начать карьеру в IT | training.by">
            <a:extLst>
              <a:ext uri="{FF2B5EF4-FFF2-40B4-BE49-F238E27FC236}">
                <a16:creationId xmlns:a16="http://schemas.microsoft.com/office/drawing/2014/main" id="{29D3D87B-692A-0571-6675-9ECB34A6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9" y="1935041"/>
            <a:ext cx="3810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0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8647-5423-F9F1-EB87-3F438581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Задачи</a:t>
            </a:r>
            <a:endParaRPr lang="ru-B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2AF98-BD04-2744-2EB7-6BBDBA3EB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всплывающего баннера </a:t>
            </a:r>
            <a:r>
              <a:rPr lang="ru-BY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Sutisfaction</a:t>
            </a: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Перенос общего функционала под спецификацию MVVM паттерна.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паттерна AsyncCommand для эффективной работы с асинхронными задачами.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подход </a:t>
            </a:r>
            <a:r>
              <a:rPr lang="ru-BY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</a:t>
            </a:r>
            <a:r>
              <a:rPr lang="ru-BY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приложения.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383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0272-1D09-5906-0408-502A4A5F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Sutisfaction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A86D3-5FBB-DDE5-B861-1E182309D020}"/>
              </a:ext>
            </a:extLst>
          </p:cNvPr>
          <p:cNvSpPr txBox="1"/>
          <p:nvPr/>
        </p:nvSpPr>
        <p:spPr>
          <a:xfrm>
            <a:off x="452582" y="1366982"/>
            <a:ext cx="5957454" cy="490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всплывающее окно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Sutisfaction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survey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баннер. 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по образу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UX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команды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Sutisfaction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survey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баннер должен показываться пользователю в течении 2 недель после установки приложения.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пользователь перейдет по ссылке баннера, тот должен исчезнуть в дальнейшем для текущего пользователя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каждого пользователя свой баннер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Реализация: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составляющей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Имплементация функционала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BY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F86FF-1DCF-ADAD-81F8-3A7A132A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27" y="1366982"/>
            <a:ext cx="4223760" cy="1889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60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D09B-4B3C-B605-5C52-632010B5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MVVM паттерн</a:t>
            </a:r>
            <a:endParaRPr lang="ru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AD2A0-FD94-E008-CDA2-4019113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64" y="1157118"/>
            <a:ext cx="9874071" cy="24116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1565D-5E23-3566-1F9E-729C4339A1D8}"/>
              </a:ext>
            </a:extLst>
          </p:cNvPr>
          <p:cNvSpPr txBox="1"/>
          <p:nvPr/>
        </p:nvSpPr>
        <p:spPr>
          <a:xfrm>
            <a:off x="1158964" y="3980703"/>
            <a:ext cx="6096000" cy="216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Рефакторинг кода под спецификацию MVVM паттерна.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Реализация: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Поиск мест с взаимодействия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View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Перенос связи по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MVVM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Проверка правильности работы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15A2-B76C-684C-43E7-CB33E00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 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AsyncCommand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EC3BD-37C6-87A2-9102-B0986EE771DE}"/>
              </a:ext>
            </a:extLst>
          </p:cNvPr>
          <p:cNvSpPr txBox="1"/>
          <p:nvPr/>
        </p:nvSpPr>
        <p:spPr>
          <a:xfrm>
            <a:off x="260033" y="1154364"/>
            <a:ext cx="6049327" cy="397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Понять и решить проблему недоступности кнопки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refresh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после сна компьютера. Эта проблема случается изредка.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Реализация: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SzPts val="1400"/>
              <a:buFont typeface="Times New Roman" panose="02020603050405020304" pitchFamily="18" charset="0"/>
              <a:buAutoNum type="arabicParenR"/>
            </a:pPr>
            <a:r>
              <a:rPr lang="ru-BY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проблемы такого поведения.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SzPts val="1400"/>
              <a:buFont typeface="Times New Roman" panose="02020603050405020304" pitchFamily="18" charset="0"/>
              <a:buAutoNum type="arabicParenR"/>
            </a:pPr>
            <a:r>
              <a:rPr lang="ru-BY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найденного решения на специфику применения.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SzPts val="1400"/>
              <a:buFont typeface="Times New Roman" panose="02020603050405020304" pitchFamily="18" charset="0"/>
              <a:buAutoNum type="arabicParenR"/>
            </a:pPr>
            <a:r>
              <a:rPr lang="ru-BY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найденного решения для успешного устранения.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ru-BY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Тестирование.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2" name="Picture 4" descr="Understanding Node.js Async Flows: Parallel, Serial, Waterfall and Queues |  by Velotio Technologies | Velotio Perspectives | Medium">
            <a:extLst>
              <a:ext uri="{FF2B5EF4-FFF2-40B4-BE49-F238E27FC236}">
                <a16:creationId xmlns:a16="http://schemas.microsoft.com/office/drawing/2014/main" id="{F9EBA83A-57B9-A57A-3BC0-11B73CE8D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10733"/>
          <a:stretch/>
        </p:blipFill>
        <p:spPr bwMode="auto">
          <a:xfrm>
            <a:off x="6422012" y="2254404"/>
            <a:ext cx="5239446" cy="21347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4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A74D-1FD3-1BF7-258E-F7B2929D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 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AsyncCommand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D447F-0314-7CF1-8C58-3BC8E4CE640B}"/>
              </a:ext>
            </a:extLst>
          </p:cNvPr>
          <p:cNvSpPr txBox="1"/>
          <p:nvPr/>
        </p:nvSpPr>
        <p:spPr>
          <a:xfrm>
            <a:off x="214312" y="1072991"/>
            <a:ext cx="11695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BY" sz="1800" b="1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ru-BY" sz="1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MVVM Applications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Расскажу основные идеи, которые были описаны в данной практике.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Универсального решения для асинхронной команды, подходящего всем, пока не существует. Сообщество разработчиков все еще изучает асинхронные шаблоны пользовательского интерфейса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71EF2-6F1B-15EE-74C3-A07647EFCC64}"/>
              </a:ext>
            </a:extLst>
          </p:cNvPr>
          <p:cNvSpPr txBox="1"/>
          <p:nvPr/>
        </p:nvSpPr>
        <p:spPr>
          <a:xfrm>
            <a:off x="500063" y="227332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/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Прежде чем начать, взгляните на интерфейс ICommand:</a:t>
            </a:r>
            <a:endParaRPr lang="ru-BY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C799A-4862-472F-38A2-D835B988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6" y="2904768"/>
            <a:ext cx="3901440" cy="187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9ECD3-1D44-03EE-1E56-0AB26559763B}"/>
              </a:ext>
            </a:extLst>
          </p:cNvPr>
          <p:cNvSpPr txBox="1"/>
          <p:nvPr/>
        </p:nvSpPr>
        <p:spPr>
          <a:xfrm>
            <a:off x="5706840" y="2763489"/>
            <a:ext cx="6097904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бы реализовать свой IAsyncCommand  лучше свести код к минимуму в асинхронном методе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предоставить вместо него асинхронный метод Task, который содержит реальную логику. Эта практика делает код более тестируемым. Имея это в виду, я предлагаю следующий интерфейс в качестве асинхронного командного интерфейса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16C5C-BD35-014B-C2FB-91A1E6D57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67" y="4915745"/>
            <a:ext cx="466788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9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B79C-C4BD-92CF-D97F-DA8FBF0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 </a:t>
            </a:r>
            <a:r>
              <a:rPr lang="ru-B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AsyncCommand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3919D-3EF8-9D87-D5A3-8B84E613F1CD}"/>
              </a:ext>
            </a:extLst>
          </p:cNvPr>
          <p:cNvSpPr txBox="1"/>
          <p:nvPr/>
        </p:nvSpPr>
        <p:spPr>
          <a:xfrm>
            <a:off x="-1904" y="976374"/>
            <a:ext cx="6097904" cy="274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Теперь реализуем класс AsyncCommand который и будет служить основой в асинхронных командах код можно найти в приложении Б. Одной из самых главных деталей является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CanExecuteChanged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базовый класс передает реализацию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CanExecuteChanged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классу 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CommandManager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Он ожидает результата, чтобы гарантировать, что любые исключения в логике асинхронной команды будут правильно переданы в основной цикл потока пользовательского интерфейса</a:t>
            </a:r>
            <a:endParaRPr lang="ru-BY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593F7-EBD4-A6CA-8EEC-E9E9F083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24" y="1703070"/>
            <a:ext cx="5285821" cy="1160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552FD0-5B85-7510-B711-2243A677C380}"/>
              </a:ext>
            </a:extLst>
          </p:cNvPr>
          <p:cNvSpPr txBox="1"/>
          <p:nvPr/>
        </p:nvSpPr>
        <p:spPr>
          <a:xfrm>
            <a:off x="5909002" y="3752072"/>
            <a:ext cx="6126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по сути, этот фрагмент кода гарантирует, что всякий раз, когда диспетчер команд считает, что возможность выполнения команды изменилась, команда будет инициирована, </a:t>
            </a:r>
            <a:r>
              <a:rPr lang="ru-BY" sz="18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CanExecuteChanged</a:t>
            </a:r>
            <a:r>
              <a:rPr lang="ru-BY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даже если она на самом деле не изменилась.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58878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</TotalTime>
  <Words>1206</Words>
  <Application>Microsoft Office PowerPoint</Application>
  <PresentationFormat>Widescreen</PresentationFormat>
  <Paragraphs>94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Wingdings</vt:lpstr>
      <vt:lpstr>Тема Office</vt:lpstr>
      <vt:lpstr>РАЗРАБОТКА DESKTOP ПРИЛОЖЕНИЯ  НА БАЗЕ WPF</vt:lpstr>
      <vt:lpstr>Цель Практики</vt:lpstr>
      <vt:lpstr>PowerPoint Presentation</vt:lpstr>
      <vt:lpstr>Задачи</vt:lpstr>
      <vt:lpstr>Sutisfaction survey</vt:lpstr>
      <vt:lpstr>MVVM паттерн</vt:lpstr>
      <vt:lpstr>Подход AsyncCommand</vt:lpstr>
      <vt:lpstr>Подход AsyncCommand</vt:lpstr>
      <vt:lpstr>Подход AsyncCommand</vt:lpstr>
      <vt:lpstr>One Instance приложение</vt:lpstr>
      <vt:lpstr>One Instance приложение</vt:lpstr>
      <vt:lpstr>One Instance приложение</vt:lpstr>
      <vt:lpstr>Вывод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Roman Doskoch1</cp:lastModifiedBy>
  <cp:revision>48</cp:revision>
  <dcterms:created xsi:type="dcterms:W3CDTF">2019-01-28T06:34:39Z</dcterms:created>
  <dcterms:modified xsi:type="dcterms:W3CDTF">2022-09-19T11:58:05Z</dcterms:modified>
</cp:coreProperties>
</file>