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5" r:id="rId7"/>
    <p:sldId id="262" r:id="rId8"/>
    <p:sldId id="268" r:id="rId9"/>
    <p:sldId id="267" r:id="rId10"/>
    <p:sldId id="270" r:id="rId11"/>
    <p:sldId id="271" r:id="rId12"/>
    <p:sldId id="263"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27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17E1B-4C9B-4956-B637-9CC473C712F1}" type="datetimeFigureOut">
              <a:rPr lang="en-US" smtClean="0"/>
              <a:t>2/21/2021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AF31E-1845-490D-9630-B555BD9AFBA1}" type="slidenum">
              <a:rPr lang="en-US" smtClean="0"/>
              <a:t>‹#›</a:t>
            </a:fld>
            <a:endParaRPr lang="en-US"/>
          </a:p>
        </p:txBody>
      </p:sp>
    </p:spTree>
    <p:extLst>
      <p:ext uri="{BB962C8B-B14F-4D97-AF65-F5344CB8AC3E}">
        <p14:creationId xmlns:p14="http://schemas.microsoft.com/office/powerpoint/2010/main" val="422050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Mô hình này cung cấp việc triển khai nhanh chóng các phần chính của hệ thống cả phần cứng và phần mềm trong giai đoạn đầu của dự án để tạo ra một mẫu thử nhanh. Phương pháp này cho phép nhà phát triển có thể xây dựng những tính năng dự kiến còn lại theo giai đoạn tăng dần. Mỗi giai đoạn sẽ bao gồm design, code và unit test, intergration test, và delivery. Với</a:t>
            </a:r>
            <a:r>
              <a:rPr lang="vi-VN" smtClean="0"/>
              <a:t> mô hình này thì khách hàng có thể sớm tiếp cận với mẫu thử và có những góp ý trong quá trình phát  hoàn thiện sản phẩm. </a:t>
            </a:r>
            <a:endParaRPr lang="en-US" smtClean="0"/>
          </a:p>
          <a:p>
            <a:endParaRPr lang="en-US"/>
          </a:p>
        </p:txBody>
      </p:sp>
      <p:sp>
        <p:nvSpPr>
          <p:cNvPr id="4" name="Slide Number Placeholder 3"/>
          <p:cNvSpPr>
            <a:spLocks noGrp="1"/>
          </p:cNvSpPr>
          <p:nvPr>
            <p:ph type="sldNum" sz="quarter" idx="10"/>
          </p:nvPr>
        </p:nvSpPr>
        <p:spPr/>
        <p:txBody>
          <a:bodyPr/>
          <a:lstStyle/>
          <a:p>
            <a:fld id="{BBFAF31E-1845-490D-9630-B555BD9AFBA1}" type="slidenum">
              <a:rPr lang="en-US" smtClean="0"/>
              <a:t>7</a:t>
            </a:fld>
            <a:endParaRPr lang="en-US"/>
          </a:p>
        </p:txBody>
      </p:sp>
    </p:spTree>
    <p:extLst>
      <p:ext uri="{BB962C8B-B14F-4D97-AF65-F5344CB8AC3E}">
        <p14:creationId xmlns:p14="http://schemas.microsoft.com/office/powerpoint/2010/main" val="404597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C53F4497-767E-F44C-9A22-23E9AFAE1C91}" type="slidenum">
              <a:rPr lang="x-none" smtClean="0"/>
              <a:t>8</a:t>
            </a:fld>
            <a:endParaRPr lang="x-none"/>
          </a:p>
        </p:txBody>
      </p:sp>
    </p:spTree>
    <p:extLst>
      <p:ext uri="{BB962C8B-B14F-4D97-AF65-F5344CB8AC3E}">
        <p14:creationId xmlns:p14="http://schemas.microsoft.com/office/powerpoint/2010/main" val="404833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FAF31E-1845-490D-9630-B555BD9AFBA1}" type="slidenum">
              <a:rPr lang="en-US" smtClean="0"/>
              <a:t>12</a:t>
            </a:fld>
            <a:endParaRPr lang="en-US"/>
          </a:p>
        </p:txBody>
      </p:sp>
    </p:spTree>
    <p:extLst>
      <p:ext uri="{BB962C8B-B14F-4D97-AF65-F5344CB8AC3E}">
        <p14:creationId xmlns:p14="http://schemas.microsoft.com/office/powerpoint/2010/main" val="947294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9F4F4-0003-49E0-BDEF-88EE6CF1F0B7}"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237317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9F4F4-0003-49E0-BDEF-88EE6CF1F0B7}"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14238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9F4F4-0003-49E0-BDEF-88EE6CF1F0B7}"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316987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9F4F4-0003-49E0-BDEF-88EE6CF1F0B7}"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202408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9F4F4-0003-49E0-BDEF-88EE6CF1F0B7}"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346930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9F4F4-0003-49E0-BDEF-88EE6CF1F0B7}"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233351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9F4F4-0003-49E0-BDEF-88EE6CF1F0B7}"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238750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9F4F4-0003-49E0-BDEF-88EE6CF1F0B7}"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32242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9F4F4-0003-49E0-BDEF-88EE6CF1F0B7}"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238339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9F4F4-0003-49E0-BDEF-88EE6CF1F0B7}"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174358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9F4F4-0003-49E0-BDEF-88EE6CF1F0B7}"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CF498-F7E6-4BB8-89C7-808B9154E7E3}" type="slidenum">
              <a:rPr lang="en-US" smtClean="0"/>
              <a:t>‹#›</a:t>
            </a:fld>
            <a:endParaRPr lang="en-US"/>
          </a:p>
        </p:txBody>
      </p:sp>
    </p:spTree>
    <p:extLst>
      <p:ext uri="{BB962C8B-B14F-4D97-AF65-F5344CB8AC3E}">
        <p14:creationId xmlns:p14="http://schemas.microsoft.com/office/powerpoint/2010/main" val="245343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9F4F4-0003-49E0-BDEF-88EE6CF1F0B7}" type="datetimeFigureOut">
              <a:rPr lang="en-US" smtClean="0"/>
              <a:t>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CF498-F7E6-4BB8-89C7-808B9154E7E3}" type="slidenum">
              <a:rPr lang="en-US" smtClean="0"/>
              <a:t>‹#›</a:t>
            </a:fld>
            <a:endParaRPr lang="en-US"/>
          </a:p>
        </p:txBody>
      </p:sp>
    </p:spTree>
    <p:extLst>
      <p:ext uri="{BB962C8B-B14F-4D97-AF65-F5344CB8AC3E}">
        <p14:creationId xmlns:p14="http://schemas.microsoft.com/office/powerpoint/2010/main" val="21135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0"/>
            <a:ext cx="4038600" cy="707886"/>
          </a:xfrm>
          <a:prstGeom prst="rect">
            <a:avLst/>
          </a:prstGeom>
          <a:noFill/>
        </p:spPr>
        <p:txBody>
          <a:bodyPr wrap="square" rtlCol="0">
            <a:spAutoFit/>
          </a:bodyPr>
          <a:lstStyle/>
          <a:p>
            <a:r>
              <a:rPr lang="en-US" sz="4000" smtClean="0"/>
              <a:t>OUTLINE</a:t>
            </a:r>
            <a:endParaRPr lang="en-US" sz="4000"/>
          </a:p>
        </p:txBody>
      </p:sp>
      <p:sp>
        <p:nvSpPr>
          <p:cNvPr id="5" name="Rectangle 4"/>
          <p:cNvSpPr/>
          <p:nvPr/>
        </p:nvSpPr>
        <p:spPr>
          <a:xfrm>
            <a:off x="533400" y="1752600"/>
            <a:ext cx="8534400" cy="2554545"/>
          </a:xfrm>
          <a:prstGeom prst="rect">
            <a:avLst/>
          </a:prstGeom>
        </p:spPr>
        <p:txBody>
          <a:bodyPr wrap="square">
            <a:spAutoFit/>
          </a:bodyPr>
          <a:lstStyle/>
          <a:p>
            <a:r>
              <a:rPr lang="vi-VN" sz="3200" smtClean="0"/>
              <a:t>1. </a:t>
            </a:r>
            <a:r>
              <a:rPr lang="en-US" sz="3200" b="1" smtClean="0">
                <a:solidFill>
                  <a:srgbClr val="FF0000"/>
                </a:solidFill>
              </a:rPr>
              <a:t>Ideal Project Flow</a:t>
            </a:r>
          </a:p>
          <a:p>
            <a:r>
              <a:rPr lang="vi-VN" sz="3200" smtClean="0"/>
              <a:t>2</a:t>
            </a:r>
            <a:r>
              <a:rPr lang="vi-VN" sz="3200"/>
              <a:t>. </a:t>
            </a:r>
            <a:r>
              <a:rPr lang="en-US" sz="3200" smtClean="0"/>
              <a:t>Product Life Cycle Model: </a:t>
            </a:r>
            <a:br>
              <a:rPr lang="en-US" sz="3200" smtClean="0"/>
            </a:br>
            <a:r>
              <a:rPr lang="en-US" sz="3200" smtClean="0"/>
              <a:t>	 </a:t>
            </a:r>
            <a:r>
              <a:rPr lang="vi-VN" sz="3200" smtClean="0"/>
              <a:t>Rapid </a:t>
            </a:r>
            <a:r>
              <a:rPr lang="vi-VN" sz="3200"/>
              <a:t>Prototyping - Incremental Model</a:t>
            </a:r>
          </a:p>
          <a:p>
            <a:r>
              <a:rPr lang="vi-VN" sz="3200"/>
              <a:t>3</a:t>
            </a:r>
            <a:r>
              <a:rPr lang="vi-VN" sz="3200"/>
              <a:t>. </a:t>
            </a:r>
            <a:r>
              <a:rPr lang="en-US" sz="3200" smtClean="0"/>
              <a:t>Industrial Design Product</a:t>
            </a:r>
            <a:endParaRPr lang="vi-VN" sz="3200"/>
          </a:p>
          <a:p>
            <a:r>
              <a:rPr lang="vi-VN" sz="3200"/>
              <a:t>4</a:t>
            </a:r>
            <a:r>
              <a:rPr lang="vi-VN" sz="3200"/>
              <a:t>. </a:t>
            </a:r>
            <a:r>
              <a:rPr lang="en-US" sz="3200" smtClean="0"/>
              <a:t>Skills</a:t>
            </a:r>
            <a:endParaRPr lang="vi-VN" sz="3200"/>
          </a:p>
        </p:txBody>
      </p:sp>
    </p:spTree>
    <p:extLst>
      <p:ext uri="{BB962C8B-B14F-4D97-AF65-F5344CB8AC3E}">
        <p14:creationId xmlns:p14="http://schemas.microsoft.com/office/powerpoint/2010/main" val="1854834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ptagon 3">
            <a:extLst>
              <a:ext uri="{FF2B5EF4-FFF2-40B4-BE49-F238E27FC236}">
                <a16:creationId xmlns="" xmlns:a16="http://schemas.microsoft.com/office/drawing/2014/main" id="{987D4705-FC18-964F-BEED-40E7245C2D83}"/>
              </a:ext>
            </a:extLst>
          </p:cNvPr>
          <p:cNvSpPr/>
          <p:nvPr/>
        </p:nvSpPr>
        <p:spPr>
          <a:xfrm>
            <a:off x="436293" y="633044"/>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4</a:t>
            </a:r>
          </a:p>
        </p:txBody>
      </p:sp>
      <p:sp>
        <p:nvSpPr>
          <p:cNvPr id="5" name="TextBox 4">
            <a:extLst>
              <a:ext uri="{FF2B5EF4-FFF2-40B4-BE49-F238E27FC236}">
                <a16:creationId xmlns="" xmlns:a16="http://schemas.microsoft.com/office/drawing/2014/main" id="{75E370C6-4F7F-4441-BD92-F1DE536B46B2}"/>
              </a:ext>
            </a:extLst>
          </p:cNvPr>
          <p:cNvSpPr txBox="1"/>
          <p:nvPr/>
        </p:nvSpPr>
        <p:spPr>
          <a:xfrm>
            <a:off x="821106" y="381000"/>
            <a:ext cx="2964238" cy="807913"/>
          </a:xfrm>
          <a:prstGeom prst="rect">
            <a:avLst/>
          </a:prstGeom>
          <a:noFill/>
        </p:spPr>
        <p:txBody>
          <a:bodyPr wrap="square" lIns="68580" tIns="34290" rIns="68580" bIns="34290" rtlCol="0">
            <a:spAutoFit/>
          </a:bodyPr>
          <a:lstStyle/>
          <a:p>
            <a:r>
              <a:rPr lang="en-US" sz="1200" b="1" dirty="0"/>
              <a:t>System specification</a:t>
            </a:r>
            <a:r>
              <a:rPr lang="en-US" sz="1200" dirty="0"/>
              <a:t>: system behavior</a:t>
            </a:r>
            <a:r>
              <a:rPr lang="x-none" sz="1200" dirty="0"/>
              <a:t>, </a:t>
            </a:r>
            <a:r>
              <a:rPr lang="en-US" sz="1200" dirty="0"/>
              <a:t>functional and Non-functional specifications; </a:t>
            </a:r>
            <a:r>
              <a:rPr lang="x-none" sz="1200" dirty="0"/>
              <a:t>H</a:t>
            </a:r>
            <a:r>
              <a:rPr lang="en-US" sz="1200" dirty="0"/>
              <a:t>W and</a:t>
            </a:r>
            <a:r>
              <a:rPr lang="x-none" sz="1200" dirty="0"/>
              <a:t> SW diagrams, </a:t>
            </a:r>
            <a:r>
              <a:rPr lang="en-US" sz="1200" dirty="0"/>
              <a:t>structures, modeling</a:t>
            </a:r>
            <a:r>
              <a:rPr lang="x-none" sz="1200" dirty="0"/>
              <a:t>; </a:t>
            </a:r>
            <a:r>
              <a:rPr lang="en-US" sz="1200" dirty="0"/>
              <a:t>failure modes analysis</a:t>
            </a:r>
            <a:endParaRPr lang="x-none" sz="1200" dirty="0"/>
          </a:p>
        </p:txBody>
      </p:sp>
      <p:sp>
        <p:nvSpPr>
          <p:cNvPr id="6" name="Rectangle 5"/>
          <p:cNvSpPr/>
          <p:nvPr/>
        </p:nvSpPr>
        <p:spPr>
          <a:xfrm>
            <a:off x="562011" y="1371600"/>
            <a:ext cx="5686389" cy="2123658"/>
          </a:xfrm>
          <a:prstGeom prst="rect">
            <a:avLst/>
          </a:prstGeom>
        </p:spPr>
        <p:txBody>
          <a:bodyPr wrap="square">
            <a:spAutoFit/>
          </a:bodyPr>
          <a:lstStyle/>
          <a:p>
            <a:r>
              <a:rPr lang="en-US" sz="1600"/>
              <a:t>Khi bắt đầu xác định các yêu cầu, </a:t>
            </a:r>
            <a:r>
              <a:rPr lang="en-US" sz="1600" b="1"/>
              <a:t>điều quan trọng nhất</a:t>
            </a:r>
            <a:r>
              <a:rPr lang="en-US" sz="1600"/>
              <a:t> là phải xem xét </a:t>
            </a:r>
            <a:r>
              <a:rPr lang="en-US" sz="1600" b="1"/>
              <a:t>cả hệ thống </a:t>
            </a:r>
            <a:r>
              <a:rPr lang="en-US" sz="1600"/>
              <a:t>được thiết kế và </a:t>
            </a:r>
            <a:r>
              <a:rPr lang="en-US" sz="1600" b="1"/>
              <a:t>môi trường hoạt động</a:t>
            </a:r>
            <a:r>
              <a:rPr lang="en-US" sz="1600"/>
              <a:t> của hệ thống</a:t>
            </a:r>
            <a:r>
              <a:rPr lang="en-US" sz="1600"/>
              <a:t>. </a:t>
            </a:r>
            <a:endParaRPr lang="en-US" sz="1600" smtClean="0"/>
          </a:p>
          <a:p>
            <a:pPr marL="742950" lvl="1" indent="-285750">
              <a:buFont typeface="Arial" pitchFamily="34" charset="0"/>
              <a:buChar char="•"/>
            </a:pPr>
            <a:r>
              <a:rPr lang="en-US" sz="1600"/>
              <a:t>Đặc điểm kỹ thuật của môi trường chứa thiết bị</a:t>
            </a:r>
          </a:p>
          <a:p>
            <a:pPr marL="742950" lvl="1" indent="-285750">
              <a:buFont typeface="Arial" pitchFamily="34" charset="0"/>
              <a:buChar char="•"/>
            </a:pPr>
            <a:r>
              <a:rPr lang="en-US" sz="1600"/>
              <a:t>Mô tả/ định nghĩa của các input, ouput tới và từ môi trường</a:t>
            </a:r>
          </a:p>
          <a:p>
            <a:pPr marL="742950" lvl="1" indent="-285750">
              <a:buFont typeface="Arial" pitchFamily="34" charset="0"/>
              <a:buChar char="•"/>
            </a:pPr>
            <a:r>
              <a:rPr lang="en-US" sz="1600"/>
              <a:t>Mô tả các hành vi cần thiết của hệ thống</a:t>
            </a:r>
          </a:p>
          <a:p>
            <a:pPr marL="742950" lvl="1" indent="-285750">
              <a:buFont typeface="Arial" pitchFamily="34" charset="0"/>
              <a:buChar char="•"/>
            </a:pPr>
            <a:r>
              <a:rPr lang="en-US" sz="1600"/>
              <a:t>Mô tả cách sử dụng </a:t>
            </a:r>
            <a:r>
              <a:rPr lang="en-US" sz="1600"/>
              <a:t>hệ </a:t>
            </a:r>
            <a:r>
              <a:rPr lang="en-US" sz="1600" smtClean="0"/>
              <a:t>thống</a:t>
            </a:r>
            <a:endParaRPr lang="en-US" sz="1600"/>
          </a:p>
        </p:txBody>
      </p:sp>
      <p:pic>
        <p:nvPicPr>
          <p:cNvPr id="7" name="Picture 6"/>
          <p:cNvPicPr/>
          <p:nvPr/>
        </p:nvPicPr>
        <p:blipFill>
          <a:blip r:embed="rId2"/>
          <a:stretch>
            <a:fillRect/>
          </a:stretch>
        </p:blipFill>
        <p:spPr>
          <a:xfrm>
            <a:off x="6248400" y="152401"/>
            <a:ext cx="2400127" cy="2142490"/>
          </a:xfrm>
          <a:prstGeom prst="rect">
            <a:avLst/>
          </a:prstGeom>
        </p:spPr>
      </p:pic>
      <p:pic>
        <p:nvPicPr>
          <p:cNvPr id="8" name="Picture 7"/>
          <p:cNvPicPr/>
          <p:nvPr/>
        </p:nvPicPr>
        <p:blipFill>
          <a:blip r:embed="rId3"/>
          <a:stretch>
            <a:fillRect/>
          </a:stretch>
        </p:blipFill>
        <p:spPr>
          <a:xfrm>
            <a:off x="457200" y="4500245"/>
            <a:ext cx="4114800" cy="1671955"/>
          </a:xfrm>
          <a:prstGeom prst="rect">
            <a:avLst/>
          </a:prstGeom>
        </p:spPr>
      </p:pic>
      <p:sp>
        <p:nvSpPr>
          <p:cNvPr id="9" name="Rectangle 8"/>
          <p:cNvSpPr/>
          <p:nvPr/>
        </p:nvSpPr>
        <p:spPr>
          <a:xfrm>
            <a:off x="457200" y="3429000"/>
            <a:ext cx="7410378" cy="646331"/>
          </a:xfrm>
          <a:prstGeom prst="rect">
            <a:avLst/>
          </a:prstGeom>
        </p:spPr>
        <p:txBody>
          <a:bodyPr wrap="square">
            <a:spAutoFit/>
          </a:bodyPr>
          <a:lstStyle/>
          <a:p>
            <a:r>
              <a:rPr lang="en-US" smtClean="0"/>
              <a:t>Cố </a:t>
            </a:r>
            <a:r>
              <a:rPr lang="en-US"/>
              <a:t>gắng xác định những gì (</a:t>
            </a:r>
            <a:r>
              <a:rPr lang="en-US" b="1"/>
              <a:t>what</a:t>
            </a:r>
            <a:r>
              <a:rPr lang="en-US"/>
              <a:t>) cần phải làm (và nó cần được làm tốt (</a:t>
            </a:r>
            <a:r>
              <a:rPr lang="en-US" b="1"/>
              <a:t>how well</a:t>
            </a:r>
            <a:r>
              <a:rPr lang="en-US"/>
              <a:t>) như thế nào) bắt đầu từ những nhu cầu và yêu cầu của người dùng.</a:t>
            </a:r>
          </a:p>
        </p:txBody>
      </p:sp>
      <p:sp>
        <p:nvSpPr>
          <p:cNvPr id="10" name="Rectangle 9"/>
          <p:cNvSpPr/>
          <p:nvPr/>
        </p:nvSpPr>
        <p:spPr>
          <a:xfrm>
            <a:off x="457200" y="4114800"/>
            <a:ext cx="3171061" cy="369332"/>
          </a:xfrm>
          <a:prstGeom prst="rect">
            <a:avLst/>
          </a:prstGeom>
        </p:spPr>
        <p:txBody>
          <a:bodyPr wrap="none">
            <a:spAutoFit/>
          </a:bodyPr>
          <a:lstStyle/>
          <a:p>
            <a:r>
              <a:rPr lang="en-US"/>
              <a:t>Có thể xem cả 2 như 2 hộp đen.</a:t>
            </a:r>
          </a:p>
        </p:txBody>
      </p:sp>
      <p:sp>
        <p:nvSpPr>
          <p:cNvPr id="11" name="TextBox 10"/>
          <p:cNvSpPr txBox="1"/>
          <p:nvPr/>
        </p:nvSpPr>
        <p:spPr>
          <a:xfrm>
            <a:off x="304800" y="6096000"/>
            <a:ext cx="8839200" cy="738664"/>
          </a:xfrm>
          <a:prstGeom prst="rect">
            <a:avLst/>
          </a:prstGeom>
          <a:noFill/>
        </p:spPr>
        <p:txBody>
          <a:bodyPr wrap="square" rtlCol="0">
            <a:spAutoFit/>
          </a:bodyPr>
          <a:lstStyle/>
          <a:p>
            <a:r>
              <a:rPr lang="en-US" sz="1400"/>
              <a:t>Người ta vẫn </a:t>
            </a:r>
            <a:r>
              <a:rPr lang="en-US" sz="1400" b="1"/>
              <a:t>không thể bắt đầu thiết kế cho đến khi</a:t>
            </a:r>
            <a:r>
              <a:rPr lang="en-US" sz="1400"/>
              <a:t> các thông số kỹ thuật đã được hoàn thành và khách hàng đã đồng ý. Hãy nhớ rằng </a:t>
            </a:r>
            <a:r>
              <a:rPr lang="en-US" sz="1400" b="1"/>
              <a:t>không </a:t>
            </a:r>
            <a:r>
              <a:rPr lang="en-US" sz="1400" b="1" smtClean="0"/>
              <a:t>nên </a:t>
            </a:r>
            <a:r>
              <a:rPr lang="en-US" sz="1400" b="1"/>
              <a:t>thảo luận</a:t>
            </a:r>
            <a:r>
              <a:rPr lang="en-US" sz="1400"/>
              <a:t> về vi xử lý, bộ nhớ, các ngoại vi, các moodun phần mềm tại thời điểm này của quá trình phát triển</a:t>
            </a:r>
            <a:r>
              <a:rPr lang="en-US" sz="1400"/>
              <a:t>. </a:t>
            </a:r>
            <a:endParaRPr lang="en-US" sz="1400"/>
          </a:p>
        </p:txBody>
      </p:sp>
    </p:spTree>
    <p:extLst>
      <p:ext uri="{BB962C8B-B14F-4D97-AF65-F5344CB8AC3E}">
        <p14:creationId xmlns:p14="http://schemas.microsoft.com/office/powerpoint/2010/main" val="330709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ptagon 3">
            <a:extLst>
              <a:ext uri="{FF2B5EF4-FFF2-40B4-BE49-F238E27FC236}">
                <a16:creationId xmlns="" xmlns:a16="http://schemas.microsoft.com/office/drawing/2014/main" id="{E3322FC3-8864-9D43-8DB8-88E2DEAB5975}"/>
              </a:ext>
            </a:extLst>
          </p:cNvPr>
          <p:cNvSpPr/>
          <p:nvPr/>
        </p:nvSpPr>
        <p:spPr>
          <a:xfrm>
            <a:off x="273860" y="618485"/>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5</a:t>
            </a:r>
          </a:p>
        </p:txBody>
      </p:sp>
      <p:sp>
        <p:nvSpPr>
          <p:cNvPr id="5" name="Rectangle 4">
            <a:extLst>
              <a:ext uri="{FF2B5EF4-FFF2-40B4-BE49-F238E27FC236}">
                <a16:creationId xmlns="" xmlns:a16="http://schemas.microsoft.com/office/drawing/2014/main" id="{5569D351-6E25-4540-A5BE-B02A62CBFF2D}"/>
              </a:ext>
            </a:extLst>
          </p:cNvPr>
          <p:cNvSpPr/>
          <p:nvPr/>
        </p:nvSpPr>
        <p:spPr>
          <a:xfrm>
            <a:off x="685800" y="457200"/>
            <a:ext cx="3178916" cy="623248"/>
          </a:xfrm>
          <a:prstGeom prst="rect">
            <a:avLst/>
          </a:prstGeom>
        </p:spPr>
        <p:txBody>
          <a:bodyPr wrap="square" lIns="68580" tIns="34290" rIns="68580" bIns="34290">
            <a:spAutoFit/>
          </a:bodyPr>
          <a:lstStyle/>
          <a:p>
            <a:r>
              <a:rPr lang="en-US" sz="1200" b="1" dirty="0"/>
              <a:t>Project management: </a:t>
            </a:r>
            <a:r>
              <a:rPr lang="en-US" sz="1200" dirty="0"/>
              <a:t>Manage team schedules, tasks, timelines, report milestone, and workload, role of team members (Gantt Chart)</a:t>
            </a:r>
          </a:p>
        </p:txBody>
      </p:sp>
      <p:pic>
        <p:nvPicPr>
          <p:cNvPr id="6" name="Picture 5"/>
          <p:cNvPicPr/>
          <p:nvPr/>
        </p:nvPicPr>
        <p:blipFill>
          <a:blip r:embed="rId2"/>
          <a:stretch>
            <a:fillRect/>
          </a:stretch>
        </p:blipFill>
        <p:spPr>
          <a:xfrm>
            <a:off x="6553200" y="152401"/>
            <a:ext cx="2374348" cy="3810000"/>
          </a:xfrm>
          <a:prstGeom prst="rect">
            <a:avLst/>
          </a:prstGeom>
        </p:spPr>
      </p:pic>
      <p:sp>
        <p:nvSpPr>
          <p:cNvPr id="7" name="Heptagon 6">
            <a:extLst>
              <a:ext uri="{FF2B5EF4-FFF2-40B4-BE49-F238E27FC236}">
                <a16:creationId xmlns="" xmlns:a16="http://schemas.microsoft.com/office/drawing/2014/main" id="{A890063E-67E2-BF4B-8450-138098CDE737}"/>
              </a:ext>
            </a:extLst>
          </p:cNvPr>
          <p:cNvSpPr/>
          <p:nvPr/>
        </p:nvSpPr>
        <p:spPr>
          <a:xfrm>
            <a:off x="296985" y="1991071"/>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6</a:t>
            </a:r>
          </a:p>
        </p:txBody>
      </p:sp>
      <p:sp>
        <p:nvSpPr>
          <p:cNvPr id="8" name="TextBox 7">
            <a:extLst>
              <a:ext uri="{FF2B5EF4-FFF2-40B4-BE49-F238E27FC236}">
                <a16:creationId xmlns="" xmlns:a16="http://schemas.microsoft.com/office/drawing/2014/main" id="{F55D8401-E23E-D649-9968-44A23518C0A4}"/>
              </a:ext>
            </a:extLst>
          </p:cNvPr>
          <p:cNvSpPr txBox="1"/>
          <p:nvPr/>
        </p:nvSpPr>
        <p:spPr>
          <a:xfrm>
            <a:off x="711157" y="1752600"/>
            <a:ext cx="3616965" cy="807913"/>
          </a:xfrm>
          <a:prstGeom prst="rect">
            <a:avLst/>
          </a:prstGeom>
          <a:noFill/>
        </p:spPr>
        <p:txBody>
          <a:bodyPr wrap="square" lIns="68580" tIns="34290" rIns="68580" bIns="34290" rtlCol="0">
            <a:spAutoFit/>
          </a:bodyPr>
          <a:lstStyle/>
          <a:p>
            <a:r>
              <a:rPr lang="x-none" sz="1200" b="1" dirty="0"/>
              <a:t>Design: </a:t>
            </a:r>
            <a:r>
              <a:rPr lang="en-US" sz="1200" dirty="0"/>
              <a:t>Functional Design, functional decomposition, internal variables and events in the system</a:t>
            </a:r>
            <a:r>
              <a:rPr lang="en-US" sz="1200"/>
              <a:t>, successive refinements</a:t>
            </a:r>
            <a:r>
              <a:rPr lang="en-US" sz="1200" dirty="0"/>
              <a:t>, functions interface, Architectural Design, Hardware design</a:t>
            </a:r>
          </a:p>
        </p:txBody>
      </p:sp>
      <p:sp>
        <p:nvSpPr>
          <p:cNvPr id="9" name="Heptagon 8">
            <a:extLst>
              <a:ext uri="{FF2B5EF4-FFF2-40B4-BE49-F238E27FC236}">
                <a16:creationId xmlns="" xmlns:a16="http://schemas.microsoft.com/office/drawing/2014/main" id="{ACE8336B-8902-1846-9970-BBAC96D25518}"/>
              </a:ext>
            </a:extLst>
          </p:cNvPr>
          <p:cNvSpPr/>
          <p:nvPr/>
        </p:nvSpPr>
        <p:spPr>
          <a:xfrm>
            <a:off x="329635" y="3249518"/>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7</a:t>
            </a:r>
          </a:p>
        </p:txBody>
      </p:sp>
      <p:sp>
        <p:nvSpPr>
          <p:cNvPr id="10" name="TextBox 9">
            <a:extLst>
              <a:ext uri="{FF2B5EF4-FFF2-40B4-BE49-F238E27FC236}">
                <a16:creationId xmlns="" xmlns:a16="http://schemas.microsoft.com/office/drawing/2014/main" id="{71AED5E6-4BAA-044F-9BC4-73B6B7360F88}"/>
              </a:ext>
            </a:extLst>
          </p:cNvPr>
          <p:cNvSpPr txBox="1"/>
          <p:nvPr/>
        </p:nvSpPr>
        <p:spPr>
          <a:xfrm>
            <a:off x="743054" y="3200400"/>
            <a:ext cx="3602001" cy="607859"/>
          </a:xfrm>
          <a:prstGeom prst="rect">
            <a:avLst/>
          </a:prstGeom>
          <a:noFill/>
        </p:spPr>
        <p:txBody>
          <a:bodyPr wrap="square" lIns="68580" tIns="34290" rIns="68580" bIns="34290" rtlCol="0">
            <a:spAutoFit/>
          </a:bodyPr>
          <a:lstStyle/>
          <a:p>
            <a:pPr lvl="0"/>
            <a:r>
              <a:rPr lang="en-US" sz="1200" b="1" dirty="0"/>
              <a:t>Prototyping: </a:t>
            </a:r>
            <a:r>
              <a:rPr lang="en-US" sz="1200" dirty="0"/>
              <a:t>Hardware and software </a:t>
            </a:r>
            <a:r>
              <a:rPr lang="en-US" sz="1200"/>
              <a:t>implementations</a:t>
            </a:r>
            <a:r>
              <a:rPr lang="en-US" sz="1200" smtClean="0"/>
              <a:t>, review, </a:t>
            </a:r>
            <a:r>
              <a:rPr lang="en-US" sz="1200" dirty="0"/>
              <a:t>testing, debugging, validation, optimization</a:t>
            </a:r>
            <a:endParaRPr lang="x-none" sz="1200" dirty="0"/>
          </a:p>
          <a:p>
            <a:pPr marL="214313" indent="-214313">
              <a:buFont typeface="Arial" panose="020B0604020202020204" pitchFamily="34" charset="0"/>
              <a:buChar char="•"/>
            </a:pPr>
            <a:endParaRPr lang="x-none" sz="1100" dirty="0"/>
          </a:p>
        </p:txBody>
      </p:sp>
    </p:spTree>
    <p:extLst>
      <p:ext uri="{BB962C8B-B14F-4D97-AF65-F5344CB8AC3E}">
        <p14:creationId xmlns:p14="http://schemas.microsoft.com/office/powerpoint/2010/main" val="84737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Skills</a:t>
            </a:r>
            <a:endParaRPr lang="en-US"/>
          </a:p>
        </p:txBody>
      </p:sp>
      <p:sp>
        <p:nvSpPr>
          <p:cNvPr id="3" name="Content Placeholder 2"/>
          <p:cNvSpPr>
            <a:spLocks noGrp="1"/>
          </p:cNvSpPr>
          <p:nvPr>
            <p:ph idx="1"/>
          </p:nvPr>
        </p:nvSpPr>
        <p:spPr>
          <a:xfrm>
            <a:off x="457200" y="1600200"/>
            <a:ext cx="8458200" cy="4525963"/>
          </a:xfrm>
        </p:spPr>
        <p:txBody>
          <a:bodyPr>
            <a:normAutofit/>
          </a:bodyPr>
          <a:lstStyle/>
          <a:p>
            <a:r>
              <a:rPr lang="en-US" sz="2400" smtClean="0"/>
              <a:t>Project management </a:t>
            </a:r>
            <a:r>
              <a:rPr lang="vi-VN" sz="2400"/>
              <a:t>Gantt </a:t>
            </a:r>
            <a:r>
              <a:rPr lang="vi-VN" sz="2400"/>
              <a:t>(</a:t>
            </a:r>
            <a:r>
              <a:rPr lang="vi-VN" sz="2400" smtClean="0"/>
              <a:t>s</a:t>
            </a:r>
            <a:r>
              <a:rPr lang="en-US" sz="2400" smtClean="0"/>
              <a:t>c</a:t>
            </a:r>
            <a:r>
              <a:rPr lang="vi-VN" sz="2400" smtClean="0"/>
              <a:t>heduler</a:t>
            </a:r>
            <a:r>
              <a:rPr lang="vi-VN" sz="2400"/>
              <a:t>) </a:t>
            </a:r>
            <a:r>
              <a:rPr lang="vi-VN" sz="2400" smtClean="0"/>
              <a:t>chart</a:t>
            </a:r>
            <a:endParaRPr lang="en-US" sz="2400" smtClean="0"/>
          </a:p>
          <a:p>
            <a:r>
              <a:rPr lang="en-US" sz="2400" smtClean="0"/>
              <a:t>UML (</a:t>
            </a:r>
            <a:r>
              <a:rPr lang="en-US" sz="2400"/>
              <a:t>Ngôn ngữ mô hình hóa thống </a:t>
            </a:r>
            <a:r>
              <a:rPr lang="en-US" sz="2400"/>
              <a:t>nhất </a:t>
            </a:r>
            <a:r>
              <a:rPr lang="en-US" sz="2400"/>
              <a:t>-</a:t>
            </a:r>
            <a:r>
              <a:rPr lang="en-US" sz="2400" smtClean="0"/>
              <a:t> </a:t>
            </a:r>
            <a:r>
              <a:rPr lang="en-US" sz="2400"/>
              <a:t>Unified </a:t>
            </a:r>
            <a:r>
              <a:rPr lang="en-US" sz="2400"/>
              <a:t>Modeling </a:t>
            </a:r>
            <a:r>
              <a:rPr lang="en-US" sz="2400" smtClean="0"/>
              <a:t>Language</a:t>
            </a:r>
            <a:r>
              <a:rPr lang="en-US" sz="2400"/>
              <a:t>)</a:t>
            </a:r>
            <a:endParaRPr lang="en-US" sz="2400" smtClean="0"/>
          </a:p>
          <a:p>
            <a:pPr lvl="1"/>
            <a:r>
              <a:rPr lang="en-US" sz="2400" smtClean="0"/>
              <a:t>(construct)Use </a:t>
            </a:r>
            <a:r>
              <a:rPr lang="en-US" sz="2400"/>
              <a:t>case diagram, class diagram</a:t>
            </a:r>
            <a:r>
              <a:rPr lang="en-US" sz="2400"/>
              <a:t>, </a:t>
            </a:r>
            <a:r>
              <a:rPr lang="en-US" sz="2400" smtClean="0"/>
              <a:t>data &amp;control flow chart, high level state, activity</a:t>
            </a:r>
          </a:p>
          <a:p>
            <a:pPr lvl="1"/>
            <a:r>
              <a:rPr lang="en-US" sz="2400" b="1" smtClean="0"/>
              <a:t>(detail)State </a:t>
            </a:r>
            <a:r>
              <a:rPr lang="en-US" sz="2400" b="1"/>
              <a:t>chats, </a:t>
            </a:r>
            <a:r>
              <a:rPr lang="en-US" sz="2400" b="1"/>
              <a:t>sequence </a:t>
            </a:r>
            <a:r>
              <a:rPr lang="en-US" sz="2400" b="1" smtClean="0"/>
              <a:t>diagram, timeline </a:t>
            </a:r>
          </a:p>
          <a:p>
            <a:pPr lvl="0"/>
            <a:r>
              <a:rPr lang="vi-VN" sz="2400" smtClean="0"/>
              <a:t>Reading Schematic </a:t>
            </a:r>
            <a:endParaRPr lang="en-US" sz="2400" smtClean="0"/>
          </a:p>
          <a:p>
            <a:r>
              <a:rPr lang="en-US" sz="2400" smtClean="0"/>
              <a:t>Reading Datasheet</a:t>
            </a:r>
          </a:p>
          <a:p>
            <a:r>
              <a:rPr lang="en-US" sz="2400" smtClean="0"/>
              <a:t>Debug, test</a:t>
            </a:r>
          </a:p>
          <a:p>
            <a:pPr marL="457200" lvl="1" indent="0">
              <a:buNone/>
            </a:pPr>
            <a:endParaRPr lang="en-US" sz="2400" smtClean="0"/>
          </a:p>
        </p:txBody>
      </p:sp>
    </p:spTree>
    <p:extLst>
      <p:ext uri="{BB962C8B-B14F-4D97-AF65-F5344CB8AC3E}">
        <p14:creationId xmlns:p14="http://schemas.microsoft.com/office/powerpoint/2010/main" val="13405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67" y="304800"/>
            <a:ext cx="8923338" cy="6242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71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57200"/>
            <a:ext cx="3733472" cy="381000"/>
          </a:xfrm>
          <a:prstGeom prst="rect">
            <a:avLst/>
          </a:prstGeom>
          <a:noFill/>
        </p:spPr>
        <p:txBody>
          <a:bodyPr wrap="square" rtlCol="0">
            <a:spAutoFit/>
          </a:bodyPr>
          <a:lstStyle/>
          <a:p>
            <a:r>
              <a:rPr lang="en-US" b="1">
                <a:solidFill>
                  <a:srgbClr val="FF0000"/>
                </a:solidFill>
              </a:rPr>
              <a:t>Ideal Project Flow</a:t>
            </a:r>
          </a:p>
        </p:txBody>
      </p:sp>
      <p:sp>
        <p:nvSpPr>
          <p:cNvPr id="7" name="TextBox 6"/>
          <p:cNvSpPr txBox="1"/>
          <p:nvPr/>
        </p:nvSpPr>
        <p:spPr>
          <a:xfrm>
            <a:off x="930667" y="1447800"/>
            <a:ext cx="7620000" cy="2031325"/>
          </a:xfrm>
          <a:prstGeom prst="rect">
            <a:avLst/>
          </a:prstGeom>
          <a:noFill/>
        </p:spPr>
        <p:txBody>
          <a:bodyPr wrap="square" rtlCol="0">
            <a:spAutoFit/>
          </a:bodyPr>
          <a:lstStyle/>
          <a:p>
            <a:r>
              <a:rPr lang="en-US"/>
              <a:t>The hardware team goes through datasheets and reference designs to choose components, ideally consulting the embedded software team</a:t>
            </a:r>
            <a:r>
              <a:rPr lang="en-US" smtClean="0"/>
              <a:t>. (Reading datasheet skill)</a:t>
            </a:r>
          </a:p>
          <a:p>
            <a:endParaRPr lang="en-US" smtClean="0"/>
          </a:p>
          <a:p>
            <a:r>
              <a:rPr lang="en-US"/>
              <a:t>Often, development kits are purchased for the riskiest parts of the system, usually the processor and the least understood peripherals (more on processors and peripherals in a bit).</a:t>
            </a:r>
          </a:p>
        </p:txBody>
      </p:sp>
      <p:sp>
        <p:nvSpPr>
          <p:cNvPr id="8" name="TextBox 7"/>
          <p:cNvSpPr txBox="1"/>
          <p:nvPr/>
        </p:nvSpPr>
        <p:spPr>
          <a:xfrm>
            <a:off x="930667" y="3880892"/>
            <a:ext cx="7772400" cy="646331"/>
          </a:xfrm>
          <a:prstGeom prst="rect">
            <a:avLst/>
          </a:prstGeom>
          <a:noFill/>
        </p:spPr>
        <p:txBody>
          <a:bodyPr wrap="square" rtlCol="0">
            <a:spAutoFit/>
          </a:bodyPr>
          <a:lstStyle/>
          <a:p>
            <a:r>
              <a:rPr lang="en-US"/>
              <a:t>The hardware team creates schematics, while the software team works on the development kit.</a:t>
            </a:r>
          </a:p>
        </p:txBody>
      </p:sp>
    </p:spTree>
    <p:extLst>
      <p:ext uri="{BB962C8B-B14F-4D97-AF65-F5344CB8AC3E}">
        <p14:creationId xmlns:p14="http://schemas.microsoft.com/office/powerpoint/2010/main" val="290885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990600"/>
            <a:ext cx="3733472" cy="381000"/>
          </a:xfrm>
          <a:prstGeom prst="rect">
            <a:avLst/>
          </a:prstGeom>
          <a:noFill/>
        </p:spPr>
        <p:txBody>
          <a:bodyPr wrap="square" rtlCol="0">
            <a:spAutoFit/>
          </a:bodyPr>
          <a:lstStyle/>
          <a:p>
            <a:r>
              <a:rPr lang="en-US" b="1">
                <a:solidFill>
                  <a:srgbClr val="FF0000"/>
                </a:solidFill>
              </a:rPr>
              <a:t>Ideal Project Flow</a:t>
            </a:r>
          </a:p>
        </p:txBody>
      </p:sp>
      <p:sp>
        <p:nvSpPr>
          <p:cNvPr id="9" name="Rectangle 8"/>
          <p:cNvSpPr/>
          <p:nvPr/>
        </p:nvSpPr>
        <p:spPr>
          <a:xfrm>
            <a:off x="457200" y="1828800"/>
            <a:ext cx="3657600" cy="2585323"/>
          </a:xfrm>
          <a:prstGeom prst="rect">
            <a:avLst/>
          </a:prstGeom>
        </p:spPr>
        <p:txBody>
          <a:bodyPr wrap="square">
            <a:spAutoFit/>
          </a:bodyPr>
          <a:lstStyle/>
          <a:p>
            <a:r>
              <a:rPr lang="en-US"/>
              <a:t>It may seems like the hardware team is taking weeks (or months) to make a drawing, but most of that time is spent wading through datasheets to find a component that does what it needs to for the product, at the right price, in the correct physical dimensions, with a good temperature range, etc</a:t>
            </a:r>
          </a:p>
        </p:txBody>
      </p:sp>
      <p:sp>
        <p:nvSpPr>
          <p:cNvPr id="3" name="TextBox 2"/>
          <p:cNvSpPr txBox="1"/>
          <p:nvPr/>
        </p:nvSpPr>
        <p:spPr>
          <a:xfrm>
            <a:off x="4648200" y="1833938"/>
            <a:ext cx="4343400" cy="1754326"/>
          </a:xfrm>
          <a:prstGeom prst="rect">
            <a:avLst/>
          </a:prstGeom>
          <a:noFill/>
        </p:spPr>
        <p:txBody>
          <a:bodyPr wrap="square" rtlCol="0">
            <a:spAutoFit/>
          </a:bodyPr>
          <a:lstStyle/>
          <a:p>
            <a:r>
              <a:rPr lang="en-US"/>
              <a:t>During that time, the embedded software team is finding (or building) a tool chain with compiler and debugger, creating a debugging subsystem, trying out a few peripherals, and possibly building a sandbox for testing algorithms</a:t>
            </a:r>
          </a:p>
        </p:txBody>
      </p:sp>
      <p:cxnSp>
        <p:nvCxnSpPr>
          <p:cNvPr id="10" name="Straight Connector 9"/>
          <p:cNvCxnSpPr/>
          <p:nvPr/>
        </p:nvCxnSpPr>
        <p:spPr>
          <a:xfrm>
            <a:off x="4343072" y="1524000"/>
            <a:ext cx="0" cy="510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57600" y="4495801"/>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200" y="4800600"/>
            <a:ext cx="3505200" cy="1477328"/>
          </a:xfrm>
          <a:prstGeom prst="rect">
            <a:avLst/>
          </a:prstGeom>
          <a:noFill/>
        </p:spPr>
        <p:txBody>
          <a:bodyPr wrap="square" rtlCol="0">
            <a:spAutoFit/>
          </a:bodyPr>
          <a:lstStyle/>
          <a:p>
            <a:r>
              <a:rPr lang="en-US"/>
              <a:t>Schematics are entered using a schematic capture </a:t>
            </a:r>
            <a:r>
              <a:rPr lang="en-US" smtClean="0"/>
              <a:t>program. </a:t>
            </a:r>
          </a:p>
          <a:p>
            <a:r>
              <a:rPr lang="en-US" smtClean="0"/>
              <a:t>Hardware </a:t>
            </a:r>
            <a:r>
              <a:rPr lang="en-US"/>
              <a:t>engineer will generate a PDF schematic at checkpoints or reviews for your </a:t>
            </a:r>
            <a:r>
              <a:rPr lang="en-US" smtClean="0"/>
              <a:t>use</a:t>
            </a:r>
            <a:endParaRPr lang="en-US"/>
          </a:p>
        </p:txBody>
      </p:sp>
      <p:sp>
        <p:nvSpPr>
          <p:cNvPr id="16" name="TextBox 15"/>
          <p:cNvSpPr txBox="1"/>
          <p:nvPr/>
        </p:nvSpPr>
        <p:spPr>
          <a:xfrm>
            <a:off x="4800600" y="4939099"/>
            <a:ext cx="3733800" cy="1200329"/>
          </a:xfrm>
          <a:prstGeom prst="rect">
            <a:avLst/>
          </a:prstGeom>
          <a:noFill/>
        </p:spPr>
        <p:txBody>
          <a:bodyPr wrap="square" rtlCol="0">
            <a:spAutoFit/>
          </a:bodyPr>
          <a:lstStyle/>
          <a:p>
            <a:r>
              <a:rPr lang="en-US" smtClean="0"/>
              <a:t>Although </a:t>
            </a:r>
            <a:r>
              <a:rPr lang="en-US"/>
              <a:t>you should take the time to review the whole </a:t>
            </a:r>
            <a:r>
              <a:rPr lang="en-US" smtClean="0"/>
              <a:t>schematic </a:t>
            </a:r>
            <a:br>
              <a:rPr lang="en-US" smtClean="0"/>
            </a:br>
            <a:r>
              <a:rPr lang="en-US" smtClean="0"/>
              <a:t>(</a:t>
            </a:r>
            <a:r>
              <a:rPr lang="en-US"/>
              <a:t>Unraveling a schematic </a:t>
            </a:r>
            <a:r>
              <a:rPr lang="en-US" smtClean="0"/>
              <a:t>skill)</a:t>
            </a:r>
            <a:endParaRPr lang="en-US"/>
          </a:p>
          <a:p>
            <a:endParaRPr lang="en-US"/>
          </a:p>
        </p:txBody>
      </p:sp>
    </p:spTree>
    <p:extLst>
      <p:ext uri="{BB962C8B-B14F-4D97-AF65-F5344CB8AC3E}">
        <p14:creationId xmlns:p14="http://schemas.microsoft.com/office/powerpoint/2010/main" val="296794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990600"/>
            <a:ext cx="3733472" cy="381000"/>
          </a:xfrm>
          <a:prstGeom prst="rect">
            <a:avLst/>
          </a:prstGeom>
          <a:noFill/>
        </p:spPr>
        <p:txBody>
          <a:bodyPr wrap="square" rtlCol="0">
            <a:spAutoFit/>
          </a:bodyPr>
          <a:lstStyle/>
          <a:p>
            <a:r>
              <a:rPr lang="en-US" b="1">
                <a:solidFill>
                  <a:srgbClr val="FF0000"/>
                </a:solidFill>
              </a:rPr>
              <a:t>Ideal Project Flow</a:t>
            </a:r>
          </a:p>
        </p:txBody>
      </p:sp>
      <p:cxnSp>
        <p:nvCxnSpPr>
          <p:cNvPr id="7" name="Straight Connector 6"/>
          <p:cNvCxnSpPr/>
          <p:nvPr/>
        </p:nvCxnSpPr>
        <p:spPr>
          <a:xfrm>
            <a:off x="4572000" y="1371600"/>
            <a:ext cx="0" cy="3670592"/>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524000"/>
            <a:ext cx="4258638" cy="1477328"/>
          </a:xfrm>
          <a:prstGeom prst="rect">
            <a:avLst/>
          </a:prstGeom>
        </p:spPr>
        <p:txBody>
          <a:bodyPr wrap="square">
            <a:spAutoFit/>
          </a:bodyPr>
          <a:lstStyle/>
          <a:p>
            <a:r>
              <a:rPr lang="en-US"/>
              <a:t>Once the schematic is complete (and the development kits have show that the processor and risky peripherals are probably suitable), the board can be laid out. </a:t>
            </a:r>
          </a:p>
        </p:txBody>
      </p:sp>
      <p:sp>
        <p:nvSpPr>
          <p:cNvPr id="10" name="TextBox 9"/>
          <p:cNvSpPr txBox="1"/>
          <p:nvPr/>
        </p:nvSpPr>
        <p:spPr>
          <a:xfrm>
            <a:off x="152400" y="3024077"/>
            <a:ext cx="4267200" cy="923330"/>
          </a:xfrm>
          <a:prstGeom prst="rect">
            <a:avLst/>
          </a:prstGeom>
          <a:noFill/>
        </p:spPr>
        <p:txBody>
          <a:bodyPr wrap="square" rtlCol="0">
            <a:spAutoFit/>
          </a:bodyPr>
          <a:lstStyle/>
          <a:p>
            <a:r>
              <a:rPr lang="en-US"/>
              <a:t>After layout, the board goes to fabrication (fab) where the printed circuit boards (PCBs) are built.</a:t>
            </a:r>
          </a:p>
        </p:txBody>
      </p:sp>
      <p:sp>
        <p:nvSpPr>
          <p:cNvPr id="11" name="TextBox 10"/>
          <p:cNvSpPr txBox="1"/>
          <p:nvPr/>
        </p:nvSpPr>
        <p:spPr>
          <a:xfrm>
            <a:off x="152400" y="4038600"/>
            <a:ext cx="4267200" cy="923330"/>
          </a:xfrm>
          <a:prstGeom prst="rect">
            <a:avLst/>
          </a:prstGeom>
          <a:noFill/>
        </p:spPr>
        <p:txBody>
          <a:bodyPr wrap="square" rtlCol="0">
            <a:spAutoFit/>
          </a:bodyPr>
          <a:lstStyle/>
          <a:p>
            <a:r>
              <a:rPr lang="en-US"/>
              <a:t>Then they get assembled with all of their components. A board and all of its loose components are kits</a:t>
            </a:r>
          </a:p>
        </p:txBody>
      </p:sp>
      <p:sp>
        <p:nvSpPr>
          <p:cNvPr id="13" name="TextBox 12"/>
          <p:cNvSpPr txBox="1"/>
          <p:nvPr/>
        </p:nvSpPr>
        <p:spPr>
          <a:xfrm>
            <a:off x="4724685" y="1767602"/>
            <a:ext cx="4343400" cy="1477328"/>
          </a:xfrm>
          <a:prstGeom prst="rect">
            <a:avLst/>
          </a:prstGeom>
          <a:noFill/>
        </p:spPr>
        <p:txBody>
          <a:bodyPr wrap="square" rtlCol="0">
            <a:spAutoFit/>
          </a:bodyPr>
          <a:lstStyle/>
          <a:p>
            <a:r>
              <a:rPr lang="en-US"/>
              <a:t>After the schematic is done and layout started, the primary task for the embedded software team is to define the hardware tests and get them written while the boards being are created.</a:t>
            </a:r>
          </a:p>
        </p:txBody>
      </p:sp>
      <p:sp>
        <p:nvSpPr>
          <p:cNvPr id="16" name="Rectangle 15"/>
          <p:cNvSpPr/>
          <p:nvPr/>
        </p:nvSpPr>
        <p:spPr>
          <a:xfrm>
            <a:off x="4724685" y="3749530"/>
            <a:ext cx="4343400" cy="2308324"/>
          </a:xfrm>
          <a:prstGeom prst="rect">
            <a:avLst/>
          </a:prstGeom>
        </p:spPr>
        <p:txBody>
          <a:bodyPr wrap="square">
            <a:spAutoFit/>
          </a:bodyPr>
          <a:lstStyle/>
          <a:p>
            <a:r>
              <a:rPr lang="en-US"/>
              <a:t>The hardware tests will not only make the bring up smoother, they will make the system more stable for development (and production). As you work on the hardware tests, ask your electrical engineer </a:t>
            </a:r>
            <a:r>
              <a:rPr lang="en-US" smtClean="0"/>
              <a:t>which parts </a:t>
            </a:r>
            <a:r>
              <a:rPr lang="en-US"/>
              <a:t>are the riskiest. Prioritize development for the tests for those subsystems (and/or try them out on a development kit).</a:t>
            </a:r>
          </a:p>
        </p:txBody>
      </p:sp>
      <p:sp>
        <p:nvSpPr>
          <p:cNvPr id="17" name="TextBox 16"/>
          <p:cNvSpPr txBox="1"/>
          <p:nvPr/>
        </p:nvSpPr>
        <p:spPr>
          <a:xfrm>
            <a:off x="152400" y="5141774"/>
            <a:ext cx="4419600" cy="1477328"/>
          </a:xfrm>
          <a:prstGeom prst="rect">
            <a:avLst/>
          </a:prstGeom>
          <a:noFill/>
        </p:spPr>
        <p:txBody>
          <a:bodyPr wrap="square" rtlCol="0">
            <a:spAutoFit/>
          </a:bodyPr>
          <a:lstStyle/>
          <a:p>
            <a:r>
              <a:rPr lang="en-US"/>
              <a:t>When the boards come back, </a:t>
            </a:r>
            <a:r>
              <a:rPr lang="en-US" smtClean="0"/>
              <a:t>the hardware </a:t>
            </a:r>
            <a:r>
              <a:rPr lang="en-US"/>
              <a:t>engineer will power them on </a:t>
            </a:r>
            <a:r>
              <a:rPr lang="en-US" smtClean="0"/>
              <a:t>to verify </a:t>
            </a:r>
            <a:r>
              <a:rPr lang="en-US"/>
              <a:t>there aren't power issues, </a:t>
            </a:r>
            <a:r>
              <a:rPr lang="en-US" smtClean="0"/>
              <a:t>possibly verifying </a:t>
            </a:r>
            <a:r>
              <a:rPr lang="en-US"/>
              <a:t>other </a:t>
            </a:r>
            <a:r>
              <a:rPr lang="en-US" smtClean="0"/>
              <a:t>purely-hardware subsystems</a:t>
            </a:r>
            <a:r>
              <a:rPr lang="en-US"/>
              <a:t>. Then (finally!) you get a board and bring up starts.</a:t>
            </a:r>
          </a:p>
        </p:txBody>
      </p:sp>
    </p:spTree>
    <p:extLst>
      <p:ext uri="{BB962C8B-B14F-4D97-AF65-F5344CB8AC3E}">
        <p14:creationId xmlns:p14="http://schemas.microsoft.com/office/powerpoint/2010/main" val="283308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4700" y="1274465"/>
            <a:ext cx="7683500" cy="923330"/>
          </a:xfrm>
          <a:prstGeom prst="rect">
            <a:avLst/>
          </a:prstGeom>
          <a:noFill/>
        </p:spPr>
        <p:txBody>
          <a:bodyPr wrap="square" rtlCol="0">
            <a:spAutoFit/>
          </a:bodyPr>
          <a:lstStyle/>
          <a:p>
            <a:r>
              <a:rPr lang="en-US"/>
              <a:t>Don't be afraid to ask questions, though, or to ask for help finding your problem (yes, phrase it that way). An electrical engineer sitting with you might be what you need to see what is going wrong.</a:t>
            </a:r>
          </a:p>
        </p:txBody>
      </p:sp>
      <p:sp>
        <p:nvSpPr>
          <p:cNvPr id="5" name="TextBox 4"/>
          <p:cNvSpPr txBox="1"/>
          <p:nvPr/>
        </p:nvSpPr>
        <p:spPr>
          <a:xfrm>
            <a:off x="609600" y="685800"/>
            <a:ext cx="1905000" cy="369332"/>
          </a:xfrm>
          <a:prstGeom prst="rect">
            <a:avLst/>
          </a:prstGeom>
          <a:noFill/>
        </p:spPr>
        <p:txBody>
          <a:bodyPr wrap="square" rtlCol="0">
            <a:spAutoFit/>
          </a:bodyPr>
          <a:lstStyle/>
          <a:p>
            <a:r>
              <a:rPr lang="en-US" b="1">
                <a:solidFill>
                  <a:srgbClr val="FF0000"/>
                </a:solidFill>
              </a:rPr>
              <a:t>Board Bring Up</a:t>
            </a:r>
          </a:p>
        </p:txBody>
      </p:sp>
      <p:sp>
        <p:nvSpPr>
          <p:cNvPr id="7" name="TextBox 6"/>
          <p:cNvSpPr txBox="1"/>
          <p:nvPr/>
        </p:nvSpPr>
        <p:spPr>
          <a:xfrm>
            <a:off x="774700" y="2433935"/>
            <a:ext cx="7835900" cy="923330"/>
          </a:xfrm>
          <a:prstGeom prst="rect">
            <a:avLst/>
          </a:prstGeom>
          <a:noFill/>
        </p:spPr>
        <p:txBody>
          <a:bodyPr wrap="square" rtlCol="0">
            <a:spAutoFit/>
          </a:bodyPr>
          <a:lstStyle/>
          <a:p>
            <a:r>
              <a:rPr lang="en-US"/>
              <a:t>Don't be embarrassed when someone points out a bug, be grateful. </a:t>
            </a:r>
            <a:r>
              <a:rPr lang="en-US" smtClean="0"/>
              <a:t>If that </a:t>
            </a:r>
            <a:r>
              <a:rPr lang="en-US"/>
              <a:t>person is on your team or in your company, that bug didn't get out to the field where it could be seen by customers.</a:t>
            </a:r>
          </a:p>
        </p:txBody>
      </p:sp>
      <p:cxnSp>
        <p:nvCxnSpPr>
          <p:cNvPr id="9" name="Straight Connector 8"/>
          <p:cNvCxnSpPr/>
          <p:nvPr/>
        </p:nvCxnSpPr>
        <p:spPr>
          <a:xfrm>
            <a:off x="2057400" y="3505200"/>
            <a:ext cx="0" cy="2971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4419600"/>
            <a:ext cx="6019800" cy="369332"/>
          </a:xfrm>
          <a:prstGeom prst="rect">
            <a:avLst/>
          </a:prstGeom>
          <a:noFill/>
        </p:spPr>
        <p:txBody>
          <a:bodyPr wrap="square" rtlCol="0">
            <a:spAutoFit/>
          </a:bodyPr>
          <a:lstStyle/>
          <a:p>
            <a:r>
              <a:rPr lang="en-US" smtClean="0"/>
              <a:t>start </a:t>
            </a:r>
            <a:r>
              <a:rPr lang="en-US"/>
              <a:t>on the lowest level pieces, at the smallest stepspossible. </a:t>
            </a:r>
          </a:p>
        </p:txBody>
      </p:sp>
    </p:spTree>
    <p:extLst>
      <p:ext uri="{BB962C8B-B14F-4D97-AF65-F5344CB8AC3E}">
        <p14:creationId xmlns:p14="http://schemas.microsoft.com/office/powerpoint/2010/main" val="23376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Product life cycle</a:t>
            </a:r>
            <a:endParaRPr lang="en-US"/>
          </a:p>
        </p:txBody>
      </p:sp>
      <p:sp>
        <p:nvSpPr>
          <p:cNvPr id="3" name="Content Placeholder 2"/>
          <p:cNvSpPr>
            <a:spLocks noGrp="1"/>
          </p:cNvSpPr>
          <p:nvPr>
            <p:ph idx="1"/>
          </p:nvPr>
        </p:nvSpPr>
        <p:spPr>
          <a:xfrm>
            <a:off x="533400" y="2743200"/>
            <a:ext cx="8229600" cy="3382963"/>
          </a:xfrm>
        </p:spPr>
        <p:txBody>
          <a:bodyPr>
            <a:normAutofit/>
          </a:bodyPr>
          <a:lstStyle/>
          <a:p>
            <a:r>
              <a:rPr lang="en-US" sz="2800" smtClean="0"/>
              <a:t>Find out what the customer wants</a:t>
            </a:r>
          </a:p>
          <a:p>
            <a:r>
              <a:rPr lang="en-US" sz="2800" smtClean="0"/>
              <a:t>Think of a way to give them what they want</a:t>
            </a:r>
          </a:p>
          <a:p>
            <a:r>
              <a:rPr lang="en-US" sz="2800" smtClean="0"/>
              <a:t>Prove what you’ve done by building and testing it </a:t>
            </a:r>
          </a:p>
          <a:p>
            <a:r>
              <a:rPr lang="en-US" sz="2800" smtClean="0"/>
              <a:t>Build a lot of them to prove that it wasn’t an accident</a:t>
            </a:r>
          </a:p>
          <a:p>
            <a:r>
              <a:rPr lang="en-US" sz="2800" smtClean="0"/>
              <a:t>Use the product to solve the customer’s problem </a:t>
            </a:r>
            <a:endParaRPr lang="en-US" sz="2800"/>
          </a:p>
        </p:txBody>
      </p:sp>
      <p:sp>
        <p:nvSpPr>
          <p:cNvPr id="4" name="TextBox 3"/>
          <p:cNvSpPr txBox="1"/>
          <p:nvPr/>
        </p:nvSpPr>
        <p:spPr>
          <a:xfrm>
            <a:off x="457200" y="1676400"/>
            <a:ext cx="3581400" cy="584775"/>
          </a:xfrm>
          <a:prstGeom prst="rect">
            <a:avLst/>
          </a:prstGeom>
          <a:noFill/>
        </p:spPr>
        <p:txBody>
          <a:bodyPr wrap="square" rtlCol="0">
            <a:spAutoFit/>
          </a:bodyPr>
          <a:lstStyle/>
          <a:p>
            <a:r>
              <a:rPr lang="en-US" sz="3200" smtClean="0"/>
              <a:t>Mục tiêu chung</a:t>
            </a:r>
            <a:endParaRPr lang="en-US" sz="3200"/>
          </a:p>
        </p:txBody>
      </p:sp>
    </p:spTree>
    <p:extLst>
      <p:ext uri="{BB962C8B-B14F-4D97-AF65-F5344CB8AC3E}">
        <p14:creationId xmlns:p14="http://schemas.microsoft.com/office/powerpoint/2010/main" val="166260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077200" cy="923330"/>
          </a:xfrm>
          <a:prstGeom prst="rect">
            <a:avLst/>
          </a:prstGeom>
          <a:noFill/>
        </p:spPr>
        <p:txBody>
          <a:bodyPr wrap="square" rtlCol="0">
            <a:spAutoFit/>
          </a:bodyPr>
          <a:lstStyle/>
          <a:p>
            <a:r>
              <a:rPr lang="en-US" smtClean="0"/>
              <a:t>Product Life Cycle Model: </a:t>
            </a:r>
            <a:br>
              <a:rPr lang="en-US" smtClean="0"/>
            </a:br>
            <a:r>
              <a:rPr lang="en-US" smtClean="0"/>
              <a:t>	 </a:t>
            </a:r>
            <a:r>
              <a:rPr lang="vi-VN" smtClean="0"/>
              <a:t>Rapid Prototyping - Incremental Model</a:t>
            </a:r>
          </a:p>
          <a:p>
            <a:endParaRPr lang="en-US"/>
          </a:p>
        </p:txBody>
      </p:sp>
      <p:sp>
        <p:nvSpPr>
          <p:cNvPr id="6" name="TextBox 5"/>
          <p:cNvSpPr txBox="1"/>
          <p:nvPr/>
        </p:nvSpPr>
        <p:spPr>
          <a:xfrm>
            <a:off x="533400" y="1447800"/>
            <a:ext cx="7924800" cy="3785652"/>
          </a:xfrm>
          <a:prstGeom prst="rect">
            <a:avLst/>
          </a:prstGeom>
          <a:noFill/>
        </p:spPr>
        <p:txBody>
          <a:bodyPr wrap="square" rtlCol="0">
            <a:spAutoFit/>
          </a:bodyPr>
          <a:lstStyle/>
          <a:p>
            <a:pPr marL="285750" indent="-285750">
              <a:buFont typeface="Arial" pitchFamily="34" charset="0"/>
              <a:buChar char="•"/>
            </a:pPr>
            <a:r>
              <a:rPr lang="en-US" sz="2400"/>
              <a:t>Mô hình này cung cấp việc triển khai nhanh chóng các phần chính của hệ thống cả phần cứng và phần mềm trong giai đoạn đầu của dự án để tạo ra một mẫu thử </a:t>
            </a:r>
            <a:r>
              <a:rPr lang="en-US" sz="2400"/>
              <a:t>nhanh</a:t>
            </a:r>
            <a:r>
              <a:rPr lang="en-US" sz="2400" smtClean="0"/>
              <a:t>.</a:t>
            </a:r>
          </a:p>
          <a:p>
            <a:pPr marL="285750" indent="-285750">
              <a:buFont typeface="Arial" pitchFamily="34" charset="0"/>
              <a:buChar char="•"/>
            </a:pPr>
            <a:r>
              <a:rPr lang="en-US" sz="2400" smtClean="0"/>
              <a:t>Phương </a:t>
            </a:r>
            <a:r>
              <a:rPr lang="en-US" sz="2400"/>
              <a:t>pháp này cho phép nhà phát triển có thể xây dựng những tính năng dự kiến còn lại theo giai đoạn tăng dần</a:t>
            </a:r>
            <a:r>
              <a:rPr lang="en-US" sz="2400"/>
              <a:t>. </a:t>
            </a:r>
            <a:endParaRPr lang="en-US" sz="2400" smtClean="0"/>
          </a:p>
          <a:p>
            <a:pPr marL="285750" indent="-285750">
              <a:buFont typeface="Arial" pitchFamily="34" charset="0"/>
              <a:buChar char="•"/>
            </a:pPr>
            <a:r>
              <a:rPr lang="en-US" sz="2400" smtClean="0"/>
              <a:t>Mỗi </a:t>
            </a:r>
            <a:r>
              <a:rPr lang="en-US" sz="2400"/>
              <a:t>giai đoạn sẽ bao gồm design, code và unit test, intergration test, và delivery</a:t>
            </a:r>
            <a:r>
              <a:rPr lang="en-US" sz="2400"/>
              <a:t>. </a:t>
            </a:r>
            <a:endParaRPr lang="en-US" sz="2400"/>
          </a:p>
          <a:p>
            <a:pPr marL="285750" indent="-285750">
              <a:buFont typeface="Arial" pitchFamily="34" charset="0"/>
              <a:buChar char="•"/>
            </a:pPr>
            <a:r>
              <a:rPr lang="en-US" sz="2400" smtClean="0"/>
              <a:t>Với</a:t>
            </a:r>
            <a:r>
              <a:rPr lang="vi-VN" sz="2400" smtClean="0"/>
              <a:t> </a:t>
            </a:r>
            <a:r>
              <a:rPr lang="vi-VN" sz="2400"/>
              <a:t>mô hình này thì khách hàng có thể sớm tiếp cận với mẫu thử và có những góp ý trong quá trình phát  hoàn thiện sản phẩm. </a:t>
            </a:r>
            <a:endParaRPr lang="en-US" sz="2400"/>
          </a:p>
        </p:txBody>
      </p:sp>
    </p:spTree>
    <p:extLst>
      <p:ext uri="{BB962C8B-B14F-4D97-AF65-F5344CB8AC3E}">
        <p14:creationId xmlns:p14="http://schemas.microsoft.com/office/powerpoint/2010/main" val="345143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CCDB3C68-9F44-214E-8521-1040669B5390}"/>
              </a:ext>
            </a:extLst>
          </p:cNvPr>
          <p:cNvCxnSpPr>
            <a:cxnSpLocks/>
          </p:cNvCxnSpPr>
          <p:nvPr/>
        </p:nvCxnSpPr>
        <p:spPr>
          <a:xfrm>
            <a:off x="8995826" y="1206581"/>
            <a:ext cx="0" cy="51688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A40EBE73-1609-574C-A9B1-B64D6034CED0}"/>
              </a:ext>
            </a:extLst>
          </p:cNvPr>
          <p:cNvSpPr txBox="1"/>
          <p:nvPr/>
        </p:nvSpPr>
        <p:spPr>
          <a:xfrm rot="16200000">
            <a:off x="7529723" y="3479551"/>
            <a:ext cx="2228849" cy="238527"/>
          </a:xfrm>
          <a:prstGeom prst="rect">
            <a:avLst/>
          </a:prstGeom>
          <a:noFill/>
        </p:spPr>
        <p:txBody>
          <a:bodyPr wrap="square" lIns="68580" tIns="34290" rIns="68580" bIns="34290" rtlCol="0">
            <a:spAutoFit/>
          </a:bodyPr>
          <a:lstStyle/>
          <a:p>
            <a:r>
              <a:rPr lang="x-none" sz="1100" dirty="0"/>
              <a:t>Desgined Thinking</a:t>
            </a:r>
          </a:p>
        </p:txBody>
      </p:sp>
      <p:sp>
        <p:nvSpPr>
          <p:cNvPr id="8" name="TextBox 7">
            <a:extLst>
              <a:ext uri="{FF2B5EF4-FFF2-40B4-BE49-F238E27FC236}">
                <a16:creationId xmlns="" xmlns:a16="http://schemas.microsoft.com/office/drawing/2014/main" id="{CEE1710B-69AB-D146-9617-CED7CB96F4D8}"/>
              </a:ext>
            </a:extLst>
          </p:cNvPr>
          <p:cNvSpPr txBox="1"/>
          <p:nvPr/>
        </p:nvSpPr>
        <p:spPr>
          <a:xfrm rot="16200000">
            <a:off x="7536199" y="3478937"/>
            <a:ext cx="2618423" cy="238527"/>
          </a:xfrm>
          <a:prstGeom prst="rect">
            <a:avLst/>
          </a:prstGeom>
          <a:noFill/>
        </p:spPr>
        <p:txBody>
          <a:bodyPr wrap="square" lIns="68580" tIns="34290" rIns="68580" bIns="34290" rtlCol="0">
            <a:spAutoFit/>
          </a:bodyPr>
          <a:lstStyle/>
          <a:p>
            <a:r>
              <a:rPr lang="x-none" sz="1100" dirty="0"/>
              <a:t>Industrial Design Process</a:t>
            </a:r>
          </a:p>
        </p:txBody>
      </p:sp>
      <p:sp>
        <p:nvSpPr>
          <p:cNvPr id="20" name="TextBox 19">
            <a:extLst>
              <a:ext uri="{FF2B5EF4-FFF2-40B4-BE49-F238E27FC236}">
                <a16:creationId xmlns="" xmlns:a16="http://schemas.microsoft.com/office/drawing/2014/main" id="{E6333A39-6168-1D48-8F36-DF5F8EF85FD6}"/>
              </a:ext>
            </a:extLst>
          </p:cNvPr>
          <p:cNvSpPr txBox="1"/>
          <p:nvPr/>
        </p:nvSpPr>
        <p:spPr>
          <a:xfrm>
            <a:off x="2" y="464403"/>
            <a:ext cx="9143999" cy="900246"/>
          </a:xfrm>
          <a:prstGeom prst="rect">
            <a:avLst/>
          </a:prstGeom>
          <a:noFill/>
        </p:spPr>
        <p:txBody>
          <a:bodyPr wrap="square" lIns="68580" tIns="34290" rIns="68580" bIns="34290" rtlCol="0">
            <a:spAutoFit/>
          </a:bodyPr>
          <a:lstStyle/>
          <a:p>
            <a:pPr algn="ctr"/>
            <a:r>
              <a:rPr lang="x-none" b="1" smtClean="0">
                <a:latin typeface="Arial" panose="020B0604020202020204" pitchFamily="34" charset="0"/>
                <a:cs typeface="Arial" panose="020B0604020202020204" pitchFamily="34" charset="0"/>
              </a:rPr>
              <a:t>QUY TRÌNH PHỐI HỢP </a:t>
            </a:r>
            <a:r>
              <a:rPr lang="en-US" b="1" smtClean="0">
                <a:latin typeface="Arial" panose="020B0604020202020204" pitchFamily="34" charset="0"/>
                <a:cs typeface="Arial" panose="020B0604020202020204" pitchFamily="34" charset="0"/>
              </a:rPr>
              <a:t/>
            </a:r>
            <a:br>
              <a:rPr lang="en-US" b="1" smtClean="0">
                <a:latin typeface="Arial" panose="020B0604020202020204" pitchFamily="34" charset="0"/>
                <a:cs typeface="Arial" panose="020B0604020202020204" pitchFamily="34" charset="0"/>
              </a:rPr>
            </a:br>
            <a:r>
              <a:rPr lang="x-none" b="1" smtClean="0">
                <a:latin typeface="Arial" panose="020B0604020202020204" pitchFamily="34" charset="0"/>
                <a:cs typeface="Arial" panose="020B0604020202020204" pitchFamily="34" charset="0"/>
              </a:rPr>
              <a:t>QUẢN LÝ </a:t>
            </a:r>
            <a:r>
              <a:rPr lang="en-US" b="1" smtClean="0">
                <a:latin typeface="Arial" panose="020B0604020202020204" pitchFamily="34" charset="0"/>
                <a:cs typeface="Arial" panose="020B0604020202020204" pitchFamily="34" charset="0"/>
              </a:rPr>
              <a:t>- </a:t>
            </a:r>
            <a:r>
              <a:rPr lang="x-none" b="1" smtClean="0">
                <a:latin typeface="Arial" panose="020B0604020202020204" pitchFamily="34" charset="0"/>
                <a:cs typeface="Arial" panose="020B0604020202020204" pitchFamily="34" charset="0"/>
              </a:rPr>
              <a:t>THỰC HIỆN MỘT ĐỀ TÀI NGHIÊN </a:t>
            </a:r>
            <a:r>
              <a:rPr lang="x-none" b="1" smtClean="0">
                <a:latin typeface="Arial" panose="020B0604020202020204" pitchFamily="34" charset="0"/>
                <a:cs typeface="Arial" panose="020B0604020202020204" pitchFamily="34" charset="0"/>
              </a:rPr>
              <a:t>CỨU</a:t>
            </a:r>
            <a:endParaRPr lang="en-US" b="1" smtClean="0">
              <a:latin typeface="Arial" panose="020B0604020202020204" pitchFamily="34" charset="0"/>
              <a:cs typeface="Arial" panose="020B0604020202020204" pitchFamily="34" charset="0"/>
            </a:endParaRPr>
          </a:p>
          <a:p>
            <a:pPr algn="ctr"/>
            <a:r>
              <a:rPr lang="en-US" b="1" i="1" smtClean="0">
                <a:latin typeface="Arial" panose="020B0604020202020204" pitchFamily="34" charset="0"/>
                <a:cs typeface="Arial" panose="020B0604020202020204" pitchFamily="34" charset="0"/>
              </a:rPr>
              <a:t>?TỪ YÊU CẦU KHÁCH HÀNG</a:t>
            </a:r>
            <a:endParaRPr lang="x-none" b="1" i="1" dirty="0">
              <a:latin typeface="Arial" panose="020B0604020202020204" pitchFamily="34" charset="0"/>
              <a:cs typeface="Arial" panose="020B0604020202020204" pitchFamily="34" charset="0"/>
            </a:endParaRPr>
          </a:p>
        </p:txBody>
      </p:sp>
      <p:sp>
        <p:nvSpPr>
          <p:cNvPr id="24" name="Heptagon 23">
            <a:extLst>
              <a:ext uri="{FF2B5EF4-FFF2-40B4-BE49-F238E27FC236}">
                <a16:creationId xmlns="" xmlns:a16="http://schemas.microsoft.com/office/drawing/2014/main" id="{C2A251B9-D810-EC4D-80CB-E9EF8EBAEDCF}"/>
              </a:ext>
            </a:extLst>
          </p:cNvPr>
          <p:cNvSpPr/>
          <p:nvPr/>
        </p:nvSpPr>
        <p:spPr>
          <a:xfrm>
            <a:off x="436293" y="1606619"/>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1</a:t>
            </a:r>
          </a:p>
        </p:txBody>
      </p:sp>
      <p:sp>
        <p:nvSpPr>
          <p:cNvPr id="26" name="Heptagon 25">
            <a:extLst>
              <a:ext uri="{FF2B5EF4-FFF2-40B4-BE49-F238E27FC236}">
                <a16:creationId xmlns="" xmlns:a16="http://schemas.microsoft.com/office/drawing/2014/main" id="{3D69A3BC-CAFA-DB4D-A0AB-01828AD67245}"/>
              </a:ext>
            </a:extLst>
          </p:cNvPr>
          <p:cNvSpPr/>
          <p:nvPr/>
        </p:nvSpPr>
        <p:spPr>
          <a:xfrm>
            <a:off x="446232" y="4199664"/>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3</a:t>
            </a:r>
          </a:p>
        </p:txBody>
      </p:sp>
      <p:sp>
        <p:nvSpPr>
          <p:cNvPr id="27" name="Heptagon 26">
            <a:extLst>
              <a:ext uri="{FF2B5EF4-FFF2-40B4-BE49-F238E27FC236}">
                <a16:creationId xmlns="" xmlns:a16="http://schemas.microsoft.com/office/drawing/2014/main" id="{987D4705-FC18-964F-BEED-40E7245C2D83}"/>
              </a:ext>
            </a:extLst>
          </p:cNvPr>
          <p:cNvSpPr/>
          <p:nvPr/>
        </p:nvSpPr>
        <p:spPr>
          <a:xfrm>
            <a:off x="436293" y="5451747"/>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4</a:t>
            </a:r>
          </a:p>
        </p:txBody>
      </p:sp>
      <p:sp>
        <p:nvSpPr>
          <p:cNvPr id="28" name="Heptagon 27">
            <a:extLst>
              <a:ext uri="{FF2B5EF4-FFF2-40B4-BE49-F238E27FC236}">
                <a16:creationId xmlns="" xmlns:a16="http://schemas.microsoft.com/office/drawing/2014/main" id="{E3322FC3-8864-9D43-8DB8-88E2DEAB5975}"/>
              </a:ext>
            </a:extLst>
          </p:cNvPr>
          <p:cNvSpPr/>
          <p:nvPr/>
        </p:nvSpPr>
        <p:spPr>
          <a:xfrm>
            <a:off x="4485844" y="1619277"/>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5</a:t>
            </a:r>
          </a:p>
        </p:txBody>
      </p:sp>
      <p:sp>
        <p:nvSpPr>
          <p:cNvPr id="29" name="Heptagon 28">
            <a:extLst>
              <a:ext uri="{FF2B5EF4-FFF2-40B4-BE49-F238E27FC236}">
                <a16:creationId xmlns="" xmlns:a16="http://schemas.microsoft.com/office/drawing/2014/main" id="{A890063E-67E2-BF4B-8450-138098CDE737}"/>
              </a:ext>
            </a:extLst>
          </p:cNvPr>
          <p:cNvSpPr/>
          <p:nvPr/>
        </p:nvSpPr>
        <p:spPr>
          <a:xfrm>
            <a:off x="4473458" y="2854672"/>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6</a:t>
            </a:r>
          </a:p>
        </p:txBody>
      </p:sp>
      <p:sp>
        <p:nvSpPr>
          <p:cNvPr id="30" name="Heptagon 29">
            <a:extLst>
              <a:ext uri="{FF2B5EF4-FFF2-40B4-BE49-F238E27FC236}">
                <a16:creationId xmlns="" xmlns:a16="http://schemas.microsoft.com/office/drawing/2014/main" id="{ACE8336B-8902-1846-9970-BBAC96D25518}"/>
              </a:ext>
            </a:extLst>
          </p:cNvPr>
          <p:cNvSpPr/>
          <p:nvPr/>
        </p:nvSpPr>
        <p:spPr>
          <a:xfrm>
            <a:off x="4489175" y="4219117"/>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7</a:t>
            </a:r>
          </a:p>
        </p:txBody>
      </p:sp>
      <p:sp>
        <p:nvSpPr>
          <p:cNvPr id="32" name="Heptagon 31">
            <a:extLst>
              <a:ext uri="{FF2B5EF4-FFF2-40B4-BE49-F238E27FC236}">
                <a16:creationId xmlns="" xmlns:a16="http://schemas.microsoft.com/office/drawing/2014/main" id="{EB26937B-56F0-C443-8A64-C0E1C5E90C9F}"/>
              </a:ext>
            </a:extLst>
          </p:cNvPr>
          <p:cNvSpPr/>
          <p:nvPr/>
        </p:nvSpPr>
        <p:spPr>
          <a:xfrm>
            <a:off x="4485844" y="5478400"/>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8</a:t>
            </a:r>
          </a:p>
        </p:txBody>
      </p:sp>
      <p:sp>
        <p:nvSpPr>
          <p:cNvPr id="33" name="TextBox 32">
            <a:extLst>
              <a:ext uri="{FF2B5EF4-FFF2-40B4-BE49-F238E27FC236}">
                <a16:creationId xmlns="" xmlns:a16="http://schemas.microsoft.com/office/drawing/2014/main" id="{A78AB125-49A0-BD44-871F-789E42A20BD7}"/>
              </a:ext>
            </a:extLst>
          </p:cNvPr>
          <p:cNvSpPr txBox="1"/>
          <p:nvPr/>
        </p:nvSpPr>
        <p:spPr>
          <a:xfrm>
            <a:off x="856682" y="1441232"/>
            <a:ext cx="2964234" cy="623248"/>
          </a:xfrm>
          <a:prstGeom prst="rect">
            <a:avLst/>
          </a:prstGeom>
          <a:noFill/>
        </p:spPr>
        <p:txBody>
          <a:bodyPr wrap="square" lIns="68580" tIns="34290" rIns="68580" bIns="34290" rtlCol="0">
            <a:spAutoFit/>
          </a:bodyPr>
          <a:lstStyle/>
          <a:p>
            <a:r>
              <a:rPr lang="en-US" sz="1200" b="1" dirty="0"/>
              <a:t>System Requirements</a:t>
            </a:r>
            <a:r>
              <a:rPr lang="en-US" sz="1200" dirty="0"/>
              <a:t>: Features, Technology</a:t>
            </a:r>
            <a:r>
              <a:rPr lang="x-none" sz="1200" dirty="0"/>
              <a:t>, </a:t>
            </a:r>
            <a:r>
              <a:rPr lang="en-US" sz="1200" dirty="0"/>
              <a:t>Quality</a:t>
            </a:r>
            <a:r>
              <a:rPr lang="x-none" sz="1200" dirty="0"/>
              <a:t>, </a:t>
            </a:r>
            <a:r>
              <a:rPr lang="en-US" sz="1200" dirty="0"/>
              <a:t>Costs</a:t>
            </a:r>
            <a:r>
              <a:rPr lang="x-none" sz="1200" dirty="0"/>
              <a:t>, </a:t>
            </a:r>
            <a:r>
              <a:rPr lang="en-US" sz="1200" dirty="0"/>
              <a:t>market, Deadlines, Tradeoff</a:t>
            </a:r>
            <a:r>
              <a:rPr lang="x-none" sz="1200" dirty="0"/>
              <a:t>, </a:t>
            </a:r>
            <a:r>
              <a:rPr lang="en-US" sz="1200" dirty="0"/>
              <a:t>Stakeholders</a:t>
            </a:r>
            <a:endParaRPr lang="x-none" sz="1200" dirty="0"/>
          </a:p>
        </p:txBody>
      </p:sp>
      <p:sp>
        <p:nvSpPr>
          <p:cNvPr id="34" name="TextBox 33">
            <a:extLst>
              <a:ext uri="{FF2B5EF4-FFF2-40B4-BE49-F238E27FC236}">
                <a16:creationId xmlns="" xmlns:a16="http://schemas.microsoft.com/office/drawing/2014/main" id="{DE078ED1-6732-5944-8C06-A9232D5A5339}"/>
              </a:ext>
            </a:extLst>
          </p:cNvPr>
          <p:cNvSpPr txBox="1"/>
          <p:nvPr/>
        </p:nvSpPr>
        <p:spPr>
          <a:xfrm>
            <a:off x="842461" y="2809232"/>
            <a:ext cx="3480542" cy="623248"/>
          </a:xfrm>
          <a:prstGeom prst="rect">
            <a:avLst/>
          </a:prstGeom>
          <a:noFill/>
        </p:spPr>
        <p:txBody>
          <a:bodyPr wrap="square" lIns="68580" tIns="34290" rIns="68580" bIns="34290" rtlCol="0">
            <a:spAutoFit/>
          </a:bodyPr>
          <a:lstStyle/>
          <a:p>
            <a:r>
              <a:rPr lang="en-US" sz="1200" b="1" dirty="0"/>
              <a:t>Set team: </a:t>
            </a:r>
            <a:r>
              <a:rPr lang="en-US" sz="1200" dirty="0"/>
              <a:t>main curator(people in charge), finding students, finding members for technical consulting group</a:t>
            </a:r>
            <a:r>
              <a:rPr lang="x-none" sz="1200" dirty="0"/>
              <a:t> (ES, IoT, IT, AL/ML, language, DSP, …) </a:t>
            </a:r>
          </a:p>
        </p:txBody>
      </p:sp>
      <p:sp>
        <p:nvSpPr>
          <p:cNvPr id="36" name="TextBox 35">
            <a:extLst>
              <a:ext uri="{FF2B5EF4-FFF2-40B4-BE49-F238E27FC236}">
                <a16:creationId xmlns="" xmlns:a16="http://schemas.microsoft.com/office/drawing/2014/main" id="{41D68771-0AFB-B94E-B673-5BEB74CEDC88}"/>
              </a:ext>
            </a:extLst>
          </p:cNvPr>
          <p:cNvSpPr txBox="1"/>
          <p:nvPr/>
        </p:nvSpPr>
        <p:spPr>
          <a:xfrm>
            <a:off x="840312" y="4198719"/>
            <a:ext cx="2964238" cy="438582"/>
          </a:xfrm>
          <a:prstGeom prst="rect">
            <a:avLst/>
          </a:prstGeom>
          <a:noFill/>
        </p:spPr>
        <p:txBody>
          <a:bodyPr wrap="square" lIns="68580" tIns="34290" rIns="68580" bIns="34290" rtlCol="0">
            <a:spAutoFit/>
          </a:bodyPr>
          <a:lstStyle/>
          <a:p>
            <a:r>
              <a:rPr lang="en-US" sz="1200" b="1" dirty="0"/>
              <a:t>Requirements definition</a:t>
            </a:r>
            <a:r>
              <a:rPr lang="x-none" sz="1200" b="1" dirty="0"/>
              <a:t>: </a:t>
            </a:r>
            <a:r>
              <a:rPr lang="en-US" sz="1200" dirty="0"/>
              <a:t>Literature review, </a:t>
            </a:r>
            <a:r>
              <a:rPr lang="x-none" sz="1200" dirty="0"/>
              <a:t>Overview, Survey</a:t>
            </a:r>
            <a:endParaRPr lang="en-US" sz="1200" dirty="0"/>
          </a:p>
        </p:txBody>
      </p:sp>
      <p:sp>
        <p:nvSpPr>
          <p:cNvPr id="37" name="TextBox 36">
            <a:extLst>
              <a:ext uri="{FF2B5EF4-FFF2-40B4-BE49-F238E27FC236}">
                <a16:creationId xmlns="" xmlns:a16="http://schemas.microsoft.com/office/drawing/2014/main" id="{75E370C6-4F7F-4441-BD92-F1DE536B46B2}"/>
              </a:ext>
            </a:extLst>
          </p:cNvPr>
          <p:cNvSpPr txBox="1"/>
          <p:nvPr/>
        </p:nvSpPr>
        <p:spPr>
          <a:xfrm>
            <a:off x="821106" y="5199703"/>
            <a:ext cx="2964238" cy="807913"/>
          </a:xfrm>
          <a:prstGeom prst="rect">
            <a:avLst/>
          </a:prstGeom>
          <a:noFill/>
        </p:spPr>
        <p:txBody>
          <a:bodyPr wrap="square" lIns="68580" tIns="34290" rIns="68580" bIns="34290" rtlCol="0">
            <a:spAutoFit/>
          </a:bodyPr>
          <a:lstStyle/>
          <a:p>
            <a:r>
              <a:rPr lang="en-US" sz="1200" b="1" dirty="0"/>
              <a:t>System specification</a:t>
            </a:r>
            <a:r>
              <a:rPr lang="en-US" sz="1200" dirty="0"/>
              <a:t>: system behavior</a:t>
            </a:r>
            <a:r>
              <a:rPr lang="x-none" sz="1200" dirty="0"/>
              <a:t>, </a:t>
            </a:r>
            <a:r>
              <a:rPr lang="en-US" sz="1200" dirty="0"/>
              <a:t>functional and Non-functional specifications; </a:t>
            </a:r>
            <a:r>
              <a:rPr lang="x-none" sz="1200" dirty="0"/>
              <a:t>H</a:t>
            </a:r>
            <a:r>
              <a:rPr lang="en-US" sz="1200" dirty="0"/>
              <a:t>W and</a:t>
            </a:r>
            <a:r>
              <a:rPr lang="x-none" sz="1200" dirty="0"/>
              <a:t> SW diagrams, </a:t>
            </a:r>
            <a:r>
              <a:rPr lang="en-US" sz="1200" dirty="0"/>
              <a:t>structures, modeling</a:t>
            </a:r>
            <a:r>
              <a:rPr lang="x-none" sz="1200" dirty="0"/>
              <a:t>; </a:t>
            </a:r>
            <a:r>
              <a:rPr lang="en-US" sz="1200" dirty="0"/>
              <a:t>failure modes analysis</a:t>
            </a:r>
            <a:endParaRPr lang="x-none" sz="1200" dirty="0"/>
          </a:p>
        </p:txBody>
      </p:sp>
      <p:sp>
        <p:nvSpPr>
          <p:cNvPr id="38" name="Rectangle 37">
            <a:extLst>
              <a:ext uri="{FF2B5EF4-FFF2-40B4-BE49-F238E27FC236}">
                <a16:creationId xmlns="" xmlns:a16="http://schemas.microsoft.com/office/drawing/2014/main" id="{5569D351-6E25-4540-A5BE-B02A62CBFF2D}"/>
              </a:ext>
            </a:extLst>
          </p:cNvPr>
          <p:cNvSpPr/>
          <p:nvPr/>
        </p:nvSpPr>
        <p:spPr>
          <a:xfrm>
            <a:off x="4897784" y="1457992"/>
            <a:ext cx="3178916" cy="623248"/>
          </a:xfrm>
          <a:prstGeom prst="rect">
            <a:avLst/>
          </a:prstGeom>
        </p:spPr>
        <p:txBody>
          <a:bodyPr wrap="square" lIns="68580" tIns="34290" rIns="68580" bIns="34290">
            <a:spAutoFit/>
          </a:bodyPr>
          <a:lstStyle/>
          <a:p>
            <a:r>
              <a:rPr lang="en-US" sz="1200" b="1" dirty="0"/>
              <a:t>Project management: </a:t>
            </a:r>
            <a:r>
              <a:rPr lang="en-US" sz="1200" dirty="0"/>
              <a:t>Manage team schedules, tasks, timelines, report milestone, and workload, role of team members (Gantt Chart)</a:t>
            </a:r>
          </a:p>
        </p:txBody>
      </p:sp>
      <p:sp>
        <p:nvSpPr>
          <p:cNvPr id="39" name="TextBox 38">
            <a:extLst>
              <a:ext uri="{FF2B5EF4-FFF2-40B4-BE49-F238E27FC236}">
                <a16:creationId xmlns="" xmlns:a16="http://schemas.microsoft.com/office/drawing/2014/main" id="{F55D8401-E23E-D649-9968-44A23518C0A4}"/>
              </a:ext>
            </a:extLst>
          </p:cNvPr>
          <p:cNvSpPr txBox="1"/>
          <p:nvPr/>
        </p:nvSpPr>
        <p:spPr>
          <a:xfrm>
            <a:off x="4887630" y="2616201"/>
            <a:ext cx="3616965" cy="807913"/>
          </a:xfrm>
          <a:prstGeom prst="rect">
            <a:avLst/>
          </a:prstGeom>
          <a:noFill/>
        </p:spPr>
        <p:txBody>
          <a:bodyPr wrap="square" lIns="68580" tIns="34290" rIns="68580" bIns="34290" rtlCol="0">
            <a:spAutoFit/>
          </a:bodyPr>
          <a:lstStyle/>
          <a:p>
            <a:r>
              <a:rPr lang="x-none" sz="1200" b="1" dirty="0"/>
              <a:t>Design: </a:t>
            </a:r>
            <a:r>
              <a:rPr lang="en-US" sz="1200" b="1" dirty="0"/>
              <a:t>Functional Design</a:t>
            </a:r>
            <a:r>
              <a:rPr lang="en-US" sz="1200" dirty="0"/>
              <a:t>, functional decomposition, internal variables and events in the system</a:t>
            </a:r>
            <a:r>
              <a:rPr lang="en-US" sz="1200"/>
              <a:t>, successive refinements</a:t>
            </a:r>
            <a:r>
              <a:rPr lang="en-US" sz="1200" dirty="0"/>
              <a:t>, functions interface, </a:t>
            </a:r>
            <a:r>
              <a:rPr lang="en-US" sz="1200" b="1" dirty="0"/>
              <a:t>Architectural Design</a:t>
            </a:r>
            <a:r>
              <a:rPr lang="en-US" sz="1200" dirty="0"/>
              <a:t>, Hardware design</a:t>
            </a:r>
          </a:p>
        </p:txBody>
      </p:sp>
      <p:sp>
        <p:nvSpPr>
          <p:cNvPr id="41" name="TextBox 40">
            <a:extLst>
              <a:ext uri="{FF2B5EF4-FFF2-40B4-BE49-F238E27FC236}">
                <a16:creationId xmlns="" xmlns:a16="http://schemas.microsoft.com/office/drawing/2014/main" id="{71AED5E6-4BAA-044F-9BC4-73B6B7360F88}"/>
              </a:ext>
            </a:extLst>
          </p:cNvPr>
          <p:cNvSpPr txBox="1"/>
          <p:nvPr/>
        </p:nvSpPr>
        <p:spPr>
          <a:xfrm>
            <a:off x="4902594" y="4169999"/>
            <a:ext cx="3602001" cy="607859"/>
          </a:xfrm>
          <a:prstGeom prst="rect">
            <a:avLst/>
          </a:prstGeom>
          <a:noFill/>
        </p:spPr>
        <p:txBody>
          <a:bodyPr wrap="square" lIns="68580" tIns="34290" rIns="68580" bIns="34290" rtlCol="0">
            <a:spAutoFit/>
          </a:bodyPr>
          <a:lstStyle/>
          <a:p>
            <a:pPr lvl="0"/>
            <a:r>
              <a:rPr lang="en-US" sz="1200" b="1" dirty="0"/>
              <a:t>Prototyping: </a:t>
            </a:r>
            <a:r>
              <a:rPr lang="en-US" sz="1200" dirty="0"/>
              <a:t>Hardware and software </a:t>
            </a:r>
            <a:r>
              <a:rPr lang="en-US" sz="1200"/>
              <a:t>implementations</a:t>
            </a:r>
            <a:r>
              <a:rPr lang="en-US" sz="1200" smtClean="0"/>
              <a:t>, review, </a:t>
            </a:r>
            <a:r>
              <a:rPr lang="en-US" sz="1200" dirty="0"/>
              <a:t>testing, debugging, validation, optimization</a:t>
            </a:r>
            <a:endParaRPr lang="x-none" sz="1200" dirty="0"/>
          </a:p>
          <a:p>
            <a:pPr marL="214313" indent="-214313">
              <a:buFont typeface="Arial" panose="020B0604020202020204" pitchFamily="34" charset="0"/>
              <a:buChar char="•"/>
            </a:pPr>
            <a:endParaRPr lang="x-none" sz="1100" dirty="0"/>
          </a:p>
        </p:txBody>
      </p:sp>
      <p:sp>
        <p:nvSpPr>
          <p:cNvPr id="48" name="TextBox 47">
            <a:extLst>
              <a:ext uri="{FF2B5EF4-FFF2-40B4-BE49-F238E27FC236}">
                <a16:creationId xmlns="" xmlns:a16="http://schemas.microsoft.com/office/drawing/2014/main" id="{ED7B682B-EB44-D542-AD34-B3A219ACF03F}"/>
              </a:ext>
            </a:extLst>
          </p:cNvPr>
          <p:cNvSpPr txBox="1"/>
          <p:nvPr/>
        </p:nvSpPr>
        <p:spPr>
          <a:xfrm>
            <a:off x="4907945" y="5356812"/>
            <a:ext cx="3469658" cy="623248"/>
          </a:xfrm>
          <a:prstGeom prst="rect">
            <a:avLst/>
          </a:prstGeom>
          <a:noFill/>
        </p:spPr>
        <p:txBody>
          <a:bodyPr wrap="square" lIns="68580" tIns="34290" rIns="68580" bIns="34290" rtlCol="0">
            <a:spAutoFit/>
          </a:bodyPr>
          <a:lstStyle/>
          <a:p>
            <a:r>
              <a:rPr lang="x-none" sz="1200" b="1" dirty="0"/>
              <a:t>Output: </a:t>
            </a:r>
            <a:r>
              <a:rPr lang="x-none" sz="1200" dirty="0"/>
              <a:t>Reference document, Publish Paper, Reports, Slides, User Manual, Source code, hardware design, Sample, </a:t>
            </a:r>
            <a:r>
              <a:rPr lang="en-US" sz="1200" dirty="0"/>
              <a:t>Mass-produced and marketed product</a:t>
            </a:r>
            <a:r>
              <a:rPr lang="x-none" sz="1200" dirty="0"/>
              <a:t>…</a:t>
            </a:r>
          </a:p>
        </p:txBody>
      </p:sp>
      <p:sp>
        <p:nvSpPr>
          <p:cNvPr id="51" name="Heptagon 50">
            <a:extLst>
              <a:ext uri="{FF2B5EF4-FFF2-40B4-BE49-F238E27FC236}">
                <a16:creationId xmlns="" xmlns:a16="http://schemas.microsoft.com/office/drawing/2014/main" id="{EB3FF38D-7B7A-CF45-A206-CF1DD48E6FA3}"/>
              </a:ext>
            </a:extLst>
          </p:cNvPr>
          <p:cNvSpPr/>
          <p:nvPr/>
        </p:nvSpPr>
        <p:spPr>
          <a:xfrm>
            <a:off x="436216" y="2909536"/>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2</a:t>
            </a:r>
          </a:p>
        </p:txBody>
      </p:sp>
      <p:sp>
        <p:nvSpPr>
          <p:cNvPr id="2" name="Rectangle 1"/>
          <p:cNvSpPr/>
          <p:nvPr/>
        </p:nvSpPr>
        <p:spPr>
          <a:xfrm>
            <a:off x="4572000" y="13705"/>
            <a:ext cx="4572000" cy="315471"/>
          </a:xfrm>
          <a:prstGeom prst="rect">
            <a:avLst/>
          </a:prstGeom>
        </p:spPr>
        <p:txBody>
          <a:bodyPr wrap="square" lIns="68580" tIns="34290" rIns="68580" bIns="34290">
            <a:spAutoFit/>
          </a:bodyPr>
          <a:lstStyle/>
          <a:p>
            <a:r>
              <a:rPr lang="en-US" sz="1600" b="1">
                <a:solidFill>
                  <a:schemeClr val="accent1"/>
                </a:solidFill>
              </a:rPr>
              <a:t>TAPIT - Learning, Research and Sharing Community</a:t>
            </a:r>
            <a:r>
              <a:rPr lang="x-none" sz="1600" b="1">
                <a:solidFill>
                  <a:schemeClr val="accent1"/>
                </a:solidFill>
              </a:rPr>
              <a:t> </a:t>
            </a:r>
            <a:endParaRPr lang="x-none" sz="1600" b="1" dirty="0">
              <a:solidFill>
                <a:schemeClr val="accent1"/>
              </a:solidFill>
            </a:endParaRPr>
          </a:p>
        </p:txBody>
      </p:sp>
      <p:sp>
        <p:nvSpPr>
          <p:cNvPr id="23" name="TextBox 22"/>
          <p:cNvSpPr txBox="1"/>
          <p:nvPr/>
        </p:nvSpPr>
        <p:spPr>
          <a:xfrm>
            <a:off x="7696201" y="6488669"/>
            <a:ext cx="1452197" cy="276999"/>
          </a:xfrm>
          <a:prstGeom prst="rect">
            <a:avLst/>
          </a:prstGeom>
          <a:noFill/>
        </p:spPr>
        <p:txBody>
          <a:bodyPr wrap="square" rtlCol="0">
            <a:spAutoFit/>
          </a:bodyPr>
          <a:lstStyle/>
          <a:p>
            <a:r>
              <a:rPr lang="en-US" sz="1200" i="1" smtClean="0"/>
              <a:t>Project life cycles </a:t>
            </a:r>
            <a:endParaRPr lang="en-US" sz="1200" i="1"/>
          </a:p>
        </p:txBody>
      </p:sp>
      <p:sp>
        <p:nvSpPr>
          <p:cNvPr id="3" name="Rectangle 2"/>
          <p:cNvSpPr/>
          <p:nvPr/>
        </p:nvSpPr>
        <p:spPr>
          <a:xfrm>
            <a:off x="228600" y="1097300"/>
            <a:ext cx="707245" cy="369332"/>
          </a:xfrm>
          <a:prstGeom prst="rect">
            <a:avLst/>
          </a:prstGeom>
        </p:spPr>
        <p:txBody>
          <a:bodyPr wrap="none">
            <a:spAutoFit/>
          </a:bodyPr>
          <a:lstStyle/>
          <a:p>
            <a:r>
              <a:rPr lang="en-US" b="1" smtClean="0">
                <a:solidFill>
                  <a:srgbClr val="FF0000"/>
                </a:solidFill>
              </a:rPr>
              <a:t>Ideal </a:t>
            </a:r>
            <a:endParaRPr lang="en-US"/>
          </a:p>
        </p:txBody>
      </p:sp>
    </p:spTree>
    <p:extLst>
      <p:ext uri="{BB962C8B-B14F-4D97-AF65-F5344CB8AC3E}">
        <p14:creationId xmlns:p14="http://schemas.microsoft.com/office/powerpoint/2010/main" val="2754561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ptagon 3">
            <a:extLst>
              <a:ext uri="{FF2B5EF4-FFF2-40B4-BE49-F238E27FC236}">
                <a16:creationId xmlns="" xmlns:a16="http://schemas.microsoft.com/office/drawing/2014/main" id="{C2A251B9-D810-EC4D-80CB-E9EF8EBAEDCF}"/>
              </a:ext>
            </a:extLst>
          </p:cNvPr>
          <p:cNvSpPr/>
          <p:nvPr/>
        </p:nvSpPr>
        <p:spPr>
          <a:xfrm>
            <a:off x="958777" y="788114"/>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1</a:t>
            </a:r>
          </a:p>
        </p:txBody>
      </p:sp>
      <p:sp>
        <p:nvSpPr>
          <p:cNvPr id="5" name="TextBox 4">
            <a:extLst>
              <a:ext uri="{FF2B5EF4-FFF2-40B4-BE49-F238E27FC236}">
                <a16:creationId xmlns="" xmlns:a16="http://schemas.microsoft.com/office/drawing/2014/main" id="{A78AB125-49A0-BD44-871F-789E42A20BD7}"/>
              </a:ext>
            </a:extLst>
          </p:cNvPr>
          <p:cNvSpPr txBox="1"/>
          <p:nvPr/>
        </p:nvSpPr>
        <p:spPr>
          <a:xfrm>
            <a:off x="1379166" y="622727"/>
            <a:ext cx="2964234" cy="623248"/>
          </a:xfrm>
          <a:prstGeom prst="rect">
            <a:avLst/>
          </a:prstGeom>
          <a:noFill/>
        </p:spPr>
        <p:txBody>
          <a:bodyPr wrap="square" lIns="68580" tIns="34290" rIns="68580" bIns="34290" rtlCol="0">
            <a:spAutoFit/>
          </a:bodyPr>
          <a:lstStyle/>
          <a:p>
            <a:r>
              <a:rPr lang="en-US" sz="1200" b="1" dirty="0"/>
              <a:t>System Requirements</a:t>
            </a:r>
            <a:r>
              <a:rPr lang="en-US" sz="1200" dirty="0"/>
              <a:t>: Features, Technology</a:t>
            </a:r>
            <a:r>
              <a:rPr lang="x-none" sz="1200" dirty="0"/>
              <a:t>, </a:t>
            </a:r>
            <a:r>
              <a:rPr lang="en-US" sz="1200" dirty="0"/>
              <a:t>Quality</a:t>
            </a:r>
            <a:r>
              <a:rPr lang="x-none" sz="1200" dirty="0"/>
              <a:t>, </a:t>
            </a:r>
            <a:r>
              <a:rPr lang="en-US" sz="1200" dirty="0"/>
              <a:t>Costs</a:t>
            </a:r>
            <a:r>
              <a:rPr lang="x-none" sz="1200" dirty="0"/>
              <a:t>, </a:t>
            </a:r>
            <a:r>
              <a:rPr lang="en-US" sz="1200" dirty="0"/>
              <a:t>market, Deadlines, Tradeoff</a:t>
            </a:r>
            <a:r>
              <a:rPr lang="x-none" sz="1200" dirty="0"/>
              <a:t>, </a:t>
            </a:r>
            <a:r>
              <a:rPr lang="en-US" sz="1200" dirty="0"/>
              <a:t>Stakeholders</a:t>
            </a:r>
            <a:endParaRPr lang="x-none" sz="1200" dirty="0"/>
          </a:p>
        </p:txBody>
      </p:sp>
      <p:sp>
        <p:nvSpPr>
          <p:cNvPr id="6" name="Heptagon 5">
            <a:extLst>
              <a:ext uri="{FF2B5EF4-FFF2-40B4-BE49-F238E27FC236}">
                <a16:creationId xmlns="" xmlns:a16="http://schemas.microsoft.com/office/drawing/2014/main" id="{3D69A3BC-CAFA-DB4D-A0AB-01828AD67245}"/>
              </a:ext>
            </a:extLst>
          </p:cNvPr>
          <p:cNvSpPr/>
          <p:nvPr/>
        </p:nvSpPr>
        <p:spPr>
          <a:xfrm>
            <a:off x="974166" y="1620840"/>
            <a:ext cx="384570" cy="51276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x-none" dirty="0"/>
              <a:t>3</a:t>
            </a:r>
          </a:p>
        </p:txBody>
      </p:sp>
      <p:sp>
        <p:nvSpPr>
          <p:cNvPr id="7" name="TextBox 6">
            <a:extLst>
              <a:ext uri="{FF2B5EF4-FFF2-40B4-BE49-F238E27FC236}">
                <a16:creationId xmlns="" xmlns:a16="http://schemas.microsoft.com/office/drawing/2014/main" id="{41D68771-0AFB-B94E-B673-5BEB74CEDC88}"/>
              </a:ext>
            </a:extLst>
          </p:cNvPr>
          <p:cNvSpPr txBox="1"/>
          <p:nvPr/>
        </p:nvSpPr>
        <p:spPr>
          <a:xfrm>
            <a:off x="1368246" y="1619895"/>
            <a:ext cx="2964238" cy="438582"/>
          </a:xfrm>
          <a:prstGeom prst="rect">
            <a:avLst/>
          </a:prstGeom>
          <a:noFill/>
        </p:spPr>
        <p:txBody>
          <a:bodyPr wrap="square" lIns="68580" tIns="34290" rIns="68580" bIns="34290" rtlCol="0">
            <a:spAutoFit/>
          </a:bodyPr>
          <a:lstStyle/>
          <a:p>
            <a:r>
              <a:rPr lang="en-US" sz="1200" b="1" dirty="0"/>
              <a:t>Requirements definition</a:t>
            </a:r>
            <a:r>
              <a:rPr lang="x-none" sz="1200" b="1" dirty="0"/>
              <a:t>: </a:t>
            </a:r>
            <a:r>
              <a:rPr lang="en-US" sz="1200" dirty="0"/>
              <a:t>Literature review, </a:t>
            </a:r>
            <a:r>
              <a:rPr lang="x-none" sz="1200" dirty="0"/>
              <a:t>Overview, Survey</a:t>
            </a:r>
            <a:endParaRPr lang="en-US" sz="1200" dirty="0"/>
          </a:p>
        </p:txBody>
      </p:sp>
      <p:sp>
        <p:nvSpPr>
          <p:cNvPr id="8" name="TextBox 7"/>
          <p:cNvSpPr txBox="1"/>
          <p:nvPr/>
        </p:nvSpPr>
        <p:spPr>
          <a:xfrm>
            <a:off x="820863" y="2971800"/>
            <a:ext cx="7144318" cy="3539430"/>
          </a:xfrm>
          <a:prstGeom prst="rect">
            <a:avLst/>
          </a:prstGeom>
          <a:noFill/>
        </p:spPr>
        <p:txBody>
          <a:bodyPr wrap="square" rtlCol="0">
            <a:spAutoFit/>
          </a:bodyPr>
          <a:lstStyle/>
          <a:p>
            <a:pPr marL="285750" indent="-285750">
              <a:buFont typeface="Arial" pitchFamily="34" charset="0"/>
              <a:buChar char="•"/>
            </a:pPr>
            <a:r>
              <a:rPr lang="vi-VN" sz="1600"/>
              <a:t>Sự phát triển của bất kỳ loại hệ thống nào được hình thành và thiết kế tốt đều được bắt đầu với một định nghĩa các </a:t>
            </a:r>
            <a:r>
              <a:rPr lang="vi-VN" sz="1600"/>
              <a:t>yêu </a:t>
            </a:r>
            <a:r>
              <a:rPr lang="vi-VN" sz="1600" smtClean="0"/>
              <a:t>cầu</a:t>
            </a:r>
            <a:r>
              <a:rPr lang="en-US" sz="1600" smtClean="0"/>
              <a:t> và các ràng buộc. </a:t>
            </a:r>
            <a:r>
              <a:rPr lang="en-US" sz="1600"/>
              <a:t>Đây là bước đầu tiên trong việc chuyển đổi mong muốn của khách hàng thành sản phẩm cuối cùng</a:t>
            </a:r>
            <a:r>
              <a:rPr lang="en-US" sz="1600"/>
              <a:t>. </a:t>
            </a:r>
            <a:endParaRPr lang="en-US" sz="1600" smtClean="0"/>
          </a:p>
          <a:p>
            <a:pPr marL="285750" indent="-285750">
              <a:buFont typeface="Arial" pitchFamily="34" charset="0"/>
              <a:buChar char="•"/>
            </a:pPr>
            <a:r>
              <a:rPr lang="en-US" sz="1600" smtClean="0"/>
              <a:t>Mục tiêu của quá trình xác định yêu cầu là nắm bắt được một mô tả chính thức của toàn bộ hệ thống từ góc nhìn của khách hàng, từ đó ghi lại những yêu cầu này thành các định nghĩa và mô tả bằng văn bản. Các tài liệu này là cơ sở cho bước kế tiếp là đặc tả thiết kế  (Design Specification)</a:t>
            </a:r>
          </a:p>
          <a:p>
            <a:pPr marL="285750" indent="-285750">
              <a:buFont typeface="Arial" pitchFamily="34" charset="0"/>
              <a:buChar char="•"/>
            </a:pPr>
            <a:r>
              <a:rPr lang="en-US" sz="1600" smtClean="0"/>
              <a:t>Tại bước này, thường sử dụng </a:t>
            </a:r>
            <a:r>
              <a:rPr lang="en-US" sz="1600" b="1" smtClean="0"/>
              <a:t>ngôn ngữ tự nhiên</a:t>
            </a:r>
            <a:r>
              <a:rPr lang="en-US" sz="1600" smtClean="0"/>
              <a:t> của khách hàng và </a:t>
            </a:r>
            <a:r>
              <a:rPr lang="en-US" sz="1600" b="1" smtClean="0"/>
              <a:t>ngữ cảnh ứng dụng</a:t>
            </a:r>
            <a:r>
              <a:rPr lang="en-US" sz="1600" smtClean="0"/>
              <a:t>. </a:t>
            </a:r>
            <a:r>
              <a:rPr lang="en-US" sz="1600" b="1" smtClean="0"/>
              <a:t>thể hiện</a:t>
            </a:r>
            <a:r>
              <a:rPr lang="en-US" sz="1600" smtClean="0"/>
              <a:t> vai trò của việc xác định yêu cầu giữa khách hàng và những người thực hiện thiết kế </a:t>
            </a:r>
            <a:r>
              <a:rPr lang="en-US" sz="1600" b="1" smtClean="0"/>
              <a:t>bằng những hình ảnh đơn giản đi kèm</a:t>
            </a:r>
            <a:r>
              <a:rPr lang="en-US" sz="1600" smtClean="0"/>
              <a:t>. </a:t>
            </a:r>
          </a:p>
          <a:p>
            <a:pPr marL="285750" indent="-285750">
              <a:buFont typeface="Arial" pitchFamily="34" charset="0"/>
              <a:buChar char="•"/>
            </a:pPr>
            <a:r>
              <a:rPr lang="en-US" sz="1600" smtClean="0"/>
              <a:t>Định nghĩa các yêu cầu [requirements definition] cung cấp các giao diện [interface] giữa khách hàng và quy trình kỹ thuật [engineering process]. </a:t>
            </a:r>
          </a:p>
          <a:p>
            <a:pPr marL="285750" indent="-285750">
              <a:buFont typeface="Arial" pitchFamily="34" charset="0"/>
              <a:buChar char="•"/>
            </a:pPr>
            <a:endParaRPr lang="en-US" sz="1600"/>
          </a:p>
        </p:txBody>
      </p:sp>
      <p:sp>
        <p:nvSpPr>
          <p:cNvPr id="9" name="Rectangle 8"/>
          <p:cNvSpPr/>
          <p:nvPr/>
        </p:nvSpPr>
        <p:spPr>
          <a:xfrm>
            <a:off x="838200" y="3124200"/>
            <a:ext cx="7315200" cy="369332"/>
          </a:xfrm>
          <a:prstGeom prst="rect">
            <a:avLst/>
          </a:prstGeom>
        </p:spPr>
        <p:txBody>
          <a:bodyPr wrap="square">
            <a:spAutoFit/>
          </a:bodyPr>
          <a:lstStyle/>
          <a:p>
            <a:endParaRPr lang="en-US"/>
          </a:p>
        </p:txBody>
      </p:sp>
      <p:pic>
        <p:nvPicPr>
          <p:cNvPr id="12" name="Picture 11"/>
          <p:cNvPicPr/>
          <p:nvPr/>
        </p:nvPicPr>
        <p:blipFill>
          <a:blip r:embed="rId2"/>
          <a:stretch>
            <a:fillRect/>
          </a:stretch>
        </p:blipFill>
        <p:spPr>
          <a:xfrm>
            <a:off x="5240426" y="152400"/>
            <a:ext cx="2491969" cy="2743200"/>
          </a:xfrm>
          <a:prstGeom prst="rect">
            <a:avLst/>
          </a:prstGeom>
        </p:spPr>
      </p:pic>
    </p:spTree>
    <p:extLst>
      <p:ext uri="{BB962C8B-B14F-4D97-AF65-F5344CB8AC3E}">
        <p14:creationId xmlns:p14="http://schemas.microsoft.com/office/powerpoint/2010/main" val="1962250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1589</Words>
  <Application>Microsoft Office PowerPoint</Application>
  <PresentationFormat>On-screen Show (4:3)</PresentationFormat>
  <Paragraphs>98</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Product life cycle</vt:lpstr>
      <vt:lpstr>PowerPoint Presentation</vt:lpstr>
      <vt:lpstr>PowerPoint Presentation</vt:lpstr>
      <vt:lpstr>PowerPoint Presentation</vt:lpstr>
      <vt:lpstr>PowerPoint Presentation</vt:lpstr>
      <vt:lpstr>PowerPoint Presentation</vt:lpstr>
      <vt:lpstr>Skills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2021-02-21T08:21:13Z</dcterms:created>
  <dcterms:modified xsi:type="dcterms:W3CDTF">2021-02-21T09:39:35Z</dcterms:modified>
</cp:coreProperties>
</file>