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9" r:id="rId5"/>
    <p:sldId id="270"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5394" autoAdjust="0"/>
  </p:normalViewPr>
  <p:slideViewPr>
    <p:cSldViewPr snapToGrid="0">
      <p:cViewPr varScale="1">
        <p:scale>
          <a:sx n="87" d="100"/>
          <a:sy n="87" d="100"/>
        </p:scale>
        <p:origin x="499"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ABC15-CB84-4997-972F-FFCB6A6E7B6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ACCDAA8-F33F-4A8B-A2FE-79B7F86C18F0}">
      <dgm:prSet phldrT="[Text]" custT="1"/>
      <dgm:spPr>
        <a:solidFill>
          <a:schemeClr val="bg1"/>
        </a:solidFill>
        <a:ln>
          <a:solidFill>
            <a:schemeClr val="tx1"/>
          </a:solidFill>
        </a:ln>
      </dgm:spPr>
      <dgm:t>
        <a:bodyPr/>
        <a:lstStyle/>
        <a:p>
          <a:r>
            <a:rPr lang="vi-VN" sz="2400" dirty="0">
              <a:solidFill>
                <a:schemeClr val="tx1"/>
              </a:solidFill>
            </a:rPr>
            <a:t>VẤN ĐỀ</a:t>
          </a:r>
          <a:endParaRPr lang="en-US" sz="2400" dirty="0">
            <a:solidFill>
              <a:schemeClr val="tx1"/>
            </a:solidFill>
          </a:endParaRPr>
        </a:p>
      </dgm:t>
    </dgm:pt>
    <dgm:pt modelId="{974182C3-1D78-4C02-833F-E100F8D25E9A}" type="parTrans" cxnId="{BCF164AE-9629-499F-AEB7-1AE7A7FDE84A}">
      <dgm:prSet/>
      <dgm:spPr/>
      <dgm:t>
        <a:bodyPr/>
        <a:lstStyle/>
        <a:p>
          <a:endParaRPr lang="en-US"/>
        </a:p>
      </dgm:t>
    </dgm:pt>
    <dgm:pt modelId="{D9633BB6-11B7-481C-B954-C9D29C2448BD}" type="sibTrans" cxnId="{BCF164AE-9629-499F-AEB7-1AE7A7FDE84A}">
      <dgm:prSet/>
      <dgm:spPr/>
      <dgm:t>
        <a:bodyPr/>
        <a:lstStyle/>
        <a:p>
          <a:endParaRPr lang="en-US"/>
        </a:p>
      </dgm:t>
    </dgm:pt>
    <dgm:pt modelId="{03ABA20D-FBA7-4CBA-A883-379EB16D25DA}">
      <dgm:prSet phldrT="[Text]" custT="1"/>
      <dgm:spPr>
        <a:solidFill>
          <a:schemeClr val="bg1">
            <a:alpha val="90000"/>
          </a:schemeClr>
        </a:solidFill>
        <a:ln>
          <a:solidFill>
            <a:schemeClr val="tx1">
              <a:alpha val="90000"/>
            </a:schemeClr>
          </a:solidFill>
        </a:ln>
      </dgm:spPr>
      <dgm:t>
        <a:bodyPr anchor="ctr"/>
        <a:lstStyle/>
        <a:p>
          <a:pPr algn="l"/>
          <a:r>
            <a:rPr lang="vi-VN" sz="1600" dirty="0">
              <a:latin typeface="+mn-lt"/>
            </a:rPr>
            <a:t>Điều khiển từ xa (remote controller) là thành phần của một thiết bị điện tử, thường là TV, đầu đĩa, máy hát, máy điều hòa, … dùng để điều khiển chúng từ một khoảng cách ngắn không qua dây dẫn.</a:t>
          </a:r>
          <a:endParaRPr lang="en-US" sz="1600" dirty="0">
            <a:latin typeface="+mn-lt"/>
          </a:endParaRPr>
        </a:p>
      </dgm:t>
    </dgm:pt>
    <dgm:pt modelId="{977B08AE-7F10-4F78-9939-EB4B976CD3FB}" type="parTrans" cxnId="{B197D8A8-3363-418D-A784-FB4FC033B982}">
      <dgm:prSet/>
      <dgm:spPr/>
      <dgm:t>
        <a:bodyPr/>
        <a:lstStyle/>
        <a:p>
          <a:endParaRPr lang="en-US"/>
        </a:p>
      </dgm:t>
    </dgm:pt>
    <dgm:pt modelId="{E2D8F3CE-5382-4D4D-9F6B-DD6243A179C5}" type="sibTrans" cxnId="{B197D8A8-3363-418D-A784-FB4FC033B982}">
      <dgm:prSet/>
      <dgm:spPr/>
      <dgm:t>
        <a:bodyPr/>
        <a:lstStyle/>
        <a:p>
          <a:endParaRPr lang="en-US"/>
        </a:p>
      </dgm:t>
    </dgm:pt>
    <dgm:pt modelId="{0D37668E-2A4B-4334-9896-4232C90EE2F2}">
      <dgm:prSet phldrT="[Text]" custT="1"/>
      <dgm:spPr>
        <a:solidFill>
          <a:schemeClr val="bg1"/>
        </a:solidFill>
        <a:ln>
          <a:solidFill>
            <a:schemeClr val="tx1"/>
          </a:solidFill>
        </a:ln>
      </dgm:spPr>
      <dgm:t>
        <a:bodyPr/>
        <a:lstStyle/>
        <a:p>
          <a:r>
            <a:rPr lang="vi-VN" sz="2400" dirty="0">
              <a:solidFill>
                <a:schemeClr val="tx1"/>
              </a:solidFill>
            </a:rPr>
            <a:t>MỤC TIÊU</a:t>
          </a:r>
          <a:endParaRPr lang="en-US" sz="2400" dirty="0">
            <a:solidFill>
              <a:schemeClr val="tx1"/>
            </a:solidFill>
          </a:endParaRPr>
        </a:p>
      </dgm:t>
    </dgm:pt>
    <dgm:pt modelId="{93067227-19D3-46D2-9483-415A8B7F14EF}" type="parTrans" cxnId="{04B27155-9152-4C3D-AF49-5873B782981D}">
      <dgm:prSet/>
      <dgm:spPr/>
      <dgm:t>
        <a:bodyPr/>
        <a:lstStyle/>
        <a:p>
          <a:endParaRPr lang="en-US"/>
        </a:p>
      </dgm:t>
    </dgm:pt>
    <dgm:pt modelId="{EFEF52CB-C1C0-4E66-BF84-1392613B2F00}" type="sibTrans" cxnId="{04B27155-9152-4C3D-AF49-5873B782981D}">
      <dgm:prSet/>
      <dgm:spPr/>
      <dgm:t>
        <a:bodyPr/>
        <a:lstStyle/>
        <a:p>
          <a:endParaRPr lang="en-US"/>
        </a:p>
      </dgm:t>
    </dgm:pt>
    <dgm:pt modelId="{41F8C633-29DD-4092-ABC6-0738D1E77FC6}">
      <dgm:prSet phldrT="[Text]" custT="1"/>
      <dgm:spPr>
        <a:solidFill>
          <a:schemeClr val="bg1">
            <a:alpha val="90000"/>
          </a:schemeClr>
        </a:solidFill>
        <a:ln>
          <a:solidFill>
            <a:schemeClr val="tx1">
              <a:alpha val="90000"/>
            </a:schemeClr>
          </a:solidFill>
        </a:ln>
      </dgm:spPr>
      <dgm:t>
        <a:bodyPr anchor="ctr"/>
        <a:lstStyle/>
        <a:p>
          <a:r>
            <a:rPr lang="vi-VN" sz="1600" dirty="0"/>
            <a:t>Thiết kế một thiết bị có thể thu nhận được tín hiệu hồng ngoại từ các remote điều hoà, máy chiếu và lưu vào bộ nhớ Flash cùng với các nhãn điều khiển tương ứng (bật, tắt, tăng, giảm). Điều khiển phát lại các tín hiệu đó bằng nút bấm trên mạch hoặc lệnh từ máy tính thông qua giao tiếp UART.</a:t>
          </a:r>
          <a:endParaRPr lang="en-US" sz="1600" dirty="0"/>
        </a:p>
      </dgm:t>
    </dgm:pt>
    <dgm:pt modelId="{28B27031-0B65-4BCF-8A17-2CFD638E1641}" type="parTrans" cxnId="{02F76204-C442-43F8-9C43-F24551D883CB}">
      <dgm:prSet/>
      <dgm:spPr/>
      <dgm:t>
        <a:bodyPr/>
        <a:lstStyle/>
        <a:p>
          <a:endParaRPr lang="en-US"/>
        </a:p>
      </dgm:t>
    </dgm:pt>
    <dgm:pt modelId="{2D080861-D67C-410F-8722-30C9469EBDF7}" type="sibTrans" cxnId="{02F76204-C442-43F8-9C43-F24551D883CB}">
      <dgm:prSet/>
      <dgm:spPr/>
      <dgm:t>
        <a:bodyPr/>
        <a:lstStyle/>
        <a:p>
          <a:endParaRPr lang="en-US"/>
        </a:p>
      </dgm:t>
    </dgm:pt>
    <dgm:pt modelId="{40F6507C-5267-4055-B94F-41FC91B5E730}">
      <dgm:prSet phldrT="[Text]" custT="1"/>
      <dgm:spPr>
        <a:solidFill>
          <a:schemeClr val="bg1">
            <a:alpha val="90000"/>
          </a:schemeClr>
        </a:solidFill>
        <a:ln>
          <a:solidFill>
            <a:schemeClr val="tx1">
              <a:alpha val="90000"/>
            </a:schemeClr>
          </a:solidFill>
        </a:ln>
      </dgm:spPr>
      <dgm:t>
        <a:bodyPr anchor="ctr"/>
        <a:lstStyle/>
        <a:p>
          <a:pPr algn="l"/>
          <a:r>
            <a:rPr lang="vi-VN" sz="1600" b="0" i="0" dirty="0">
              <a:latin typeface="+mn-lt"/>
            </a:rPr>
            <a:t>Điều khiển từ xa thường sử dụng tia hồng ngoại (IR) giúp người dùng ra lệnh cho thiết bị chính thông qua một số nút nhấn để thay đổi các thiết lập khác nhau. </a:t>
          </a:r>
          <a:endParaRPr lang="en-US" sz="1600" dirty="0">
            <a:latin typeface="+mn-lt"/>
          </a:endParaRPr>
        </a:p>
      </dgm:t>
    </dgm:pt>
    <dgm:pt modelId="{82389369-8660-48F2-B9F6-D225D60906D0}" type="sibTrans" cxnId="{64A83080-C51C-4FD7-91E6-542F2E6BB4C9}">
      <dgm:prSet/>
      <dgm:spPr/>
      <dgm:t>
        <a:bodyPr/>
        <a:lstStyle/>
        <a:p>
          <a:endParaRPr lang="en-US"/>
        </a:p>
      </dgm:t>
    </dgm:pt>
    <dgm:pt modelId="{CC28C0FF-CE19-4C08-A52D-1BD308EA06F9}" type="parTrans" cxnId="{64A83080-C51C-4FD7-91E6-542F2E6BB4C9}">
      <dgm:prSet/>
      <dgm:spPr/>
      <dgm:t>
        <a:bodyPr/>
        <a:lstStyle/>
        <a:p>
          <a:endParaRPr lang="en-US"/>
        </a:p>
      </dgm:t>
    </dgm:pt>
    <dgm:pt modelId="{F9D82D9A-CA1F-435C-AF88-248FA4EAADE5}">
      <dgm:prSet phldrT="[Text]" custT="1"/>
      <dgm:spPr>
        <a:solidFill>
          <a:schemeClr val="bg1">
            <a:alpha val="90000"/>
          </a:schemeClr>
        </a:solidFill>
        <a:ln>
          <a:solidFill>
            <a:schemeClr val="tx1">
              <a:alpha val="90000"/>
            </a:schemeClr>
          </a:solidFill>
        </a:ln>
      </dgm:spPr>
      <dgm:t>
        <a:bodyPr anchor="ctr"/>
        <a:lstStyle/>
        <a:p>
          <a:pPr algn="l"/>
          <a:r>
            <a:rPr lang="vi-VN" sz="1600" b="0" i="0" dirty="0">
              <a:latin typeface="+mn-lt"/>
            </a:rPr>
            <a:t>Tín hiệu từ điều khiển từ xa được mã hóa và yêu cầu thiết bị chính phải cùng thuộc một dòng sản phẩm hay thương hiệu cụ thể nên có rất nhiều thiết bị remote cần phải dùng trong giá đình</a:t>
          </a:r>
          <a:endParaRPr lang="en-US" sz="1600" dirty="0">
            <a:latin typeface="+mn-lt"/>
          </a:endParaRPr>
        </a:p>
      </dgm:t>
    </dgm:pt>
    <dgm:pt modelId="{27B036DD-9AE2-4731-9D51-B01DD7A402A1}" type="parTrans" cxnId="{25186AFD-7A85-40B5-8453-4A7A23A1A029}">
      <dgm:prSet/>
      <dgm:spPr/>
      <dgm:t>
        <a:bodyPr/>
        <a:lstStyle/>
        <a:p>
          <a:endParaRPr lang="en-US"/>
        </a:p>
      </dgm:t>
    </dgm:pt>
    <dgm:pt modelId="{07BF3083-67D3-47F0-B696-558B9E5B6545}" type="sibTrans" cxnId="{25186AFD-7A85-40B5-8453-4A7A23A1A029}">
      <dgm:prSet/>
      <dgm:spPr/>
      <dgm:t>
        <a:bodyPr/>
        <a:lstStyle/>
        <a:p>
          <a:endParaRPr lang="en-US"/>
        </a:p>
      </dgm:t>
    </dgm:pt>
    <dgm:pt modelId="{9A4A371B-261B-4B83-B8F8-C99272A0C71F}" type="pres">
      <dgm:prSet presAssocID="{45FABC15-CB84-4997-972F-FFCB6A6E7B6C}" presName="Name0" presStyleCnt="0">
        <dgm:presLayoutVars>
          <dgm:dir/>
          <dgm:animLvl val="lvl"/>
          <dgm:resizeHandles/>
        </dgm:presLayoutVars>
      </dgm:prSet>
      <dgm:spPr/>
    </dgm:pt>
    <dgm:pt modelId="{86B69CF3-D849-4392-BB5E-AFBC971A34E6}" type="pres">
      <dgm:prSet presAssocID="{0ACCDAA8-F33F-4A8B-A2FE-79B7F86C18F0}" presName="linNode" presStyleCnt="0"/>
      <dgm:spPr/>
    </dgm:pt>
    <dgm:pt modelId="{5C0FE4F1-7CB4-4A69-ACA3-1B2D0B3DC630}" type="pres">
      <dgm:prSet presAssocID="{0ACCDAA8-F33F-4A8B-A2FE-79B7F86C18F0}" presName="parentShp" presStyleLbl="node1" presStyleIdx="0" presStyleCnt="2" custScaleX="49276" custScaleY="154975" custLinFactNeighborX="-19203" custLinFactNeighborY="1471">
        <dgm:presLayoutVars>
          <dgm:bulletEnabled val="1"/>
        </dgm:presLayoutVars>
      </dgm:prSet>
      <dgm:spPr/>
    </dgm:pt>
    <dgm:pt modelId="{8713C7EB-1B99-4AF9-A3BA-6CA37E284DE0}" type="pres">
      <dgm:prSet presAssocID="{0ACCDAA8-F33F-4A8B-A2FE-79B7F86C18F0}" presName="childShp" presStyleLbl="bgAccFollowNode1" presStyleIdx="0" presStyleCnt="2" custScaleX="274826" custScaleY="141578" custLinFactNeighborX="42" custLinFactNeighborY="1354">
        <dgm:presLayoutVars>
          <dgm:bulletEnabled val="1"/>
        </dgm:presLayoutVars>
      </dgm:prSet>
      <dgm:spPr/>
    </dgm:pt>
    <dgm:pt modelId="{C4F1B643-1BB5-450E-A089-B3021121A675}" type="pres">
      <dgm:prSet presAssocID="{D9633BB6-11B7-481C-B954-C9D29C2448BD}" presName="spacing" presStyleCnt="0"/>
      <dgm:spPr/>
    </dgm:pt>
    <dgm:pt modelId="{8257F7A3-A413-4F5D-9243-6481AEA5C7A8}" type="pres">
      <dgm:prSet presAssocID="{0D37668E-2A4B-4334-9896-4232C90EE2F2}" presName="linNode" presStyleCnt="0"/>
      <dgm:spPr/>
    </dgm:pt>
    <dgm:pt modelId="{3424DBFF-CAB3-4FD7-A6A5-FF6941CABC53}" type="pres">
      <dgm:prSet presAssocID="{0D37668E-2A4B-4334-9896-4232C90EE2F2}" presName="parentShp" presStyleLbl="node1" presStyleIdx="1" presStyleCnt="2" custScaleX="30126" custScaleY="144886" custLinFactNeighborX="-8" custLinFactNeighborY="221">
        <dgm:presLayoutVars>
          <dgm:bulletEnabled val="1"/>
        </dgm:presLayoutVars>
      </dgm:prSet>
      <dgm:spPr/>
    </dgm:pt>
    <dgm:pt modelId="{FE775BAD-A2BC-444F-9C6D-A54F99A09C1B}" type="pres">
      <dgm:prSet presAssocID="{0D37668E-2A4B-4334-9896-4232C90EE2F2}" presName="childShp" presStyleLbl="bgAccFollowNode1" presStyleIdx="1" presStyleCnt="2" custScaleX="166830" custScaleY="114582" custLinFactNeighborX="12" custLinFactNeighborY="3960">
        <dgm:presLayoutVars>
          <dgm:bulletEnabled val="1"/>
        </dgm:presLayoutVars>
      </dgm:prSet>
      <dgm:spPr/>
    </dgm:pt>
  </dgm:ptLst>
  <dgm:cxnLst>
    <dgm:cxn modelId="{02F76204-C442-43F8-9C43-F24551D883CB}" srcId="{0D37668E-2A4B-4334-9896-4232C90EE2F2}" destId="{41F8C633-29DD-4092-ABC6-0738D1E77FC6}" srcOrd="0" destOrd="0" parTransId="{28B27031-0B65-4BCF-8A17-2CFD638E1641}" sibTransId="{2D080861-D67C-410F-8722-30C9469EBDF7}"/>
    <dgm:cxn modelId="{04B27155-9152-4C3D-AF49-5873B782981D}" srcId="{45FABC15-CB84-4997-972F-FFCB6A6E7B6C}" destId="{0D37668E-2A4B-4334-9896-4232C90EE2F2}" srcOrd="1" destOrd="0" parTransId="{93067227-19D3-46D2-9483-415A8B7F14EF}" sibTransId="{EFEF52CB-C1C0-4E66-BF84-1392613B2F00}"/>
    <dgm:cxn modelId="{64A83080-C51C-4FD7-91E6-542F2E6BB4C9}" srcId="{0ACCDAA8-F33F-4A8B-A2FE-79B7F86C18F0}" destId="{40F6507C-5267-4055-B94F-41FC91B5E730}" srcOrd="1" destOrd="0" parTransId="{CC28C0FF-CE19-4C08-A52D-1BD308EA06F9}" sibTransId="{82389369-8660-48F2-B9F6-D225D60906D0}"/>
    <dgm:cxn modelId="{33026398-D01C-4EAE-86CE-F79B126734C3}" type="presOf" srcId="{41F8C633-29DD-4092-ABC6-0738D1E77FC6}" destId="{FE775BAD-A2BC-444F-9C6D-A54F99A09C1B}" srcOrd="0" destOrd="0" presId="urn:microsoft.com/office/officeart/2005/8/layout/vList6"/>
    <dgm:cxn modelId="{C9944AA3-B490-46E0-B6A4-5A2A212742D6}" type="presOf" srcId="{F9D82D9A-CA1F-435C-AF88-248FA4EAADE5}" destId="{8713C7EB-1B99-4AF9-A3BA-6CA37E284DE0}" srcOrd="0" destOrd="2" presId="urn:microsoft.com/office/officeart/2005/8/layout/vList6"/>
    <dgm:cxn modelId="{B197D8A8-3363-418D-A784-FB4FC033B982}" srcId="{0ACCDAA8-F33F-4A8B-A2FE-79B7F86C18F0}" destId="{03ABA20D-FBA7-4CBA-A883-379EB16D25DA}" srcOrd="0" destOrd="0" parTransId="{977B08AE-7F10-4F78-9939-EB4B976CD3FB}" sibTransId="{E2D8F3CE-5382-4D4D-9F6B-DD6243A179C5}"/>
    <dgm:cxn modelId="{BCF164AE-9629-499F-AEB7-1AE7A7FDE84A}" srcId="{45FABC15-CB84-4997-972F-FFCB6A6E7B6C}" destId="{0ACCDAA8-F33F-4A8B-A2FE-79B7F86C18F0}" srcOrd="0" destOrd="0" parTransId="{974182C3-1D78-4C02-833F-E100F8D25E9A}" sibTransId="{D9633BB6-11B7-481C-B954-C9D29C2448BD}"/>
    <dgm:cxn modelId="{5B5597B7-8FBA-4E65-9A8C-899C17811A18}" type="presOf" srcId="{0D37668E-2A4B-4334-9896-4232C90EE2F2}" destId="{3424DBFF-CAB3-4FD7-A6A5-FF6941CABC53}" srcOrd="0" destOrd="0" presId="urn:microsoft.com/office/officeart/2005/8/layout/vList6"/>
    <dgm:cxn modelId="{11DDA0BA-DA6C-49FF-90A8-69FCDF25D0B6}" type="presOf" srcId="{45FABC15-CB84-4997-972F-FFCB6A6E7B6C}" destId="{9A4A371B-261B-4B83-B8F8-C99272A0C71F}" srcOrd="0" destOrd="0" presId="urn:microsoft.com/office/officeart/2005/8/layout/vList6"/>
    <dgm:cxn modelId="{6190D9C5-38D5-46D3-967D-1F12E87F2C0B}" type="presOf" srcId="{0ACCDAA8-F33F-4A8B-A2FE-79B7F86C18F0}" destId="{5C0FE4F1-7CB4-4A69-ACA3-1B2D0B3DC630}" srcOrd="0" destOrd="0" presId="urn:microsoft.com/office/officeart/2005/8/layout/vList6"/>
    <dgm:cxn modelId="{EE072CD2-58F6-4CF2-AE4E-C1455C2877CA}" type="presOf" srcId="{40F6507C-5267-4055-B94F-41FC91B5E730}" destId="{8713C7EB-1B99-4AF9-A3BA-6CA37E284DE0}" srcOrd="0" destOrd="1" presId="urn:microsoft.com/office/officeart/2005/8/layout/vList6"/>
    <dgm:cxn modelId="{25186AFD-7A85-40B5-8453-4A7A23A1A029}" srcId="{0ACCDAA8-F33F-4A8B-A2FE-79B7F86C18F0}" destId="{F9D82D9A-CA1F-435C-AF88-248FA4EAADE5}" srcOrd="2" destOrd="0" parTransId="{27B036DD-9AE2-4731-9D51-B01DD7A402A1}" sibTransId="{07BF3083-67D3-47F0-B696-558B9E5B6545}"/>
    <dgm:cxn modelId="{EC91FCFE-D787-45DA-B663-578481A5B168}" type="presOf" srcId="{03ABA20D-FBA7-4CBA-A883-379EB16D25DA}" destId="{8713C7EB-1B99-4AF9-A3BA-6CA37E284DE0}" srcOrd="0" destOrd="0" presId="urn:microsoft.com/office/officeart/2005/8/layout/vList6"/>
    <dgm:cxn modelId="{51F8775B-E09E-4953-977E-0E6C188AD3AE}" type="presParOf" srcId="{9A4A371B-261B-4B83-B8F8-C99272A0C71F}" destId="{86B69CF3-D849-4392-BB5E-AFBC971A34E6}" srcOrd="0" destOrd="0" presId="urn:microsoft.com/office/officeart/2005/8/layout/vList6"/>
    <dgm:cxn modelId="{F13C66BA-3AFA-4C3C-87F5-E2FA95AF53A0}" type="presParOf" srcId="{86B69CF3-D849-4392-BB5E-AFBC971A34E6}" destId="{5C0FE4F1-7CB4-4A69-ACA3-1B2D0B3DC630}" srcOrd="0" destOrd="0" presId="urn:microsoft.com/office/officeart/2005/8/layout/vList6"/>
    <dgm:cxn modelId="{90DF804F-44C7-4AB1-BAE5-3FCDECABD108}" type="presParOf" srcId="{86B69CF3-D849-4392-BB5E-AFBC971A34E6}" destId="{8713C7EB-1B99-4AF9-A3BA-6CA37E284DE0}" srcOrd="1" destOrd="0" presId="urn:microsoft.com/office/officeart/2005/8/layout/vList6"/>
    <dgm:cxn modelId="{0BBFF76F-BB2C-48B8-8040-9CA26C6B83CA}" type="presParOf" srcId="{9A4A371B-261B-4B83-B8F8-C99272A0C71F}" destId="{C4F1B643-1BB5-450E-A089-B3021121A675}" srcOrd="1" destOrd="0" presId="urn:microsoft.com/office/officeart/2005/8/layout/vList6"/>
    <dgm:cxn modelId="{E7CE601C-3CFB-43A5-9422-2A2B4EB36D01}" type="presParOf" srcId="{9A4A371B-261B-4B83-B8F8-C99272A0C71F}" destId="{8257F7A3-A413-4F5D-9243-6481AEA5C7A8}" srcOrd="2" destOrd="0" presId="urn:microsoft.com/office/officeart/2005/8/layout/vList6"/>
    <dgm:cxn modelId="{AAA76DF7-C4A6-422C-9F6F-4ED0B832701F}" type="presParOf" srcId="{8257F7A3-A413-4F5D-9243-6481AEA5C7A8}" destId="{3424DBFF-CAB3-4FD7-A6A5-FF6941CABC53}" srcOrd="0" destOrd="0" presId="urn:microsoft.com/office/officeart/2005/8/layout/vList6"/>
    <dgm:cxn modelId="{CC56EF71-1A59-4278-B1C6-D7C666FCC41B}" type="presParOf" srcId="{8257F7A3-A413-4F5D-9243-6481AEA5C7A8}" destId="{FE775BAD-A2BC-444F-9C6D-A54F99A09C1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3C7EB-1B99-4AF9-A3BA-6CA37E284DE0}">
      <dsp:nvSpPr>
        <dsp:cNvPr id="0" name=""/>
        <dsp:cNvSpPr/>
      </dsp:nvSpPr>
      <dsp:spPr>
        <a:xfrm>
          <a:off x="1128887" y="142796"/>
          <a:ext cx="9381082" cy="2443560"/>
        </a:xfrm>
        <a:prstGeom prst="rightArrow">
          <a:avLst>
            <a:gd name="adj1" fmla="val 75000"/>
            <a:gd name="adj2" fmla="val 50000"/>
          </a:avLst>
        </a:prstGeom>
        <a:solidFill>
          <a:schemeClr val="bg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vi-VN" sz="1600" kern="1200" dirty="0">
              <a:latin typeface="+mn-lt"/>
            </a:rPr>
            <a:t>Điều khiển từ xa (remote controller) là thành phần của một thiết bị điện tử, thường là TV, đầu đĩa, máy hát, máy điều hòa, … dùng để điều khiển chúng từ một khoảng cách ngắn không qua dây dẫn.</a:t>
          </a:r>
          <a:endParaRPr lang="en-US" sz="1600" kern="1200" dirty="0">
            <a:latin typeface="+mn-lt"/>
          </a:endParaRPr>
        </a:p>
        <a:p>
          <a:pPr marL="171450" lvl="1" indent="-171450" algn="l" defTabSz="711200">
            <a:lnSpc>
              <a:spcPct val="90000"/>
            </a:lnSpc>
            <a:spcBef>
              <a:spcPct val="0"/>
            </a:spcBef>
            <a:spcAft>
              <a:spcPct val="15000"/>
            </a:spcAft>
            <a:buChar char="•"/>
          </a:pPr>
          <a:r>
            <a:rPr lang="vi-VN" sz="1600" b="0" i="0" kern="1200" dirty="0">
              <a:latin typeface="+mn-lt"/>
            </a:rPr>
            <a:t>Điều khiển từ xa thường sử dụng tia hồng ngoại (IR) giúp người dùng ra lệnh cho thiết bị chính thông qua một số nút nhấn để thay đổi các thiết lập khác nhau. </a:t>
          </a:r>
          <a:endParaRPr lang="en-US" sz="1600" kern="1200" dirty="0">
            <a:latin typeface="+mn-lt"/>
          </a:endParaRPr>
        </a:p>
        <a:p>
          <a:pPr marL="171450" lvl="1" indent="-171450" algn="l" defTabSz="711200">
            <a:lnSpc>
              <a:spcPct val="90000"/>
            </a:lnSpc>
            <a:spcBef>
              <a:spcPct val="0"/>
            </a:spcBef>
            <a:spcAft>
              <a:spcPct val="15000"/>
            </a:spcAft>
            <a:buChar char="•"/>
          </a:pPr>
          <a:r>
            <a:rPr lang="vi-VN" sz="1600" b="0" i="0" kern="1200" dirty="0">
              <a:latin typeface="+mn-lt"/>
            </a:rPr>
            <a:t>Tín hiệu từ điều khiển từ xa được mã hóa và yêu cầu thiết bị chính phải cùng thuộc một dòng sản phẩm hay thương hiệu cụ thể nên có rất nhiều thiết bị remote cần phải dùng trong giá đình</a:t>
          </a:r>
          <a:endParaRPr lang="en-US" sz="1600" kern="1200" dirty="0">
            <a:latin typeface="+mn-lt"/>
          </a:endParaRPr>
        </a:p>
      </dsp:txBody>
      <dsp:txXfrm>
        <a:off x="1128887" y="448241"/>
        <a:ext cx="8464747" cy="1832670"/>
      </dsp:txXfrm>
    </dsp:sp>
    <dsp:sp modelId="{5C0FE4F1-7CB4-4A69-ACA3-1B2D0B3DC630}">
      <dsp:nvSpPr>
        <dsp:cNvPr id="0" name=""/>
        <dsp:cNvSpPr/>
      </dsp:nvSpPr>
      <dsp:spPr>
        <a:xfrm>
          <a:off x="0" y="29203"/>
          <a:ext cx="1121345" cy="2674785"/>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vi-VN" sz="2400" kern="1200" dirty="0">
              <a:solidFill>
                <a:schemeClr val="tx1"/>
              </a:solidFill>
            </a:rPr>
            <a:t>VẤN ĐỀ</a:t>
          </a:r>
          <a:endParaRPr lang="en-US" sz="2400" kern="1200" dirty="0">
            <a:solidFill>
              <a:schemeClr val="tx1"/>
            </a:solidFill>
          </a:endParaRPr>
        </a:p>
      </dsp:txBody>
      <dsp:txXfrm>
        <a:off x="54740" y="83943"/>
        <a:ext cx="1011865" cy="2565305"/>
      </dsp:txXfrm>
    </dsp:sp>
    <dsp:sp modelId="{FE775BAD-A2BC-444F-9C6D-A54F99A09C1B}">
      <dsp:nvSpPr>
        <dsp:cNvPr id="0" name=""/>
        <dsp:cNvSpPr/>
      </dsp:nvSpPr>
      <dsp:spPr>
        <a:xfrm>
          <a:off x="1130686" y="3181058"/>
          <a:ext cx="9384913" cy="1977624"/>
        </a:xfrm>
        <a:prstGeom prst="rightArrow">
          <a:avLst>
            <a:gd name="adj1" fmla="val 75000"/>
            <a:gd name="adj2" fmla="val 50000"/>
          </a:avLst>
        </a:prstGeom>
        <a:solidFill>
          <a:schemeClr val="bg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vi-VN" sz="1600" kern="1200" dirty="0"/>
            <a:t>Thiết kế một thiết bị có thể thu nhận được tín hiệu hồng ngoại từ các remote điều hoà, máy chiếu và lưu vào bộ nhớ Flash cùng với các nhãn điều khiển tương ứng (bật, tắt, tăng, giảm). Điều khiển phát lại các tín hiệu đó bằng nút bấm trên mạch hoặc lệnh từ máy tính thông qua giao tiếp UART.</a:t>
          </a:r>
          <a:endParaRPr lang="en-US" sz="1600" kern="1200" dirty="0"/>
        </a:p>
      </dsp:txBody>
      <dsp:txXfrm>
        <a:off x="1130686" y="3428261"/>
        <a:ext cx="8643304" cy="1483218"/>
      </dsp:txXfrm>
    </dsp:sp>
    <dsp:sp modelId="{3424DBFF-CAB3-4FD7-A6A5-FF6941CABC53}">
      <dsp:nvSpPr>
        <dsp:cNvPr id="0" name=""/>
        <dsp:cNvSpPr/>
      </dsp:nvSpPr>
      <dsp:spPr>
        <a:xfrm>
          <a:off x="0" y="2855009"/>
          <a:ext cx="1129812" cy="2500655"/>
        </a:xfrm>
        <a:prstGeom prst="roundRect">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vi-VN" sz="2400" kern="1200" dirty="0">
              <a:solidFill>
                <a:schemeClr val="tx1"/>
              </a:solidFill>
            </a:rPr>
            <a:t>MỤC TIÊU</a:t>
          </a:r>
          <a:endParaRPr lang="en-US" sz="2400" kern="1200" dirty="0">
            <a:solidFill>
              <a:schemeClr val="tx1"/>
            </a:solidFill>
          </a:endParaRPr>
        </a:p>
      </dsp:txBody>
      <dsp:txXfrm>
        <a:off x="55153" y="2910162"/>
        <a:ext cx="1019506" cy="239034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3019A-94AB-4450-9721-DFB51692C705}"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431A1-F5F0-40C7-9F66-766CA0C9142B}" type="slidenum">
              <a:rPr lang="en-US" smtClean="0"/>
              <a:t>‹#›</a:t>
            </a:fld>
            <a:endParaRPr lang="en-US"/>
          </a:p>
        </p:txBody>
      </p:sp>
    </p:spTree>
    <p:extLst>
      <p:ext uri="{BB962C8B-B14F-4D97-AF65-F5344CB8AC3E}">
        <p14:creationId xmlns:p14="http://schemas.microsoft.com/office/powerpoint/2010/main" val="178674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4431A1-F5F0-40C7-9F66-766CA0C9142B}" type="slidenum">
              <a:rPr lang="en-US" smtClean="0"/>
              <a:t>1</a:t>
            </a:fld>
            <a:endParaRPr lang="en-US"/>
          </a:p>
        </p:txBody>
      </p:sp>
    </p:spTree>
    <p:extLst>
      <p:ext uri="{BB962C8B-B14F-4D97-AF65-F5344CB8AC3E}">
        <p14:creationId xmlns:p14="http://schemas.microsoft.com/office/powerpoint/2010/main" val="399436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4431A1-F5F0-40C7-9F66-766CA0C9142B}" type="slidenum">
              <a:rPr lang="en-US" smtClean="0"/>
              <a:t>2</a:t>
            </a:fld>
            <a:endParaRPr lang="en-US"/>
          </a:p>
        </p:txBody>
      </p:sp>
    </p:spTree>
    <p:extLst>
      <p:ext uri="{BB962C8B-B14F-4D97-AF65-F5344CB8AC3E}">
        <p14:creationId xmlns:p14="http://schemas.microsoft.com/office/powerpoint/2010/main" val="77315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4431A1-F5F0-40C7-9F66-766CA0C9142B}" type="slidenum">
              <a:rPr lang="en-US" smtClean="0"/>
              <a:t>3</a:t>
            </a:fld>
            <a:endParaRPr lang="en-US"/>
          </a:p>
        </p:txBody>
      </p:sp>
    </p:spTree>
    <p:extLst>
      <p:ext uri="{BB962C8B-B14F-4D97-AF65-F5344CB8AC3E}">
        <p14:creationId xmlns:p14="http://schemas.microsoft.com/office/powerpoint/2010/main" val="125412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gfugguwqgjkbwwhi</a:t>
            </a:r>
            <a:endParaRPr lang="en-US" dirty="0"/>
          </a:p>
        </p:txBody>
      </p:sp>
      <p:sp>
        <p:nvSpPr>
          <p:cNvPr id="4" name="Slide Number Placeholder 3"/>
          <p:cNvSpPr>
            <a:spLocks noGrp="1"/>
          </p:cNvSpPr>
          <p:nvPr>
            <p:ph type="sldNum" sz="quarter" idx="10"/>
          </p:nvPr>
        </p:nvSpPr>
        <p:spPr/>
        <p:txBody>
          <a:bodyPr/>
          <a:lstStyle/>
          <a:p>
            <a:fld id="{E84431A1-F5F0-40C7-9F66-766CA0C9142B}" type="slidenum">
              <a:rPr lang="en-US" smtClean="0"/>
              <a:t>11</a:t>
            </a:fld>
            <a:endParaRPr lang="en-US"/>
          </a:p>
        </p:txBody>
      </p:sp>
    </p:spTree>
    <p:extLst>
      <p:ext uri="{BB962C8B-B14F-4D97-AF65-F5344CB8AC3E}">
        <p14:creationId xmlns:p14="http://schemas.microsoft.com/office/powerpoint/2010/main" val="1638337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16000"/>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27E61832-7856-47CB-8E36-539C37CF1635}" type="slidenum">
              <a:rPr lang="en-US" smtClean="0"/>
              <a:pPr/>
              <a:t>‹#›</a:t>
            </a:fld>
            <a:endParaRPr lang="en-US" dirty="0"/>
          </a:p>
        </p:txBody>
      </p:sp>
    </p:spTree>
    <p:extLst>
      <p:ext uri="{BB962C8B-B14F-4D97-AF65-F5344CB8AC3E}">
        <p14:creationId xmlns:p14="http://schemas.microsoft.com/office/powerpoint/2010/main" val="21563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a:xfrm>
            <a:off x="8610600" y="6356354"/>
            <a:ext cx="2743200" cy="365125"/>
          </a:xfrm>
        </p:spPr>
        <p:txBody>
          <a:bodyPr/>
          <a:lstStyle>
            <a:lvl1pPr>
              <a:defRPr sz="1600" b="1"/>
            </a:lvl1pPr>
          </a:lstStyle>
          <a:p>
            <a:fld id="{27E61832-7856-47CB-8E36-539C37CF1635}" type="slidenum">
              <a:rPr lang="en-US" smtClean="0"/>
              <a:pPr/>
              <a:t>‹#›</a:t>
            </a:fld>
            <a:endParaRPr lang="en-US" dirty="0"/>
          </a:p>
        </p:txBody>
      </p:sp>
    </p:spTree>
    <p:extLst>
      <p:ext uri="{BB962C8B-B14F-4D97-AF65-F5344CB8AC3E}">
        <p14:creationId xmlns:p14="http://schemas.microsoft.com/office/powerpoint/2010/main" val="3839050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Báo cáo tiến độ dự án</a:t>
            </a: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61832-7856-47CB-8E36-539C37CF1635}" type="slidenum">
              <a:rPr lang="en-US" smtClean="0"/>
              <a:t>‹#›</a:t>
            </a:fld>
            <a:endParaRPr lang="en-US"/>
          </a:p>
        </p:txBody>
      </p:sp>
    </p:spTree>
    <p:extLst>
      <p:ext uri="{BB962C8B-B14F-4D97-AF65-F5344CB8AC3E}">
        <p14:creationId xmlns:p14="http://schemas.microsoft.com/office/powerpoint/2010/main" val="433259949"/>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6845"/>
            <a:ext cx="9144000" cy="1470366"/>
          </a:xfrm>
        </p:spPr>
        <p:txBody>
          <a:bodyPr>
            <a:normAutofit fontScale="90000"/>
          </a:bodyPr>
          <a:lstStyle/>
          <a:p>
            <a:r>
              <a:rPr lang="vi-VN" dirty="0"/>
              <a:t>BÁO CÁO TIẾN ĐỘ DỰ ÁN IR HUB</a:t>
            </a:r>
            <a:endParaRPr lang="en-US" dirty="0"/>
          </a:p>
        </p:txBody>
      </p:sp>
      <p:sp>
        <p:nvSpPr>
          <p:cNvPr id="3" name="Subtitle 2"/>
          <p:cNvSpPr>
            <a:spLocks noGrp="1"/>
          </p:cNvSpPr>
          <p:nvPr>
            <p:ph type="subTitle" idx="1"/>
          </p:nvPr>
        </p:nvSpPr>
        <p:spPr>
          <a:xfrm>
            <a:off x="1524000" y="4886827"/>
            <a:ext cx="9144000" cy="1655762"/>
          </a:xfrm>
        </p:spPr>
        <p:txBody>
          <a:bodyPr/>
          <a:lstStyle/>
          <a:p>
            <a:r>
              <a:rPr lang="vi-VN" dirty="0"/>
              <a:t>Hướng dẫn: Anh Thương và chị Hằng</a:t>
            </a:r>
          </a:p>
          <a:p>
            <a:r>
              <a:rPr lang="vi-VN" dirty="0"/>
              <a:t>Thực hiện: Trương Minh Triết</a:t>
            </a:r>
          </a:p>
          <a:p>
            <a:r>
              <a:rPr lang="vi-VN" dirty="0"/>
              <a:t>Hoàng Công Minh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96365" cy="12963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2564" y="0"/>
            <a:ext cx="1129436" cy="1122363"/>
          </a:xfrm>
          <a:prstGeom prst="rect">
            <a:avLst/>
          </a:prstGeom>
        </p:spPr>
      </p:pic>
      <p:sp>
        <p:nvSpPr>
          <p:cNvPr id="6" name="Rectangle 5"/>
          <p:cNvSpPr/>
          <p:nvPr/>
        </p:nvSpPr>
        <p:spPr>
          <a:xfrm>
            <a:off x="3629432" y="324091"/>
            <a:ext cx="5100065" cy="79827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dirty="0">
                <a:solidFill>
                  <a:schemeClr val="tx1"/>
                </a:solidFill>
              </a:rPr>
              <a:t>Tapit</a:t>
            </a:r>
          </a:p>
          <a:p>
            <a:pPr algn="ctr"/>
            <a:r>
              <a:rPr lang="vi-VN" dirty="0">
                <a:solidFill>
                  <a:schemeClr val="tx1"/>
                </a:solidFill>
              </a:rPr>
              <a:t>Learning - Research - Sharing Community</a:t>
            </a:r>
            <a:endParaRPr lang="en-US" dirty="0">
              <a:solidFill>
                <a:schemeClr val="tx1"/>
              </a:solidFill>
            </a:endParaRPr>
          </a:p>
        </p:txBody>
      </p:sp>
      <p:sp>
        <p:nvSpPr>
          <p:cNvPr id="8" name="Slide Number Placeholder 7"/>
          <p:cNvSpPr>
            <a:spLocks noGrp="1"/>
          </p:cNvSpPr>
          <p:nvPr>
            <p:ph type="sldNum" sz="quarter" idx="12"/>
          </p:nvPr>
        </p:nvSpPr>
        <p:spPr/>
        <p:txBody>
          <a:bodyPr/>
          <a:lstStyle/>
          <a:p>
            <a:fld id="{27E61832-7856-47CB-8E36-539C37CF1635}" type="slidenum">
              <a:rPr lang="en-US" smtClean="0"/>
              <a:t>1</a:t>
            </a:fld>
            <a:endParaRPr lang="en-US"/>
          </a:p>
        </p:txBody>
      </p:sp>
    </p:spTree>
    <p:extLst>
      <p:ext uri="{BB962C8B-B14F-4D97-AF65-F5344CB8AC3E}">
        <p14:creationId xmlns:p14="http://schemas.microsoft.com/office/powerpoint/2010/main" val="242450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907411"/>
          </a:xfrm>
        </p:spPr>
        <p:txBody>
          <a:bodyPr>
            <a:normAutofit/>
          </a:bodyPr>
          <a:lstStyle/>
          <a:p>
            <a:r>
              <a:rPr lang="en-US" sz="2800" dirty="0">
                <a:latin typeface="Times New Roman" panose="02020603050405020304" pitchFamily="18" charset="0"/>
                <a:cs typeface="Times New Roman" panose="02020603050405020304" pitchFamily="18" charset="0"/>
              </a:rPr>
              <a:t>1.3 </a:t>
            </a:r>
            <a:r>
              <a:rPr lang="vi-VN" sz="2800" dirty="0">
                <a:latin typeface="Times New Roman" panose="02020603050405020304" pitchFamily="18" charset="0"/>
                <a:cs typeface="Times New Roman" panose="02020603050405020304" pitchFamily="18" charset="0"/>
              </a:rPr>
              <a:t>Chương trình</a:t>
            </a:r>
            <a:endParaRPr lang="en-US"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179062" y="1616941"/>
            <a:ext cx="5944115" cy="1426588"/>
          </a:xfrm>
          <a:prstGeom prst="rect">
            <a:avLst/>
          </a:prstGeom>
        </p:spPr>
      </p:pic>
      <p:sp>
        <p:nvSpPr>
          <p:cNvPr id="4" name="Slide Number Placeholder 3"/>
          <p:cNvSpPr>
            <a:spLocks noGrp="1"/>
          </p:cNvSpPr>
          <p:nvPr>
            <p:ph type="sldNum" sz="quarter" idx="12"/>
          </p:nvPr>
        </p:nvSpPr>
        <p:spPr/>
        <p:txBody>
          <a:bodyPr/>
          <a:lstStyle/>
          <a:p>
            <a:fld id="{27E61832-7856-47CB-8E36-539C37CF1635}" type="slidenum">
              <a:rPr lang="en-US" smtClean="0"/>
              <a:pPr/>
              <a:t>10</a:t>
            </a:fld>
            <a:endParaRPr lang="en-US" dirty="0"/>
          </a:p>
        </p:txBody>
      </p:sp>
      <p:pic>
        <p:nvPicPr>
          <p:cNvPr id="7" name="Picture 6"/>
          <p:cNvPicPr>
            <a:picLocks noChangeAspect="1"/>
          </p:cNvPicPr>
          <p:nvPr/>
        </p:nvPicPr>
        <p:blipFill>
          <a:blip r:embed="rId3"/>
          <a:stretch>
            <a:fillRect/>
          </a:stretch>
        </p:blipFill>
        <p:spPr>
          <a:xfrm>
            <a:off x="2179062" y="3096869"/>
            <a:ext cx="5950212" cy="2389839"/>
          </a:xfrm>
          <a:prstGeom prst="rect">
            <a:avLst/>
          </a:prstGeom>
        </p:spPr>
      </p:pic>
    </p:spTree>
    <p:extLst>
      <p:ext uri="{BB962C8B-B14F-4D97-AF65-F5344CB8AC3E}">
        <p14:creationId xmlns:p14="http://schemas.microsoft.com/office/powerpoint/2010/main" val="369970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mj-lt"/>
              <a:buAutoNum type="arabicPeriod" startAt="2"/>
            </a:pPr>
            <a:r>
              <a:rPr lang="vi-VN" sz="2800" dirty="0"/>
              <a:t>Đọc ghi Flash</a:t>
            </a:r>
            <a:endParaRPr lang="en-US" sz="2800" dirty="0"/>
          </a:p>
        </p:txBody>
      </p:sp>
      <p:sp>
        <p:nvSpPr>
          <p:cNvPr id="3" name="Content Placeholder 2"/>
          <p:cNvSpPr>
            <a:spLocks noGrp="1"/>
          </p:cNvSpPr>
          <p:nvPr>
            <p:ph idx="1"/>
          </p:nvPr>
        </p:nvSpPr>
        <p:spPr/>
        <p:txBody>
          <a:bodyPr/>
          <a:lstStyle/>
          <a:p>
            <a:r>
              <a:rPr lang="en-US" dirty="0"/>
              <a:t>ARM Cortex-M4 </a:t>
            </a:r>
            <a:r>
              <a:rPr lang="en-US" dirty="0" err="1"/>
              <a:t>dành</a:t>
            </a:r>
            <a:r>
              <a:rPr lang="en-US" dirty="0"/>
              <a:t> 512MB </a:t>
            </a:r>
            <a:r>
              <a:rPr lang="en-US" dirty="0" err="1"/>
              <a:t>địa</a:t>
            </a:r>
            <a:r>
              <a:rPr lang="en-US" dirty="0"/>
              <a:t> </a:t>
            </a:r>
            <a:r>
              <a:rPr lang="en-US" dirty="0" err="1"/>
              <a:t>chỉ</a:t>
            </a:r>
            <a:r>
              <a:rPr lang="en-US" dirty="0"/>
              <a:t> </a:t>
            </a:r>
            <a:r>
              <a:rPr lang="en-US" dirty="0" err="1"/>
              <a:t>đầu</a:t>
            </a:r>
            <a:r>
              <a:rPr lang="en-US" dirty="0"/>
              <a:t> </a:t>
            </a:r>
            <a:r>
              <a:rPr lang="en-US" dirty="0" err="1"/>
              <a:t>tiên</a:t>
            </a:r>
            <a:r>
              <a:rPr lang="en-US" dirty="0"/>
              <a:t> </a:t>
            </a:r>
            <a:r>
              <a:rPr lang="en-US" dirty="0" err="1"/>
              <a:t>cho</a:t>
            </a:r>
            <a:r>
              <a:rPr lang="en-US" dirty="0"/>
              <a:t> </a:t>
            </a:r>
            <a:r>
              <a:rPr lang="en-US" dirty="0" err="1"/>
              <a:t>vùng</a:t>
            </a:r>
            <a:r>
              <a:rPr lang="en-US" dirty="0"/>
              <a:t> </a:t>
            </a:r>
            <a:r>
              <a:rPr lang="en-US" dirty="0" err="1"/>
              <a:t>nhớ</a:t>
            </a:r>
            <a:r>
              <a:rPr lang="en-US" dirty="0"/>
              <a:t> Code (Block 0). </a:t>
            </a:r>
            <a:r>
              <a:rPr lang="en-US" dirty="0" err="1"/>
              <a:t>Trong</a:t>
            </a:r>
            <a:r>
              <a:rPr lang="en-US" dirty="0"/>
              <a:t> </a:t>
            </a:r>
            <a:r>
              <a:rPr lang="en-US" dirty="0" err="1"/>
              <a:t>đó</a:t>
            </a:r>
            <a:r>
              <a:rPr lang="en-US" dirty="0"/>
              <a:t> </a:t>
            </a:r>
            <a:r>
              <a:rPr lang="en-US" dirty="0" err="1"/>
              <a:t>vùng</a:t>
            </a:r>
            <a:r>
              <a:rPr lang="en-US" dirty="0"/>
              <a:t> </a:t>
            </a:r>
            <a:r>
              <a:rPr lang="en-US" dirty="0" err="1"/>
              <a:t>địa</a:t>
            </a:r>
            <a:r>
              <a:rPr lang="en-US" dirty="0"/>
              <a:t> </a:t>
            </a:r>
            <a:r>
              <a:rPr lang="en-US" dirty="0" err="1"/>
              <a:t>chỉ</a:t>
            </a:r>
            <a:r>
              <a:rPr lang="en-US" dirty="0"/>
              <a:t> </a:t>
            </a:r>
            <a:r>
              <a:rPr lang="en-US" dirty="0" err="1"/>
              <a:t>từ</a:t>
            </a:r>
            <a:r>
              <a:rPr lang="en-US" dirty="0"/>
              <a:t> 0x08000000 </a:t>
            </a:r>
            <a:r>
              <a:rPr lang="en-US" dirty="0" err="1"/>
              <a:t>đến</a:t>
            </a:r>
            <a:r>
              <a:rPr lang="en-US" dirty="0"/>
              <a:t> 0x080FFFFF </a:t>
            </a:r>
            <a:r>
              <a:rPr lang="en-US" dirty="0" err="1"/>
              <a:t>dành</a:t>
            </a:r>
            <a:r>
              <a:rPr lang="en-US" dirty="0"/>
              <a:t> </a:t>
            </a:r>
            <a:r>
              <a:rPr lang="en-US" dirty="0" err="1"/>
              <a:t>cho</a:t>
            </a:r>
            <a:r>
              <a:rPr lang="en-US" dirty="0"/>
              <a:t> </a:t>
            </a:r>
            <a:r>
              <a:rPr lang="en-US" dirty="0" err="1"/>
              <a:t>bộ</a:t>
            </a:r>
            <a:r>
              <a:rPr lang="en-US" dirty="0"/>
              <a:t> </a:t>
            </a:r>
            <a:r>
              <a:rPr lang="en-US" dirty="0" err="1"/>
              <a:t>nhớ</a:t>
            </a:r>
            <a:r>
              <a:rPr lang="en-US" dirty="0"/>
              <a:t> Flash (</a:t>
            </a:r>
            <a:r>
              <a:rPr lang="en-US" dirty="0" err="1"/>
              <a:t>xem</a:t>
            </a:r>
            <a:r>
              <a:rPr lang="en-US" dirty="0"/>
              <a:t> </a:t>
            </a:r>
            <a:r>
              <a:rPr lang="en-US" dirty="0" err="1"/>
              <a:t>hình</a:t>
            </a:r>
            <a:r>
              <a:rPr lang="en-US" dirty="0"/>
              <a:t> 1).</a:t>
            </a:r>
            <a:endParaRPr lang="vi-VN" dirty="0"/>
          </a:p>
          <a:p>
            <a:endParaRPr lang="en-US" dirty="0"/>
          </a:p>
          <a:p>
            <a:endParaRPr lang="en-US" dirty="0"/>
          </a:p>
        </p:txBody>
      </p:sp>
      <p:sp>
        <p:nvSpPr>
          <p:cNvPr id="4" name="Slide Number Placeholder 3"/>
          <p:cNvSpPr>
            <a:spLocks noGrp="1"/>
          </p:cNvSpPr>
          <p:nvPr>
            <p:ph type="sldNum" sz="quarter" idx="12"/>
          </p:nvPr>
        </p:nvSpPr>
        <p:spPr/>
        <p:txBody>
          <a:bodyPr/>
          <a:lstStyle/>
          <a:p>
            <a:fld id="{27E61832-7856-47CB-8E36-539C37CF1635}"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1470660" y="3108958"/>
            <a:ext cx="9841005" cy="3247395"/>
          </a:xfrm>
          <a:prstGeom prst="rect">
            <a:avLst/>
          </a:prstGeom>
        </p:spPr>
      </p:pic>
    </p:spTree>
    <p:extLst>
      <p:ext uri="{BB962C8B-B14F-4D97-AF65-F5344CB8AC3E}">
        <p14:creationId xmlns:p14="http://schemas.microsoft.com/office/powerpoint/2010/main" val="143056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2.1 </a:t>
            </a:r>
            <a:r>
              <a:rPr lang="vi-VN" sz="2800" dirty="0" err="1">
                <a:latin typeface="Times New Roman" panose="02020603050405020304" pitchFamily="18" charset="0"/>
                <a:cs typeface="Times New Roman" panose="02020603050405020304" pitchFamily="18" charset="0"/>
              </a:rPr>
              <a:t>Đọc</a:t>
            </a:r>
            <a:r>
              <a:rPr lang="vi-VN" sz="2800" dirty="0">
                <a:latin typeface="Times New Roman" panose="02020603050405020304" pitchFamily="18" charset="0"/>
                <a:cs typeface="Times New Roman" panose="02020603050405020304" pitchFamily="18" charset="0"/>
              </a:rPr>
              <a:t> flash</a:t>
            </a:r>
            <a:endParaRPr lang="en-US"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140427" y="2530439"/>
            <a:ext cx="7563906" cy="876422"/>
          </a:xfrm>
          <a:prstGeom prst="rect">
            <a:avLst/>
          </a:prstGeom>
        </p:spPr>
      </p:pic>
      <p:sp>
        <p:nvSpPr>
          <p:cNvPr id="4" name="Slide Number Placeholder 3"/>
          <p:cNvSpPr>
            <a:spLocks noGrp="1"/>
          </p:cNvSpPr>
          <p:nvPr>
            <p:ph type="sldNum" sz="quarter" idx="12"/>
          </p:nvPr>
        </p:nvSpPr>
        <p:spPr/>
        <p:txBody>
          <a:bodyPr/>
          <a:lstStyle/>
          <a:p>
            <a:fld id="{27E61832-7856-47CB-8E36-539C37CF1635}" type="slidenum">
              <a:rPr lang="en-US" smtClean="0"/>
              <a:pPr/>
              <a:t>12</a:t>
            </a:fld>
            <a:endParaRPr lang="en-US" dirty="0"/>
          </a:p>
        </p:txBody>
      </p:sp>
      <p:sp>
        <p:nvSpPr>
          <p:cNvPr id="6" name="Rectangle 5"/>
          <p:cNvSpPr/>
          <p:nvPr/>
        </p:nvSpPr>
        <p:spPr>
          <a:xfrm>
            <a:off x="838201" y="1401262"/>
            <a:ext cx="10285070" cy="646331"/>
          </a:xfrm>
          <a:prstGeom prst="rect">
            <a:avLst/>
          </a:prstGeom>
        </p:spPr>
        <p:txBody>
          <a:bodyPr wrap="square">
            <a:spAutoFit/>
          </a:bodyPr>
          <a:lstStyle/>
          <a:p>
            <a:r>
              <a:rPr lang="vi-VN" dirty="0">
                <a:solidFill>
                  <a:srgbClr val="000000"/>
                </a:solidFill>
                <a:latin typeface="+mj-lt"/>
              </a:rPr>
              <a:t>Việc đọc dữ liệu từ Flash vẫn là khá dễ dàng, chỉ cần biết địa chỉ ô nhớ là chúng ta có thể đọc dữ liệu như trong hàm dưới đây:</a:t>
            </a:r>
            <a:endParaRPr lang="en-US" dirty="0">
              <a:latin typeface="+mj-lt"/>
            </a:endParaRPr>
          </a:p>
        </p:txBody>
      </p:sp>
    </p:spTree>
    <p:extLst>
      <p:ext uri="{BB962C8B-B14F-4D97-AF65-F5344CB8AC3E}">
        <p14:creationId xmlns:p14="http://schemas.microsoft.com/office/powerpoint/2010/main" val="426131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2.2 </a:t>
            </a:r>
            <a:r>
              <a:rPr lang="vi-VN" sz="2800" dirty="0">
                <a:latin typeface="Times New Roman" panose="02020603050405020304" pitchFamily="18" charset="0"/>
                <a:cs typeface="Times New Roman" panose="02020603050405020304" pitchFamily="18" charset="0"/>
              </a:rPr>
              <a:t>Ghi flash</a:t>
            </a:r>
            <a:endParaRPr lang="en-US" sz="2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589209" y="3163287"/>
            <a:ext cx="7459116" cy="2191056"/>
          </a:xfrm>
          <a:prstGeom prst="rect">
            <a:avLst/>
          </a:prstGeom>
        </p:spPr>
      </p:pic>
      <p:sp>
        <p:nvSpPr>
          <p:cNvPr id="4" name="Slide Number Placeholder 3"/>
          <p:cNvSpPr>
            <a:spLocks noGrp="1"/>
          </p:cNvSpPr>
          <p:nvPr>
            <p:ph type="sldNum" sz="quarter" idx="12"/>
          </p:nvPr>
        </p:nvSpPr>
        <p:spPr/>
        <p:txBody>
          <a:bodyPr/>
          <a:lstStyle/>
          <a:p>
            <a:fld id="{27E61832-7856-47CB-8E36-539C37CF1635}" type="slidenum">
              <a:rPr lang="en-US" smtClean="0"/>
              <a:pPr/>
              <a:t>13</a:t>
            </a:fld>
            <a:endParaRPr lang="en-US" dirty="0"/>
          </a:p>
        </p:txBody>
      </p:sp>
      <p:sp>
        <p:nvSpPr>
          <p:cNvPr id="6" name="Hộp Văn bản 5">
            <a:extLst>
              <a:ext uri="{FF2B5EF4-FFF2-40B4-BE49-F238E27FC236}">
                <a16:creationId xmlns:a16="http://schemas.microsoft.com/office/drawing/2014/main" id="{D53BEA5B-71B0-4D6E-8562-27FBF64F7512}"/>
              </a:ext>
            </a:extLst>
          </p:cNvPr>
          <p:cNvSpPr txBox="1"/>
          <p:nvPr/>
        </p:nvSpPr>
        <p:spPr>
          <a:xfrm>
            <a:off x="1589209" y="1675856"/>
            <a:ext cx="8601075" cy="923330"/>
          </a:xfrm>
          <a:prstGeom prst="rect">
            <a:avLst/>
          </a:prstGeom>
          <a:noFill/>
        </p:spPr>
        <p:txBody>
          <a:bodyPr wrap="square">
            <a:spAutoFit/>
          </a:bodyPr>
          <a:lstStyle/>
          <a:p>
            <a:r>
              <a:rPr lang="vi-VN" dirty="0" err="1">
                <a:latin typeface="+mj-lt"/>
              </a:rPr>
              <a:t>Việc</a:t>
            </a:r>
            <a:r>
              <a:rPr lang="vi-VN" dirty="0">
                <a:latin typeface="+mj-lt"/>
              </a:rPr>
              <a:t> ghi </a:t>
            </a:r>
            <a:r>
              <a:rPr lang="vi-VN" dirty="0" err="1">
                <a:latin typeface="+mj-lt"/>
              </a:rPr>
              <a:t>dữ</a:t>
            </a:r>
            <a:r>
              <a:rPr lang="vi-VN" dirty="0">
                <a:latin typeface="+mj-lt"/>
              </a:rPr>
              <a:t> </a:t>
            </a:r>
            <a:r>
              <a:rPr lang="vi-VN" dirty="0" err="1">
                <a:latin typeface="+mj-lt"/>
              </a:rPr>
              <a:t>liệu</a:t>
            </a:r>
            <a:r>
              <a:rPr lang="vi-VN" dirty="0">
                <a:latin typeface="+mj-lt"/>
              </a:rPr>
              <a:t> </a:t>
            </a:r>
            <a:r>
              <a:rPr lang="vi-VN" dirty="0" err="1">
                <a:latin typeface="+mj-lt"/>
              </a:rPr>
              <a:t>vào</a:t>
            </a:r>
            <a:r>
              <a:rPr lang="vi-VN" dirty="0">
                <a:latin typeface="+mj-lt"/>
              </a:rPr>
              <a:t> </a:t>
            </a:r>
            <a:r>
              <a:rPr lang="vi-VN" dirty="0" err="1">
                <a:latin typeface="+mj-lt"/>
              </a:rPr>
              <a:t>Flash</a:t>
            </a:r>
            <a:r>
              <a:rPr lang="vi-VN" dirty="0">
                <a:latin typeface="+mj-lt"/>
              </a:rPr>
              <a:t> </a:t>
            </a:r>
            <a:r>
              <a:rPr lang="vi-VN" dirty="0" err="1">
                <a:latin typeface="+mj-lt"/>
              </a:rPr>
              <a:t>có</a:t>
            </a:r>
            <a:r>
              <a:rPr lang="vi-VN" dirty="0">
                <a:latin typeface="+mj-lt"/>
              </a:rPr>
              <a:t> </a:t>
            </a:r>
            <a:r>
              <a:rPr lang="vi-VN" dirty="0" err="1">
                <a:latin typeface="+mj-lt"/>
              </a:rPr>
              <a:t>phần</a:t>
            </a:r>
            <a:r>
              <a:rPr lang="vi-VN" dirty="0">
                <a:latin typeface="+mj-lt"/>
              </a:rPr>
              <a:t> </a:t>
            </a:r>
            <a:r>
              <a:rPr lang="vi-VN" dirty="0" err="1">
                <a:latin typeface="+mj-lt"/>
              </a:rPr>
              <a:t>khó</a:t>
            </a:r>
            <a:r>
              <a:rPr lang="vi-VN" dirty="0">
                <a:latin typeface="+mj-lt"/>
              </a:rPr>
              <a:t> khăn hơn so </a:t>
            </a:r>
            <a:r>
              <a:rPr lang="vi-VN" dirty="0" err="1">
                <a:latin typeface="+mj-lt"/>
              </a:rPr>
              <a:t>với</a:t>
            </a:r>
            <a:r>
              <a:rPr lang="vi-VN" dirty="0">
                <a:latin typeface="+mj-lt"/>
              </a:rPr>
              <a:t> </a:t>
            </a:r>
            <a:r>
              <a:rPr lang="vi-VN" dirty="0" err="1">
                <a:latin typeface="+mj-lt"/>
              </a:rPr>
              <a:t>việc</a:t>
            </a:r>
            <a:r>
              <a:rPr lang="vi-VN" dirty="0">
                <a:latin typeface="+mj-lt"/>
              </a:rPr>
              <a:t> </a:t>
            </a:r>
            <a:r>
              <a:rPr lang="vi-VN" dirty="0" err="1">
                <a:latin typeface="+mj-lt"/>
              </a:rPr>
              <a:t>đọc</a:t>
            </a:r>
            <a:r>
              <a:rPr lang="vi-VN" dirty="0">
                <a:latin typeface="+mj-lt"/>
              </a:rPr>
              <a:t>. </a:t>
            </a:r>
            <a:r>
              <a:rPr lang="vi-VN" dirty="0" err="1">
                <a:latin typeface="+mj-lt"/>
              </a:rPr>
              <a:t>Để</a:t>
            </a:r>
            <a:r>
              <a:rPr lang="vi-VN" dirty="0">
                <a:latin typeface="+mj-lt"/>
              </a:rPr>
              <a:t> ghi </a:t>
            </a:r>
            <a:r>
              <a:rPr lang="vi-VN" dirty="0" err="1">
                <a:latin typeface="+mj-lt"/>
              </a:rPr>
              <a:t>được</a:t>
            </a:r>
            <a:r>
              <a:rPr lang="vi-VN" dirty="0">
                <a:latin typeface="+mj-lt"/>
              </a:rPr>
              <a:t> </a:t>
            </a:r>
            <a:r>
              <a:rPr lang="vi-VN" dirty="0" err="1">
                <a:latin typeface="+mj-lt"/>
              </a:rPr>
              <a:t>dữ</a:t>
            </a:r>
            <a:r>
              <a:rPr lang="vi-VN" dirty="0">
                <a:latin typeface="+mj-lt"/>
              </a:rPr>
              <a:t> </a:t>
            </a:r>
            <a:r>
              <a:rPr lang="vi-VN" dirty="0" err="1">
                <a:latin typeface="+mj-lt"/>
              </a:rPr>
              <a:t>liệu</a:t>
            </a:r>
            <a:r>
              <a:rPr lang="vi-VN" dirty="0">
                <a:latin typeface="+mj-lt"/>
              </a:rPr>
              <a:t> lên </a:t>
            </a:r>
            <a:r>
              <a:rPr lang="vi-VN" dirty="0" err="1">
                <a:latin typeface="+mj-lt"/>
              </a:rPr>
              <a:t>vùng</a:t>
            </a:r>
            <a:r>
              <a:rPr lang="vi-VN" dirty="0">
                <a:latin typeface="+mj-lt"/>
              </a:rPr>
              <a:t> </a:t>
            </a:r>
            <a:r>
              <a:rPr lang="vi-VN" dirty="0" err="1">
                <a:latin typeface="+mj-lt"/>
              </a:rPr>
              <a:t>nhớ</a:t>
            </a:r>
            <a:r>
              <a:rPr lang="vi-VN" dirty="0">
                <a:latin typeface="+mj-lt"/>
              </a:rPr>
              <a:t> </a:t>
            </a:r>
            <a:r>
              <a:rPr lang="vi-VN" dirty="0" err="1">
                <a:latin typeface="+mj-lt"/>
              </a:rPr>
              <a:t>trước</a:t>
            </a:r>
            <a:r>
              <a:rPr lang="vi-VN" dirty="0">
                <a:latin typeface="+mj-lt"/>
              </a:rPr>
              <a:t> </a:t>
            </a:r>
            <a:r>
              <a:rPr lang="vi-VN" dirty="0" err="1">
                <a:latin typeface="+mj-lt"/>
              </a:rPr>
              <a:t>hết</a:t>
            </a:r>
            <a:r>
              <a:rPr lang="vi-VN" dirty="0">
                <a:latin typeface="+mj-lt"/>
              </a:rPr>
              <a:t> </a:t>
            </a:r>
            <a:r>
              <a:rPr lang="vi-VN" dirty="0" err="1">
                <a:latin typeface="+mj-lt"/>
              </a:rPr>
              <a:t>cần</a:t>
            </a:r>
            <a:r>
              <a:rPr lang="vi-VN" dirty="0">
                <a:latin typeface="+mj-lt"/>
              </a:rPr>
              <a:t> </a:t>
            </a:r>
            <a:r>
              <a:rPr lang="vi-VN" dirty="0" err="1">
                <a:latin typeface="+mj-lt"/>
              </a:rPr>
              <a:t>xóa</a:t>
            </a:r>
            <a:r>
              <a:rPr lang="vi-VN" dirty="0">
                <a:latin typeface="+mj-lt"/>
              </a:rPr>
              <a:t> </a:t>
            </a:r>
            <a:r>
              <a:rPr lang="vi-VN" dirty="0" err="1">
                <a:latin typeface="+mj-lt"/>
              </a:rPr>
              <a:t>vùng</a:t>
            </a:r>
            <a:r>
              <a:rPr lang="vi-VN" dirty="0">
                <a:latin typeface="+mj-lt"/>
              </a:rPr>
              <a:t> </a:t>
            </a:r>
            <a:r>
              <a:rPr lang="vi-VN" dirty="0" err="1">
                <a:latin typeface="+mj-lt"/>
              </a:rPr>
              <a:t>nhớ</a:t>
            </a:r>
            <a:r>
              <a:rPr lang="vi-VN" dirty="0">
                <a:latin typeface="+mj-lt"/>
              </a:rPr>
              <a:t> </a:t>
            </a:r>
            <a:r>
              <a:rPr lang="vi-VN" dirty="0" err="1">
                <a:latin typeface="+mj-lt"/>
              </a:rPr>
              <a:t>đó</a:t>
            </a:r>
            <a:r>
              <a:rPr lang="vi-VN" dirty="0">
                <a:latin typeface="+mj-lt"/>
              </a:rPr>
              <a:t> đi. </a:t>
            </a:r>
            <a:r>
              <a:rPr lang="vi-VN" dirty="0" err="1">
                <a:latin typeface="+mj-lt"/>
              </a:rPr>
              <a:t>Muốn</a:t>
            </a:r>
            <a:r>
              <a:rPr lang="vi-VN" dirty="0">
                <a:latin typeface="+mj-lt"/>
              </a:rPr>
              <a:t> </a:t>
            </a:r>
            <a:r>
              <a:rPr lang="vi-VN" dirty="0" err="1">
                <a:latin typeface="+mj-lt"/>
              </a:rPr>
              <a:t>xóa</a:t>
            </a:r>
            <a:r>
              <a:rPr lang="vi-VN" dirty="0">
                <a:latin typeface="+mj-lt"/>
              </a:rPr>
              <a:t> </a:t>
            </a:r>
            <a:r>
              <a:rPr lang="vi-VN" dirty="0" err="1">
                <a:latin typeface="+mj-lt"/>
              </a:rPr>
              <a:t>vùng</a:t>
            </a:r>
            <a:r>
              <a:rPr lang="vi-VN" dirty="0">
                <a:latin typeface="+mj-lt"/>
              </a:rPr>
              <a:t> </a:t>
            </a:r>
            <a:r>
              <a:rPr lang="vi-VN" dirty="0" err="1">
                <a:latin typeface="+mj-lt"/>
              </a:rPr>
              <a:t>nhớ</a:t>
            </a:r>
            <a:r>
              <a:rPr lang="vi-VN" dirty="0">
                <a:latin typeface="+mj-lt"/>
              </a:rPr>
              <a:t> </a:t>
            </a:r>
            <a:r>
              <a:rPr lang="vi-VN" dirty="0" err="1">
                <a:latin typeface="+mj-lt"/>
              </a:rPr>
              <a:t>thì</a:t>
            </a:r>
            <a:r>
              <a:rPr lang="vi-VN" dirty="0">
                <a:latin typeface="+mj-lt"/>
              </a:rPr>
              <a:t> </a:t>
            </a:r>
            <a:r>
              <a:rPr lang="vi-VN" dirty="0" err="1">
                <a:latin typeface="+mj-lt"/>
              </a:rPr>
              <a:t>cần</a:t>
            </a:r>
            <a:r>
              <a:rPr lang="vi-VN" dirty="0">
                <a:latin typeface="+mj-lt"/>
              </a:rPr>
              <a:t> </a:t>
            </a:r>
            <a:r>
              <a:rPr lang="vi-VN" dirty="0" err="1">
                <a:latin typeface="+mj-lt"/>
              </a:rPr>
              <a:t>mở</a:t>
            </a:r>
            <a:r>
              <a:rPr lang="vi-VN" dirty="0">
                <a:latin typeface="+mj-lt"/>
              </a:rPr>
              <a:t> </a:t>
            </a:r>
            <a:r>
              <a:rPr lang="vi-VN" dirty="0" err="1">
                <a:latin typeface="+mj-lt"/>
              </a:rPr>
              <a:t>khóa</a:t>
            </a:r>
            <a:r>
              <a:rPr lang="vi-VN" dirty="0">
                <a:latin typeface="+mj-lt"/>
              </a:rPr>
              <a:t> </a:t>
            </a:r>
            <a:r>
              <a:rPr lang="vi-VN" dirty="0" err="1">
                <a:latin typeface="+mj-lt"/>
              </a:rPr>
              <a:t>Flash</a:t>
            </a:r>
            <a:r>
              <a:rPr lang="vi-VN" dirty="0">
                <a:latin typeface="+mj-lt"/>
              </a:rPr>
              <a:t> </a:t>
            </a:r>
            <a:r>
              <a:rPr lang="vi-VN" dirty="0" err="1">
                <a:latin typeface="+mj-lt"/>
              </a:rPr>
              <a:t>trước</a:t>
            </a:r>
            <a:r>
              <a:rPr lang="vi-VN" dirty="0">
                <a:latin typeface="+mj-lt"/>
              </a:rPr>
              <a:t>.</a:t>
            </a:r>
            <a:endParaRPr lang="en-US" dirty="0">
              <a:latin typeface="+mj-lt"/>
            </a:endParaRPr>
          </a:p>
        </p:txBody>
      </p:sp>
    </p:spTree>
    <p:extLst>
      <p:ext uri="{BB962C8B-B14F-4D97-AF65-F5344CB8AC3E}">
        <p14:creationId xmlns:p14="http://schemas.microsoft.com/office/powerpoint/2010/main" val="68127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2.3 </a:t>
            </a:r>
            <a:r>
              <a:rPr lang="vi-VN" sz="2800" dirty="0">
                <a:latin typeface="Times New Roman" panose="02020603050405020304" pitchFamily="18" charset="0"/>
                <a:cs typeface="Times New Roman" panose="02020603050405020304" pitchFamily="18" charset="0"/>
              </a:rPr>
              <a:t>Chương trình</a:t>
            </a:r>
            <a:br>
              <a:rPr lang="vi-VN" dirty="0"/>
            </a:br>
            <a:endParaRPr lang="en-US" dirty="0"/>
          </a:p>
        </p:txBody>
      </p:sp>
      <p:sp>
        <p:nvSpPr>
          <p:cNvPr id="4" name="Slide Number Placeholder 3"/>
          <p:cNvSpPr>
            <a:spLocks noGrp="1"/>
          </p:cNvSpPr>
          <p:nvPr>
            <p:ph type="sldNum" sz="quarter" idx="12"/>
          </p:nvPr>
        </p:nvSpPr>
        <p:spPr/>
        <p:txBody>
          <a:bodyPr/>
          <a:lstStyle/>
          <a:p>
            <a:fld id="{27E61832-7856-47CB-8E36-539C37CF1635}" type="slidenum">
              <a:rPr lang="en-US" smtClean="0"/>
              <a:pPr/>
              <a:t>14</a:t>
            </a:fld>
            <a:endParaRPr lang="en-US" dirty="0"/>
          </a:p>
        </p:txBody>
      </p:sp>
      <p:pic>
        <p:nvPicPr>
          <p:cNvPr id="7" name="Content Placeholder 6"/>
          <p:cNvPicPr>
            <a:picLocks noGrp="1" noChangeAspect="1"/>
          </p:cNvPicPr>
          <p:nvPr>
            <p:ph idx="1"/>
          </p:nvPr>
        </p:nvPicPr>
        <p:blipFill>
          <a:blip r:embed="rId2"/>
          <a:stretch>
            <a:fillRect/>
          </a:stretch>
        </p:blipFill>
        <p:spPr>
          <a:xfrm>
            <a:off x="2400725" y="1146682"/>
            <a:ext cx="6001588" cy="1743318"/>
          </a:xfrm>
          <a:prstGeom prst="rect">
            <a:avLst/>
          </a:prstGeom>
        </p:spPr>
      </p:pic>
      <p:pic>
        <p:nvPicPr>
          <p:cNvPr id="8" name="Picture 7"/>
          <p:cNvPicPr>
            <a:picLocks noChangeAspect="1"/>
          </p:cNvPicPr>
          <p:nvPr/>
        </p:nvPicPr>
        <p:blipFill>
          <a:blip r:embed="rId3"/>
          <a:stretch>
            <a:fillRect/>
          </a:stretch>
        </p:blipFill>
        <p:spPr>
          <a:xfrm>
            <a:off x="2400725" y="2890000"/>
            <a:ext cx="5658640" cy="3943900"/>
          </a:xfrm>
          <a:prstGeom prst="rect">
            <a:avLst/>
          </a:prstGeom>
        </p:spPr>
      </p:pic>
    </p:spTree>
    <p:extLst>
      <p:ext uri="{BB962C8B-B14F-4D97-AF65-F5344CB8AC3E}">
        <p14:creationId xmlns:p14="http://schemas.microsoft.com/office/powerpoint/2010/main" val="71432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2.4 </a:t>
            </a:r>
            <a:r>
              <a:rPr lang="vi-VN" sz="2800" dirty="0" err="1"/>
              <a:t>Kết</a:t>
            </a:r>
            <a:r>
              <a:rPr lang="vi-VN" sz="2800" dirty="0"/>
              <a:t> quả</a:t>
            </a:r>
            <a:endParaRPr lang="en-US" sz="2800"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27E61832-7856-47CB-8E36-539C37CF1635}" type="slidenum">
              <a:rPr lang="en-US" smtClean="0"/>
              <a:pPr/>
              <a:t>15</a:t>
            </a:fld>
            <a:endParaRPr lang="en-US" dirty="0"/>
          </a:p>
        </p:txBody>
      </p:sp>
      <p:pic>
        <p:nvPicPr>
          <p:cNvPr id="5" name="Content Placeholder 4"/>
          <p:cNvPicPr>
            <a:picLocks noChangeAspect="1"/>
          </p:cNvPicPr>
          <p:nvPr/>
        </p:nvPicPr>
        <p:blipFill>
          <a:blip r:embed="rId2"/>
          <a:stretch>
            <a:fillRect/>
          </a:stretch>
        </p:blipFill>
        <p:spPr>
          <a:xfrm>
            <a:off x="3380996" y="1870083"/>
            <a:ext cx="5430008" cy="3809494"/>
          </a:xfrm>
          <a:prstGeom prst="rect">
            <a:avLst/>
          </a:prstGeom>
        </p:spPr>
      </p:pic>
    </p:spTree>
    <p:extLst>
      <p:ext uri="{BB962C8B-B14F-4D97-AF65-F5344CB8AC3E}">
        <p14:creationId xmlns:p14="http://schemas.microsoft.com/office/powerpoint/2010/main" val="299133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01" y="128572"/>
            <a:ext cx="10515600" cy="1325563"/>
          </a:xfrm>
        </p:spPr>
        <p:txBody>
          <a:bodyPr>
            <a:normAutofit/>
          </a:bodyPr>
          <a:lstStyle/>
          <a:p>
            <a:pPr marL="857250" indent="-857250">
              <a:buFont typeface="+mj-lt"/>
              <a:buAutoNum type="romanUcPeriod"/>
            </a:pPr>
            <a:r>
              <a:rPr lang="vi-VN" sz="3600" dirty="0"/>
              <a:t>CÁC VẤN ĐỀ VÀ MỤC TIÊU CỦA ĐỀ TÀI</a:t>
            </a:r>
            <a:endParaRPr lang="en-US" sz="36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46383743"/>
              </p:ext>
            </p:extLst>
          </p:nvPr>
        </p:nvGraphicFramePr>
        <p:xfrm>
          <a:off x="838200" y="1365813"/>
          <a:ext cx="10515600" cy="5355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27E61832-7856-47CB-8E36-539C37CF1635}" type="slidenum">
              <a:rPr lang="en-US" smtClean="0"/>
              <a:t>2</a:t>
            </a:fld>
            <a:endParaRPr lang="en-US"/>
          </a:p>
        </p:txBody>
      </p:sp>
    </p:spTree>
    <p:extLst>
      <p:ext uri="{BB962C8B-B14F-4D97-AF65-F5344CB8AC3E}">
        <p14:creationId xmlns:p14="http://schemas.microsoft.com/office/powerpoint/2010/main" val="184802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1979"/>
            <a:ext cx="10515600" cy="1325563"/>
          </a:xfrm>
        </p:spPr>
        <p:txBody>
          <a:bodyPr>
            <a:normAutofit/>
          </a:bodyPr>
          <a:lstStyle/>
          <a:p>
            <a:pPr marL="857250" indent="-857250">
              <a:buFont typeface="+mj-lt"/>
              <a:buAutoNum type="romanUcPeriod" startAt="2"/>
            </a:pPr>
            <a:r>
              <a:rPr lang="vi-VN" dirty="0"/>
              <a:t>Sơ đồ khối </a:t>
            </a:r>
            <a:endParaRPr lang="en-US" dirty="0"/>
          </a:p>
        </p:txBody>
      </p:sp>
      <p:pic>
        <p:nvPicPr>
          <p:cNvPr id="33" name="Content Placeholder 32"/>
          <p:cNvPicPr>
            <a:picLocks noGrp="1" noChangeAspect="1"/>
          </p:cNvPicPr>
          <p:nvPr>
            <p:ph idx="1"/>
          </p:nvPr>
        </p:nvPicPr>
        <p:blipFill>
          <a:blip r:embed="rId3"/>
          <a:stretch>
            <a:fillRect/>
          </a:stretch>
        </p:blipFill>
        <p:spPr>
          <a:xfrm>
            <a:off x="3364027" y="3985735"/>
            <a:ext cx="299525" cy="418204"/>
          </a:xfrm>
          <a:prstGeom prst="rect">
            <a:avLst/>
          </a:prstGeom>
        </p:spPr>
      </p:pic>
      <p:sp>
        <p:nvSpPr>
          <p:cNvPr id="4" name="Slide Number Placeholder 3"/>
          <p:cNvSpPr>
            <a:spLocks noGrp="1"/>
          </p:cNvSpPr>
          <p:nvPr>
            <p:ph type="sldNum" sz="quarter" idx="12"/>
          </p:nvPr>
        </p:nvSpPr>
        <p:spPr/>
        <p:txBody>
          <a:bodyPr/>
          <a:lstStyle/>
          <a:p>
            <a:fld id="{27E61832-7856-47CB-8E36-539C37CF1635}" type="slidenum">
              <a:rPr lang="en-US" smtClean="0"/>
              <a:pPr/>
              <a:t>3</a:t>
            </a:fld>
            <a:endParaRPr lang="en-US" dirty="0"/>
          </a:p>
        </p:txBody>
      </p:sp>
      <p:sp>
        <p:nvSpPr>
          <p:cNvPr id="7" name="Rectangle 6"/>
          <p:cNvSpPr/>
          <p:nvPr/>
        </p:nvSpPr>
        <p:spPr>
          <a:xfrm>
            <a:off x="902415" y="2773520"/>
            <a:ext cx="1782502"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Remote</a:t>
            </a:r>
            <a:endParaRPr lang="en-US" dirty="0"/>
          </a:p>
        </p:txBody>
      </p:sp>
      <p:sp>
        <p:nvSpPr>
          <p:cNvPr id="8" name="Rectangle 7"/>
          <p:cNvSpPr/>
          <p:nvPr/>
        </p:nvSpPr>
        <p:spPr>
          <a:xfrm>
            <a:off x="3653619" y="2769523"/>
            <a:ext cx="2071868" cy="53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IR Receiver</a:t>
            </a:r>
            <a:endParaRPr lang="en-US" dirty="0"/>
          </a:p>
        </p:txBody>
      </p:sp>
      <p:sp>
        <p:nvSpPr>
          <p:cNvPr id="9" name="Rectangle 8"/>
          <p:cNvSpPr/>
          <p:nvPr/>
        </p:nvSpPr>
        <p:spPr>
          <a:xfrm>
            <a:off x="3656601" y="3915271"/>
            <a:ext cx="2048719" cy="559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IR Transmit</a:t>
            </a:r>
            <a:endParaRPr lang="en-US" dirty="0"/>
          </a:p>
        </p:txBody>
      </p:sp>
      <p:sp>
        <p:nvSpPr>
          <p:cNvPr id="10" name="Rectangle 9"/>
          <p:cNvSpPr/>
          <p:nvPr/>
        </p:nvSpPr>
        <p:spPr>
          <a:xfrm>
            <a:off x="6790363" y="3192180"/>
            <a:ext cx="1956122" cy="879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STM32</a:t>
            </a:r>
            <a:endParaRPr lang="en-US" dirty="0"/>
          </a:p>
        </p:txBody>
      </p:sp>
      <p:sp>
        <p:nvSpPr>
          <p:cNvPr id="11" name="Rectangle 10"/>
          <p:cNvSpPr/>
          <p:nvPr/>
        </p:nvSpPr>
        <p:spPr>
          <a:xfrm>
            <a:off x="9724546" y="3314278"/>
            <a:ext cx="1400536" cy="763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LAPTOP</a:t>
            </a:r>
            <a:endParaRPr lang="en-US" dirty="0"/>
          </a:p>
        </p:txBody>
      </p:sp>
      <p:cxnSp>
        <p:nvCxnSpPr>
          <p:cNvPr id="15" name="Elbow Connector 14"/>
          <p:cNvCxnSpPr>
            <a:stCxn id="8" idx="3"/>
          </p:cNvCxnSpPr>
          <p:nvPr/>
        </p:nvCxnSpPr>
        <p:spPr>
          <a:xfrm>
            <a:off x="5725487" y="3035741"/>
            <a:ext cx="1015680" cy="4717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657748" y="3507129"/>
            <a:ext cx="1066798" cy="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8702117" y="3825997"/>
            <a:ext cx="1022429" cy="2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9" idx="3"/>
          </p:cNvCxnSpPr>
          <p:nvPr/>
        </p:nvCxnSpPr>
        <p:spPr>
          <a:xfrm rot="10800000" flipV="1">
            <a:off x="5705321" y="3773675"/>
            <a:ext cx="1035847" cy="4211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42926" y="3633338"/>
            <a:ext cx="1701479" cy="877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Thiết bị</a:t>
            </a:r>
            <a:endParaRPr lang="en-US" dirty="0"/>
          </a:p>
        </p:txBody>
      </p:sp>
      <p:sp>
        <p:nvSpPr>
          <p:cNvPr id="30" name="Chord 29"/>
          <p:cNvSpPr/>
          <p:nvPr/>
        </p:nvSpPr>
        <p:spPr>
          <a:xfrm rot="1408890">
            <a:off x="3357689" y="2837471"/>
            <a:ext cx="431541" cy="435380"/>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stretch>
            <a:fillRect/>
          </a:stretch>
        </p:blipFill>
        <p:spPr>
          <a:xfrm flipH="1">
            <a:off x="2684917" y="2820088"/>
            <a:ext cx="347728" cy="451143"/>
          </a:xfrm>
          <a:prstGeom prst="rect">
            <a:avLst/>
          </a:prstGeom>
        </p:spPr>
      </p:pic>
      <p:sp>
        <p:nvSpPr>
          <p:cNvPr id="40" name="TextBox 39"/>
          <p:cNvSpPr txBox="1"/>
          <p:nvPr/>
        </p:nvSpPr>
        <p:spPr>
          <a:xfrm>
            <a:off x="8823171" y="3232829"/>
            <a:ext cx="1056186" cy="369332"/>
          </a:xfrm>
          <a:prstGeom prst="rect">
            <a:avLst/>
          </a:prstGeom>
          <a:noFill/>
        </p:spPr>
        <p:txBody>
          <a:bodyPr wrap="square" rtlCol="0">
            <a:spAutoFit/>
          </a:bodyPr>
          <a:lstStyle/>
          <a:p>
            <a:r>
              <a:rPr lang="vi-VN"/>
              <a:t>UART</a:t>
            </a:r>
            <a:endParaRPr lang="en-US" dirty="0"/>
          </a:p>
        </p:txBody>
      </p:sp>
      <p:sp>
        <p:nvSpPr>
          <p:cNvPr id="3" name="Hộp Văn bản 2">
            <a:extLst>
              <a:ext uri="{FF2B5EF4-FFF2-40B4-BE49-F238E27FC236}">
                <a16:creationId xmlns:a16="http://schemas.microsoft.com/office/drawing/2014/main" id="{0DC64361-4733-4C8F-B9B2-A56D37B2AB44}"/>
              </a:ext>
            </a:extLst>
          </p:cNvPr>
          <p:cNvSpPr txBox="1"/>
          <p:nvPr/>
        </p:nvSpPr>
        <p:spPr>
          <a:xfrm>
            <a:off x="4352192" y="5169877"/>
            <a:ext cx="2258952"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p>
        </p:txBody>
      </p:sp>
    </p:spTree>
    <p:extLst>
      <p:ext uri="{BB962C8B-B14F-4D97-AF65-F5344CB8AC3E}">
        <p14:creationId xmlns:p14="http://schemas.microsoft.com/office/powerpoint/2010/main" val="158956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7BBB96-9819-4933-AC56-E7BEAEFFAD33}"/>
              </a:ext>
            </a:extLst>
          </p:cNvPr>
          <p:cNvSpPr>
            <a:spLocks noGrp="1"/>
          </p:cNvSpPr>
          <p:nvPr>
            <p:ph type="title"/>
          </p:nvPr>
        </p:nvSpPr>
        <p:spPr/>
        <p:txBody>
          <a:bodyPr/>
          <a:lstStyle/>
          <a:p>
            <a:pPr marL="857250" indent="-857250">
              <a:buFont typeface="+mj-lt"/>
              <a:buAutoNum type="romanUcPeriod" startAt="3"/>
            </a:pP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endParaRPr lang="en-US"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96B3A50-793E-47DB-B180-94E9F37844B1}"/>
              </a:ext>
            </a:extLst>
          </p:cNvPr>
          <p:cNvSpPr>
            <a:spLocks noGrp="1"/>
          </p:cNvSpPr>
          <p:nvPr>
            <p:ph idx="1"/>
          </p:nvPr>
        </p:nvSpPr>
        <p:spPr/>
        <p:txBody>
          <a:bodyPr/>
          <a:lstStyle/>
          <a:p>
            <a:pPr marL="342900" indent="-342900">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Module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KY- 022</a:t>
            </a:r>
          </a:p>
          <a:p>
            <a:pPr marL="457200" marR="0">
              <a:lnSpc>
                <a:spcPct val="107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Sử</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dụng</a:t>
            </a:r>
            <a:r>
              <a:rPr lang="en-US" sz="1800" dirty="0">
                <a:effectLst/>
                <a:latin typeface="Times New Roman" panose="02020603050405020304" pitchFamily="18" charset="0"/>
                <a:ea typeface="Calibri" panose="020F0502020204030204" pitchFamily="34" charset="0"/>
                <a:cs typeface="Arial" panose="020B0604020202020204" pitchFamily="34" charset="0"/>
              </a:rPr>
              <a:t> led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thu</a:t>
            </a:r>
            <a:r>
              <a:rPr lang="en-US" sz="1800" dirty="0">
                <a:effectLst/>
                <a:latin typeface="Times New Roman" panose="02020603050405020304" pitchFamily="18" charset="0"/>
                <a:ea typeface="Calibri" panose="020F0502020204030204" pitchFamily="34" charset="0"/>
                <a:cs typeface="Arial" panose="020B0604020202020204" pitchFamily="34" charset="0"/>
              </a:rPr>
              <a:t> VS- 1838B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hoạt</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động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trên</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tần</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số</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38 kHz</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Điện</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áp</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hoạt</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động</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2.7 - 5.5Vdc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Góc</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tiếp</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nhận</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+/- 45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độ</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Khoảng</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cách</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nhận</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lên</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tới</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18m.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Kích</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thước</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7 x 7 x 5mm / 0.27" x 0.27" x 0.2"(L*W*T);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Chiều</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dài</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chân</a:t>
            </a:r>
            <a:r>
              <a:rPr lang="en-US" sz="1800" dirty="0">
                <a:solidFill>
                  <a:srgbClr val="444444"/>
                </a:solidFill>
                <a:effectLst/>
                <a:latin typeface="Times New Roman" panose="02020603050405020304" pitchFamily="18" charset="0"/>
                <a:ea typeface="Times New Roman" panose="02020603050405020304" pitchFamily="18" charset="0"/>
                <a:cs typeface="Arial" panose="020B0604020202020204" pitchFamily="34" charset="0"/>
              </a:rPr>
              <a:t>: 22.5mm / 0.88"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hỗ dành sẵn cho Số hiệu Bản chiếu 3">
            <a:extLst>
              <a:ext uri="{FF2B5EF4-FFF2-40B4-BE49-F238E27FC236}">
                <a16:creationId xmlns:a16="http://schemas.microsoft.com/office/drawing/2014/main" id="{E69ACB6B-C0DC-4A89-B882-1F002CF1487E}"/>
              </a:ext>
            </a:extLst>
          </p:cNvPr>
          <p:cNvSpPr>
            <a:spLocks noGrp="1"/>
          </p:cNvSpPr>
          <p:nvPr>
            <p:ph type="sldNum" sz="quarter" idx="12"/>
          </p:nvPr>
        </p:nvSpPr>
        <p:spPr/>
        <p:txBody>
          <a:bodyPr/>
          <a:lstStyle/>
          <a:p>
            <a:fld id="{27E61832-7856-47CB-8E36-539C37CF1635}" type="slidenum">
              <a:rPr lang="en-US" smtClean="0"/>
              <a:pPr/>
              <a:t>4</a:t>
            </a:fld>
            <a:endParaRPr lang="en-US" dirty="0"/>
          </a:p>
        </p:txBody>
      </p:sp>
      <p:pic>
        <p:nvPicPr>
          <p:cNvPr id="8" name="Hình ảnh 7">
            <a:extLst>
              <a:ext uri="{FF2B5EF4-FFF2-40B4-BE49-F238E27FC236}">
                <a16:creationId xmlns:a16="http://schemas.microsoft.com/office/drawing/2014/main" id="{BD314268-4D9C-4C52-8EF3-7DB69C071426}"/>
              </a:ext>
            </a:extLst>
          </p:cNvPr>
          <p:cNvPicPr/>
          <p:nvPr/>
        </p:nvPicPr>
        <p:blipFill>
          <a:blip r:embed="rId2">
            <a:extLst>
              <a:ext uri="{28A0092B-C50C-407E-A947-70E740481C1C}">
                <a14:useLocalDpi xmlns:a14="http://schemas.microsoft.com/office/drawing/2010/main" val="0"/>
              </a:ext>
            </a:extLst>
          </a:blip>
          <a:stretch>
            <a:fillRect/>
          </a:stretch>
        </p:blipFill>
        <p:spPr>
          <a:xfrm>
            <a:off x="7431932" y="1825625"/>
            <a:ext cx="3576374" cy="2441643"/>
          </a:xfrm>
          <a:prstGeom prst="rect">
            <a:avLst/>
          </a:prstGeom>
        </p:spPr>
      </p:pic>
    </p:spTree>
    <p:extLst>
      <p:ext uri="{BB962C8B-B14F-4D97-AF65-F5344CB8AC3E}">
        <p14:creationId xmlns:p14="http://schemas.microsoft.com/office/powerpoint/2010/main" val="408096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9832C54-B2C2-4EE0-B3A5-6AA6E2801CE7}"/>
              </a:ext>
            </a:extLst>
          </p:cNvPr>
          <p:cNvSpPr>
            <a:spLocks noGrp="1"/>
          </p:cNvSpPr>
          <p:nvPr>
            <p:ph idx="1"/>
          </p:nvPr>
        </p:nvSpPr>
        <p:spPr>
          <a:xfrm>
            <a:off x="838200" y="756138"/>
            <a:ext cx="10515600" cy="5420825"/>
          </a:xfrm>
        </p:spPr>
        <p:txBody>
          <a:bodyPr>
            <a:normAutofit fontScale="92500" lnSpcReduction="20000"/>
          </a:bodyPr>
          <a:lstStyle/>
          <a:p>
            <a:pPr marL="0" indent="0">
              <a:buNone/>
            </a:pPr>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2. Module </a:t>
            </a:r>
            <a:r>
              <a:rPr lang="en-US" sz="18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hồng</a:t>
            </a:r>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ngoại</a:t>
            </a:r>
            <a:r>
              <a:rPr lang="en-US" sz="18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KY- 005</a:t>
            </a: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457200" marR="0">
              <a:lnSpc>
                <a:spcPct val="107000"/>
              </a:lnSpc>
              <a:spcBef>
                <a:spcPts val="0"/>
              </a:spcBef>
              <a:spcAft>
                <a:spcPts val="0"/>
              </a:spcAft>
            </a:pPr>
            <a:endPar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endParaRPr lang="en-US" sz="1800" dirty="0">
              <a:solidFill>
                <a:srgbClr val="444444"/>
              </a:solidFill>
              <a:latin typeface="Times New Roman" panose="02020603050405020304" pitchFamily="18"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Sử</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dụng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led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hồng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ngoại</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5 mm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Điện</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áp</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hoạt</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động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5V</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Dòng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hoạt</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động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30- 60mA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Năng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lượng</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tiêu</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thụ</a:t>
            </a:r>
            <a:r>
              <a:rPr lang="en-US" sz="1800" dirty="0">
                <a:solidFill>
                  <a:srgbClr val="444444"/>
                </a:solidFill>
                <a:effectLst/>
                <a:latin typeface="Times New Roman" panose="02020603050405020304" pitchFamily="18" charset="0"/>
                <a:ea typeface="Calibri" panose="020F0502020204030204" pitchFamily="34" charset="0"/>
                <a:cs typeface="Arial" panose="020B0604020202020204" pitchFamily="34" charset="0"/>
              </a:rPr>
              <a:t> 90 </a:t>
            </a:r>
            <a:r>
              <a:rPr lang="en-US" sz="1800" dirty="0" err="1">
                <a:solidFill>
                  <a:srgbClr val="444444"/>
                </a:solidFill>
                <a:effectLst/>
                <a:latin typeface="Times New Roman" panose="02020603050405020304" pitchFamily="18" charset="0"/>
                <a:ea typeface="Calibri" panose="020F0502020204030204" pitchFamily="34" charset="0"/>
                <a:cs typeface="Arial" panose="020B0604020202020204" pitchFamily="34" charset="0"/>
              </a:rPr>
              <a:t>mW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514356" indent="-285750">
              <a:lnSpc>
                <a:spcPct val="107000"/>
              </a:lnSpc>
              <a:spcBef>
                <a:spcPts val="0"/>
              </a:spcBef>
              <a:spcAft>
                <a:spcPts val="800"/>
              </a:spcAft>
            </a:pP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Nhiệt</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độ</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hoạt</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động</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-25 ° C </a:t>
            </a: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đến</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80 ° C [-13 ° F </a:t>
            </a: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đến</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176 ° F]</a:t>
            </a:r>
          </a:p>
          <a:p>
            <a:pPr marL="514356" indent="-285750">
              <a:lnSpc>
                <a:spcPct val="107000"/>
              </a:lnSpc>
              <a:spcBef>
                <a:spcPts val="0"/>
              </a:spcBef>
              <a:spcAft>
                <a:spcPts val="800"/>
              </a:spcAft>
            </a:pP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Kích</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474747"/>
                </a:solidFill>
                <a:effectLst/>
                <a:latin typeface="Times New Roman" panose="02020603050405020304" pitchFamily="18" charset="0"/>
                <a:ea typeface="Calibri" panose="020F0502020204030204" pitchFamily="34" charset="0"/>
                <a:cs typeface="Arial" panose="020B0604020202020204" pitchFamily="34" charset="0"/>
              </a:rPr>
              <a:t>thước</a:t>
            </a:r>
            <a:r>
              <a:rPr lang="en-US" sz="1800" dirty="0">
                <a:solidFill>
                  <a:srgbClr val="474747"/>
                </a:solidFill>
                <a:effectLst/>
                <a:latin typeface="Times New Roman" panose="02020603050405020304" pitchFamily="18" charset="0"/>
                <a:ea typeface="Calibri" panose="020F0502020204030204" pitchFamily="34" charset="0"/>
                <a:cs typeface="Arial" panose="020B0604020202020204" pitchFamily="34" charset="0"/>
              </a:rPr>
              <a:t> 18,5mm x 15mm [0,728in x 0,591in]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4" name="Chỗ dành sẵn cho Số hiệu Bản chiếu 3">
            <a:extLst>
              <a:ext uri="{FF2B5EF4-FFF2-40B4-BE49-F238E27FC236}">
                <a16:creationId xmlns:a16="http://schemas.microsoft.com/office/drawing/2014/main" id="{71A2ACD8-C38D-40C0-A9EE-DE77DE356951}"/>
              </a:ext>
            </a:extLst>
          </p:cNvPr>
          <p:cNvSpPr>
            <a:spLocks noGrp="1"/>
          </p:cNvSpPr>
          <p:nvPr>
            <p:ph type="sldNum" sz="quarter" idx="12"/>
          </p:nvPr>
        </p:nvSpPr>
        <p:spPr/>
        <p:txBody>
          <a:bodyPr/>
          <a:lstStyle/>
          <a:p>
            <a:fld id="{27E61832-7856-47CB-8E36-539C37CF1635}" type="slidenum">
              <a:rPr lang="en-US" smtClean="0"/>
              <a:pPr/>
              <a:t>5</a:t>
            </a:fld>
            <a:endParaRPr lang="en-US" dirty="0"/>
          </a:p>
        </p:txBody>
      </p:sp>
      <p:pic>
        <p:nvPicPr>
          <p:cNvPr id="5" name="Hình ảnh 4" descr="Sensor Wiki: KY-005 Infrared Transmitter (IR) - The Geek Pub">
            <a:extLst>
              <a:ext uri="{FF2B5EF4-FFF2-40B4-BE49-F238E27FC236}">
                <a16:creationId xmlns:a16="http://schemas.microsoft.com/office/drawing/2014/main" id="{BD4F8701-551C-4C32-9C26-89E017DAAB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5469" y="1160585"/>
            <a:ext cx="8695593" cy="2980592"/>
          </a:xfrm>
          <a:prstGeom prst="rect">
            <a:avLst/>
          </a:prstGeom>
          <a:noFill/>
          <a:ln>
            <a:noFill/>
          </a:ln>
        </p:spPr>
      </p:pic>
    </p:spTree>
    <p:extLst>
      <p:ext uri="{BB962C8B-B14F-4D97-AF65-F5344CB8AC3E}">
        <p14:creationId xmlns:p14="http://schemas.microsoft.com/office/powerpoint/2010/main" val="18376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57250" indent="-857250">
              <a:lnSpc>
                <a:spcPct val="100000"/>
              </a:lnSpc>
              <a:buFont typeface="+mj-lt"/>
              <a:buAutoNum type="romanUcPeriod" startAt="4"/>
            </a:pPr>
            <a:r>
              <a:rPr lang="vi-VN" sz="4000" dirty="0"/>
              <a:t>Tiến độ</a:t>
            </a:r>
            <a:br>
              <a:rPr lang="vi-VN" sz="2800" dirty="0"/>
            </a:br>
            <a:r>
              <a:rPr lang="vi-VN" sz="2800" dirty="0"/>
              <a:t>1. Giới thiệu về Input Capture</a:t>
            </a:r>
            <a:endParaRPr lang="en-US" sz="2800" dirty="0"/>
          </a:p>
        </p:txBody>
      </p:sp>
      <p:sp>
        <p:nvSpPr>
          <p:cNvPr id="3" name="Content Placeholder 2"/>
          <p:cNvSpPr>
            <a:spLocks noGrp="1"/>
          </p:cNvSpPr>
          <p:nvPr>
            <p:ph idx="1"/>
          </p:nvPr>
        </p:nvSpPr>
        <p:spPr>
          <a:xfrm>
            <a:off x="460376" y="1767839"/>
            <a:ext cx="11804894" cy="3823907"/>
          </a:xfrm>
        </p:spPr>
        <p:txBody>
          <a:bodyPr/>
          <a:lstStyle/>
          <a:p>
            <a:pPr marL="0" indent="0" fontAlgn="base">
              <a:buNone/>
            </a:pPr>
            <a:r>
              <a:rPr lang="en-US" dirty="0">
                <a:latin typeface="Times New Roman" panose="02020603050405020304" pitchFamily="18" charset="0"/>
                <a:cs typeface="Times New Roman" panose="02020603050405020304" pitchFamily="18" charset="0"/>
              </a:rPr>
              <a:t>1.1 </a:t>
            </a:r>
            <a:r>
              <a:rPr lang="vi-VN" dirty="0" err="1">
                <a:latin typeface="Times New Roman" panose="02020603050405020304" pitchFamily="18" charset="0"/>
                <a:cs typeface="Times New Roman" panose="02020603050405020304" pitchFamily="18" charset="0"/>
              </a:rPr>
              <a:t>Khái</a:t>
            </a:r>
            <a:r>
              <a:rPr lang="vi-VN" dirty="0">
                <a:latin typeface="Times New Roman" panose="02020603050405020304" pitchFamily="18" charset="0"/>
                <a:cs typeface="Times New Roman" panose="02020603050405020304" pitchFamily="18" charset="0"/>
              </a:rPr>
              <a:t> niệm </a:t>
            </a:r>
          </a:p>
          <a:p>
            <a:pPr fontAlgn="base"/>
            <a:r>
              <a:rPr lang="vi-VN" sz="2000" dirty="0">
                <a:latin typeface="Times New Roman" panose="02020603050405020304" pitchFamily="18" charset="0"/>
                <a:cs typeface="Times New Roman" panose="02020603050405020304" pitchFamily="18" charset="0"/>
              </a:rPr>
              <a:t>Chế độ này phát hiện và lưu lại sự xuất hiện sự thay đổi mức logic (sườn lên/ sườn xuống) của tín hiệu. Từ </a:t>
            </a:r>
            <a:r>
              <a:rPr lang="vi-VN" sz="2000" dirty="0" err="1">
                <a:latin typeface="Times New Roman" panose="02020603050405020304" pitchFamily="18" charset="0"/>
                <a:cs typeface="Times New Roman" panose="02020603050405020304" pitchFamily="18" charset="0"/>
              </a:rPr>
              <a:t>đó</a:t>
            </a:r>
            <a:r>
              <a:rPr lang="vi-V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ta có thể biết được khoảng thời gian giữa hai lần có sườn lên/ sườn xuống.</a:t>
            </a:r>
          </a:p>
          <a:p>
            <a:pPr marL="0" indent="0">
              <a:buNone/>
            </a:pPr>
            <a:endParaRPr lang="en-US" dirty="0"/>
          </a:p>
        </p:txBody>
      </p:sp>
      <p:sp>
        <p:nvSpPr>
          <p:cNvPr id="4" name="Slide Number Placeholder 3"/>
          <p:cNvSpPr>
            <a:spLocks noGrp="1"/>
          </p:cNvSpPr>
          <p:nvPr>
            <p:ph type="sldNum" sz="quarter" idx="12"/>
          </p:nvPr>
        </p:nvSpPr>
        <p:spPr/>
        <p:txBody>
          <a:bodyPr/>
          <a:lstStyle/>
          <a:p>
            <a:fld id="{27E61832-7856-47CB-8E36-539C37CF1635}" type="slidenum">
              <a:rPr lang="en-US" smtClean="0"/>
              <a:pPr/>
              <a:t>6</a:t>
            </a:fld>
            <a:endParaRPr lang="en-US" dirty="0"/>
          </a:p>
        </p:txBody>
      </p:sp>
      <p:sp>
        <p:nvSpPr>
          <p:cNvPr id="5" name="AutoShape 2" descr="STM32 Input Capture &amp; Frequency Measurement - Timer Input Cap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26464" y="3596640"/>
            <a:ext cx="8220456" cy="2264664"/>
          </a:xfrm>
          <a:prstGeom prst="rect">
            <a:avLst/>
          </a:prstGeom>
        </p:spPr>
      </p:pic>
    </p:spTree>
    <p:extLst>
      <p:ext uri="{BB962C8B-B14F-4D97-AF65-F5344CB8AC3E}">
        <p14:creationId xmlns:p14="http://schemas.microsoft.com/office/powerpoint/2010/main" val="230998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7039"/>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Ý tưởng demo: Cấu hình cho Timer đếm từ 0→99999 và cấu hình Input Capture bắt xung sườn lên. Cứ mỗi lần mình bấm nút nối với PA0 trên KIT, sẽ có sự thay đổi mức logic từ 0→1 và bộ Input Capture ghi giá trị thanh ghi CNT  tới thanh ghi CCR.</a:t>
            </a:r>
          </a:p>
          <a:p>
            <a:r>
              <a:rPr lang="vi-VN" sz="2000" dirty="0">
                <a:latin typeface="Times New Roman" panose="02020603050405020304" pitchFamily="18" charset="0"/>
                <a:cs typeface="Times New Roman" panose="02020603050405020304" pitchFamily="18" charset="0"/>
              </a:rPr>
              <a:t>Cấu hình Channel1 của Timer2 là input capture</a:t>
            </a:r>
          </a:p>
        </p:txBody>
      </p:sp>
      <p:sp>
        <p:nvSpPr>
          <p:cNvPr id="4" name="Slide Number Placeholder 3"/>
          <p:cNvSpPr>
            <a:spLocks noGrp="1"/>
          </p:cNvSpPr>
          <p:nvPr>
            <p:ph type="sldNum" sz="quarter" idx="12"/>
          </p:nvPr>
        </p:nvSpPr>
        <p:spPr/>
        <p:txBody>
          <a:bodyPr/>
          <a:lstStyle/>
          <a:p>
            <a:fld id="{27E61832-7856-47CB-8E36-539C37CF163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135380" y="2414016"/>
            <a:ext cx="9921240" cy="3401568"/>
          </a:xfrm>
          <a:prstGeom prst="rect">
            <a:avLst/>
          </a:prstGeom>
        </p:spPr>
      </p:pic>
    </p:spTree>
    <p:extLst>
      <p:ext uri="{BB962C8B-B14F-4D97-AF65-F5344CB8AC3E}">
        <p14:creationId xmlns:p14="http://schemas.microsoft.com/office/powerpoint/2010/main" val="84857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617"/>
            <a:ext cx="10515600" cy="4351338"/>
          </a:xfrm>
        </p:spPr>
        <p:txBody>
          <a:bodyPr>
            <a:normAutofit/>
          </a:bodyPr>
          <a:lstStyle/>
          <a:p>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Prescaler</a:t>
            </a:r>
            <a:r>
              <a:rPr lang="en-US" sz="2000" dirty="0">
                <a:latin typeface="Times New Roman" panose="02020603050405020304" pitchFamily="18" charset="0"/>
                <a:cs typeface="Times New Roman" panose="02020603050405020304" pitchFamily="18" charset="0"/>
              </a:rPr>
              <a:t> = 7999, Period = 99999.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Counter Up.</a:t>
            </a:r>
          </a:p>
          <a:p>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0.001s  CNT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CNT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999999 (</a:t>
            </a:r>
            <a:r>
              <a:rPr lang="en-US" sz="2000" dirty="0" err="1">
                <a:latin typeface="Times New Roman" panose="02020603050405020304" pitchFamily="18" charset="0"/>
                <a:cs typeface="Times New Roman" panose="02020603050405020304" pitchFamily="18" charset="0"/>
              </a:rPr>
              <a:t>đếm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0 → 99999)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reset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0.</a:t>
            </a:r>
          </a:p>
          <a:p>
            <a:r>
              <a:rPr lang="en-US" sz="2000" dirty="0">
                <a:latin typeface="Times New Roman" panose="02020603050405020304" pitchFamily="18" charset="0"/>
                <a:cs typeface="Times New Roman" panose="02020603050405020304" pitchFamily="18" charset="0"/>
              </a:rPr>
              <a:t>Polarity Selection : Falling Edge. </a:t>
            </a:r>
            <a:r>
              <a:rPr lang="en-US" sz="2000" dirty="0" err="1">
                <a:latin typeface="Times New Roman" panose="02020603050405020304" pitchFamily="18" charset="0"/>
                <a:cs typeface="Times New Roman" panose="02020603050405020304" pitchFamily="18" charset="0"/>
              </a:rPr>
              <a:t>Tức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chân</a:t>
            </a:r>
            <a:r>
              <a:rPr lang="en-US" sz="2000" dirty="0">
                <a:latin typeface="Times New Roman" panose="02020603050405020304" pitchFamily="18" charset="0"/>
                <a:cs typeface="Times New Roman" panose="02020603050405020304" pitchFamily="18" charset="0"/>
              </a:rPr>
              <a:t> PA0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sườn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1→0)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CNT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CCR1.</a:t>
            </a:r>
          </a:p>
          <a:p>
            <a:endParaRPr lang="en-US" sz="2000" dirty="0"/>
          </a:p>
        </p:txBody>
      </p:sp>
      <p:sp>
        <p:nvSpPr>
          <p:cNvPr id="4" name="Slide Number Placeholder 3"/>
          <p:cNvSpPr>
            <a:spLocks noGrp="1"/>
          </p:cNvSpPr>
          <p:nvPr>
            <p:ph type="sldNum" sz="quarter" idx="12"/>
          </p:nvPr>
        </p:nvSpPr>
        <p:spPr/>
        <p:txBody>
          <a:bodyPr/>
          <a:lstStyle/>
          <a:p>
            <a:fld id="{27E61832-7856-47CB-8E36-539C37CF163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2212600" y="2794286"/>
            <a:ext cx="7461751" cy="3909060"/>
          </a:xfrm>
          <a:prstGeom prst="rect">
            <a:avLst/>
          </a:prstGeom>
        </p:spPr>
      </p:pic>
    </p:spTree>
    <p:extLst>
      <p:ext uri="{BB962C8B-B14F-4D97-AF65-F5344CB8AC3E}">
        <p14:creationId xmlns:p14="http://schemas.microsoft.com/office/powerpoint/2010/main" val="195769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0224"/>
            <a:ext cx="10515600" cy="5565775"/>
          </a:xfrm>
        </p:spPr>
        <p:txBody>
          <a:bodyPr/>
          <a:lstStyle/>
          <a:p>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Enable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Timer2</a:t>
            </a:r>
          </a:p>
          <a:p>
            <a:endParaRPr lang="en-US" dirty="0"/>
          </a:p>
        </p:txBody>
      </p:sp>
      <p:sp>
        <p:nvSpPr>
          <p:cNvPr id="4" name="Slide Number Placeholder 3"/>
          <p:cNvSpPr>
            <a:spLocks noGrp="1"/>
          </p:cNvSpPr>
          <p:nvPr>
            <p:ph type="sldNum" sz="quarter" idx="12"/>
          </p:nvPr>
        </p:nvSpPr>
        <p:spPr/>
        <p:txBody>
          <a:bodyPr/>
          <a:lstStyle/>
          <a:p>
            <a:fld id="{27E61832-7856-47CB-8E36-539C37CF1635}"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1264662" y="1232873"/>
            <a:ext cx="5944115" cy="993734"/>
          </a:xfrm>
          <a:prstGeom prst="rect">
            <a:avLst/>
          </a:prstGeom>
        </p:spPr>
      </p:pic>
      <p:pic>
        <p:nvPicPr>
          <p:cNvPr id="6" name="Picture 5"/>
          <p:cNvPicPr>
            <a:picLocks noChangeAspect="1"/>
          </p:cNvPicPr>
          <p:nvPr/>
        </p:nvPicPr>
        <p:blipFill>
          <a:blip r:embed="rId3"/>
          <a:stretch>
            <a:fillRect/>
          </a:stretch>
        </p:blipFill>
        <p:spPr>
          <a:xfrm>
            <a:off x="1706622" y="2362190"/>
            <a:ext cx="5944115" cy="1420491"/>
          </a:xfrm>
          <a:prstGeom prst="rect">
            <a:avLst/>
          </a:prstGeom>
        </p:spPr>
      </p:pic>
      <p:pic>
        <p:nvPicPr>
          <p:cNvPr id="7" name="Picture 6"/>
          <p:cNvPicPr>
            <a:picLocks noChangeAspect="1"/>
          </p:cNvPicPr>
          <p:nvPr/>
        </p:nvPicPr>
        <p:blipFill>
          <a:blip r:embed="rId4"/>
          <a:stretch>
            <a:fillRect/>
          </a:stretch>
        </p:blipFill>
        <p:spPr>
          <a:xfrm>
            <a:off x="1325622" y="3918265"/>
            <a:ext cx="5944115" cy="2389839"/>
          </a:xfrm>
          <a:prstGeom prst="rect">
            <a:avLst/>
          </a:prstGeom>
        </p:spPr>
      </p:pic>
    </p:spTree>
    <p:extLst>
      <p:ext uri="{BB962C8B-B14F-4D97-AF65-F5344CB8AC3E}">
        <p14:creationId xmlns:p14="http://schemas.microsoft.com/office/powerpoint/2010/main" val="266295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770</Words>
  <Application>Microsoft Office PowerPoint</Application>
  <PresentationFormat>Màn hình rộng</PresentationFormat>
  <Paragraphs>86</Paragraphs>
  <Slides>15</Slides>
  <Notes>4</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15</vt:i4>
      </vt:variant>
    </vt:vector>
  </HeadingPairs>
  <TitlesOfParts>
    <vt:vector size="20" baseType="lpstr">
      <vt:lpstr>Arial</vt:lpstr>
      <vt:lpstr>Calibri</vt:lpstr>
      <vt:lpstr>Calibri Light</vt:lpstr>
      <vt:lpstr>Times New Roman</vt:lpstr>
      <vt:lpstr>Office Theme</vt:lpstr>
      <vt:lpstr>BÁO CÁO TIẾN ĐỘ DỰ ÁN IR HUB</vt:lpstr>
      <vt:lpstr>CÁC VẤN ĐỀ VÀ MỤC TIÊU CỦA ĐỀ TÀI</vt:lpstr>
      <vt:lpstr>Sơ đồ khối </vt:lpstr>
      <vt:lpstr>Chọn linh kiện</vt:lpstr>
      <vt:lpstr>Bản trình bày PowerPoint</vt:lpstr>
      <vt:lpstr>Tiến độ 1. Giới thiệu về Input Capture</vt:lpstr>
      <vt:lpstr>Bản trình bày PowerPoint</vt:lpstr>
      <vt:lpstr>Bản trình bày PowerPoint</vt:lpstr>
      <vt:lpstr>Bản trình bày PowerPoint</vt:lpstr>
      <vt:lpstr>1.3 Chương trình</vt:lpstr>
      <vt:lpstr>Đọc ghi Flash</vt:lpstr>
      <vt:lpstr>2.1 Đọc flash</vt:lpstr>
      <vt:lpstr>2.2 Ghi flash</vt:lpstr>
      <vt:lpstr>2.3 Chương trình </vt:lpstr>
      <vt:lpstr>2.4 Kết quả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 HUB</dc:title>
  <dc:creator>ADMIN</dc:creator>
  <cp:lastModifiedBy>Hoàng Công Minh</cp:lastModifiedBy>
  <cp:revision>28</cp:revision>
  <dcterms:created xsi:type="dcterms:W3CDTF">2021-03-06T00:52:34Z</dcterms:created>
  <dcterms:modified xsi:type="dcterms:W3CDTF">2021-03-21T11:01:32Z</dcterms:modified>
</cp:coreProperties>
</file>