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384" r:id="rId2"/>
    <p:sldId id="431" r:id="rId3"/>
    <p:sldId id="402" r:id="rId4"/>
    <p:sldId id="419" r:id="rId5"/>
    <p:sldId id="403" r:id="rId6"/>
    <p:sldId id="404" r:id="rId7"/>
    <p:sldId id="426" r:id="rId8"/>
    <p:sldId id="408" r:id="rId9"/>
    <p:sldId id="427" r:id="rId10"/>
    <p:sldId id="385" r:id="rId11"/>
    <p:sldId id="432" r:id="rId12"/>
    <p:sldId id="353" r:id="rId13"/>
    <p:sldId id="354" r:id="rId14"/>
    <p:sldId id="355" r:id="rId15"/>
    <p:sldId id="433" r:id="rId16"/>
    <p:sldId id="405" r:id="rId17"/>
    <p:sldId id="434" r:id="rId18"/>
    <p:sldId id="435" r:id="rId19"/>
    <p:sldId id="457" r:id="rId20"/>
    <p:sldId id="436" r:id="rId21"/>
    <p:sldId id="437" r:id="rId22"/>
    <p:sldId id="438" r:id="rId23"/>
    <p:sldId id="439" r:id="rId24"/>
    <p:sldId id="440" r:id="rId25"/>
    <p:sldId id="441" r:id="rId26"/>
    <p:sldId id="458" r:id="rId27"/>
    <p:sldId id="443" r:id="rId28"/>
    <p:sldId id="444" r:id="rId29"/>
    <p:sldId id="44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0"/>
    <a:srgbClr val="90061A"/>
    <a:srgbClr val="CCFF66"/>
    <a:srgbClr val="FF4921"/>
    <a:srgbClr val="FF0000"/>
    <a:srgbClr val="0000FF"/>
    <a:srgbClr val="002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53" autoAdjust="0"/>
  </p:normalViewPr>
  <p:slideViewPr>
    <p:cSldViewPr showGuides="1">
      <p:cViewPr varScale="1">
        <p:scale>
          <a:sx n="45" d="100"/>
          <a:sy n="45" d="100"/>
        </p:scale>
        <p:origin x="-13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66DA84-BEA2-4DC7-9D32-9FEE796BD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17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r>
              <a:rPr lang="en-US" baseline="0" dirty="0" smtClean="0"/>
              <a:t> == don’t repeat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DA84-BEA2-4DC7-9D32-9FEE796BDAC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34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The select method invokes the block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on each element, returns array of elements *for which the block returns a value other than false or nil*</a:t>
            </a:r>
          </a:p>
          <a:p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The reverse of the elements will be ‘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ananab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’, ‘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anana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’, ‘naan’.</a:t>
            </a:r>
          </a:p>
          <a:p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The match will occur on ‘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ananab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’ and ‘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anana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’, but not ‘naan’.</a:t>
            </a:r>
          </a:p>
          <a:p>
            <a:endParaRPr lang="en-US" altLang="en-US" baseline="0" dirty="0" smtClean="0">
              <a:latin typeface="Arial" pitchFamily="34" charset="0"/>
              <a:ea typeface="ＭＳ Ｐゴシック" pitchFamily="34" charset="-128"/>
            </a:endParaRP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True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False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False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False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994A7BC-6E28-491D-9A36-F3FB6ACD2E3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3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it</a:t>
            </a:r>
            <a:r>
              <a:rPr lang="en-US" baseline="0" dirty="0" smtClean="0"/>
              <a:t> looks like a duck and it quacks like a duck, then it might as well be a duck.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DA84-BEA2-4DC7-9D32-9FEE796BDAC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91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F2E7BA-84BD-43D6-A3CB-8B98D046BE43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NOT like C++ templates or Java overloading.  Inside sort(), the only question is whether each element of the list responds to &lt;=&gt;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method and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whether it can compare itself against its neighbor element. Like C library “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qsort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” routine.</a:t>
            </a:r>
          </a:p>
          <a:p>
            <a:pPr eaLnBrk="1" hangingPunct="1"/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11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4A629B9-8FF7-4CF6-811D-3313FB3A7B4E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3955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False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. We cannot compare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SavingsAccount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instances.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False. We provide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code block to do the comparison on account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balances, not a method. The wording here is tricky.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True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. Define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&lt;=&gt; on account balances.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False. Can compare types if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&lt;=&gt; method or comparison code block is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provided.</a:t>
            </a:r>
          </a:p>
          <a:p>
            <a:pPr marL="228600" indent="-228600">
              <a:buAutoNum type="arabicPeriod"/>
            </a:pPr>
            <a:endParaRPr lang="en-US" altLang="en-US" baseline="0" dirty="0" smtClean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Similar to C library </a:t>
            </a: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qsort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() function, which takes a comparison function.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B956E9-BBC7-4A3D-8A5D-5ABC0EB0C0D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3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Ousterhout</a:t>
            </a:r>
            <a:r>
              <a:rPr lang="en-US" dirty="0" smtClean="0"/>
              <a:t> (former officemate) made</a:t>
            </a:r>
            <a:r>
              <a:rPr lang="en-US" baseline="0" dirty="0" smtClean="0"/>
              <a:t>  this observation when developing </a:t>
            </a:r>
            <a:r>
              <a:rPr lang="en-US" baseline="0" dirty="0" err="1" smtClean="0"/>
              <a:t>Tcl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Tk</a:t>
            </a:r>
            <a:r>
              <a:rPr lang="en-US" baseline="0" dirty="0" smtClean="0"/>
              <a:t> and </a:t>
            </a:r>
            <a:r>
              <a:rPr lang="en-US" baseline="0" smtClean="0"/>
              <a:t>its predecessors.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DA84-BEA2-4DC7-9D32-9FEE796BDAC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87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beautiful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DA84-BEA2-4DC7-9D32-9FEE796BDAC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57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gsub</a:t>
            </a:r>
            <a:r>
              <a:rPr lang="en-US" dirty="0" smtClean="0"/>
              <a:t> method substitutes</a:t>
            </a:r>
            <a:r>
              <a:rPr lang="en-US" baseline="0" dirty="0" smtClean="0"/>
              <a:t> the second string (null in this case) for all instances of the first string (“s” at end of currency name)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6DA84-BEA2-4DC7-9D32-9FEE796BDA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20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Add the currency 'peso' with exchange rate 1 peso = 0.076 dollars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767581B-750E-4E30-97DD-6BE73F344E9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7794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Examples: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- ask a class what its superclass 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- ask an object what its class 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- ask if an object is a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kind_of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?(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somethign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- ask what methods an object responds to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- ask whether it responds to some method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class_eval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 to create a new instance method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Lead up to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attr_accessor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.  Homework: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impelment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attr_accessor,reader,writer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D39F771-2169-41FA-AE12-22A3FB7918F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691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Numeric.in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– “in” is a class method of Numeric</a:t>
            </a:r>
          </a:p>
          <a:p>
            <a:pPr marL="0" indent="0">
              <a:buNone/>
            </a:pPr>
            <a:r>
              <a:rPr lang="en-US" altLang="en-US" baseline="0" dirty="0" err="1" smtClean="0">
                <a:latin typeface="Arial" pitchFamily="34" charset="0"/>
                <a:ea typeface="ＭＳ Ｐゴシック" pitchFamily="34" charset="-128"/>
              </a:rPr>
              <a:t>Numeric#in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– “in” is an instance method of Numeric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228600" indent="-228600">
              <a:buAutoNum type="arabicPeriod"/>
            </a:pP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No. </a:t>
            </a:r>
            <a:r>
              <a:rPr lang="en-US" altLang="en-US" dirty="0" err="1" smtClean="0">
                <a:latin typeface="Arial" pitchFamily="34" charset="0"/>
                <a:ea typeface="ＭＳ Ｐゴシック" pitchFamily="34" charset="-128"/>
              </a:rPr>
              <a:t>Numeric.method_missing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is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the “missing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method”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method of the Numeric class,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it applies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to the class Numeric, not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to an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instance of Numeric, 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and 5.euros is an instance of Numeric.</a:t>
            </a:r>
            <a:endParaRPr lang="en-US" altLang="en-US" baseline="0" dirty="0" smtClean="0">
              <a:latin typeface="Arial" pitchFamily="34" charset="0"/>
              <a:ea typeface="ＭＳ Ｐゴシック" pitchFamily="34" charset="-128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Could do it. </a:t>
            </a:r>
            <a:r>
              <a:rPr lang="en-US" dirty="0" smtClean="0">
                <a:effectLst/>
              </a:rPr>
              <a:t>Could change </a:t>
            </a:r>
            <a:r>
              <a:rPr lang="en-US" dirty="0" err="1" smtClean="0">
                <a:effectLst/>
              </a:rPr>
              <a:t>Numeric#method_missing</a:t>
            </a:r>
            <a:r>
              <a:rPr lang="en-US" dirty="0" smtClean="0">
                <a:effectLst/>
              </a:rPr>
              <a:t> to detect calls to 'in', but why not make a new method?, </a:t>
            </a:r>
            <a:r>
              <a:rPr lang="en-US" dirty="0" err="1" smtClean="0">
                <a:effectLst/>
              </a:rPr>
              <a:t>Numeric#method_missing</a:t>
            </a:r>
            <a:r>
              <a:rPr lang="en-US" dirty="0" smtClean="0">
                <a:effectLst/>
              </a:rPr>
              <a:t>,</a:t>
            </a:r>
            <a:r>
              <a:rPr lang="en-US" baseline="0" dirty="0" smtClean="0">
                <a:effectLst/>
              </a:rPr>
              <a:t> an</a:t>
            </a:r>
            <a:r>
              <a:rPr lang="en-US" dirty="0" smtClean="0">
                <a:effectLst/>
              </a:rPr>
              <a:t> instance method of all Numeric instances, sent to an instance of Numeric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smtClean="0">
                <a:effectLst/>
              </a:rPr>
              <a:t>Yes.</a:t>
            </a:r>
            <a:r>
              <a:rPr lang="en-US" b="0" baseline="0" dirty="0" smtClean="0">
                <a:effectLst/>
              </a:rPr>
              <a:t> C</a:t>
            </a:r>
            <a:r>
              <a:rPr lang="en-US" b="0" dirty="0" smtClean="0">
                <a:effectLst/>
              </a:rPr>
              <a:t>reate</a:t>
            </a:r>
            <a:r>
              <a:rPr lang="en-US" b="0" baseline="0" dirty="0" smtClean="0">
                <a:effectLst/>
              </a:rPr>
              <a:t> a new </a:t>
            </a:r>
            <a:r>
              <a:rPr lang="en-US" b="0" dirty="0" smtClean="0">
                <a:effectLst/>
              </a:rPr>
              <a:t>instance </a:t>
            </a:r>
            <a:r>
              <a:rPr lang="en-US" dirty="0" smtClean="0">
                <a:effectLst/>
              </a:rPr>
              <a:t>method “in”, that multiples the Numeric object by the appropriate conversion factor based on looking up the argument in a hash table.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No. Defining a new class method “in” would apply the conversion to the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class, not an instance of the class Numeric.</a:t>
            </a:r>
            <a:endParaRPr lang="en-US" altLang="en-US" baseline="0" dirty="0" smtClean="0">
              <a:latin typeface="Arial" pitchFamily="34" charset="0"/>
              <a:ea typeface="ＭＳ Ｐゴシック" pitchFamily="34" charset="-128"/>
            </a:endParaRPr>
          </a:p>
          <a:p>
            <a:pPr marL="228600" indent="-228600">
              <a:buAutoNum type="arabicPeriod"/>
            </a:pP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AD384F0-8467-4843-A593-830705874C32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19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Anonymous lambda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(the block argument)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that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is an extra argument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!</a:t>
            </a:r>
          </a:p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Lambda is a function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without a name, and an object.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837D404-7A55-4B97-8470-0C207711D37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230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3390ED-4FC7-4106-B7D4-E096253F4865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These look different but are all examples of a common mechanism.  Understand the mechanism and you won't have to worry about memorizing different-looking forms! Stuff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between do…end or {…} is the iterator *block*. Variables in vertical bars are the parameters to the block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14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IMPORTANT QUESTION: how do these collection methods know the type of their receiver?  ANSWER: it's all about what you respond to.  it's a meritocracy: it's about what you can do, not what someone else has labeled you!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FOLLOW-ON: how is comparison done in sort()?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Map/collect iterates</a:t>
            </a:r>
            <a:r>
              <a:rPr lang="en-US" altLang="en-US" baseline="0" dirty="0" smtClean="0">
                <a:latin typeface="Arial" pitchFamily="34" charset="0"/>
                <a:ea typeface="ＭＳ Ｐゴシック" pitchFamily="34" charset="-128"/>
              </a:rPr>
              <a:t> and produces an array of return values of block. Each does not produce an array. </a:t>
            </a: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397F91E-9CA2-4CC1-AB3E-D604B0C1C10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7820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5C578-7958-4299-B533-825FF8E77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12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220788"/>
            <a:ext cx="9144000" cy="0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0932F-3BA2-47BF-8956-4051CE3360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03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9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7A0286-2719-4FDB-B95D-0277CA314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2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3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9A832C-A288-4F47-B6ED-7D1B0CBCD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41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itchFamily="-84" charset="0"/>
              </a:defRPr>
            </a:lvl1pPr>
          </a:lstStyle>
          <a:p>
            <a:fld id="{9CF1607B-3754-4724-ACA1-C0DCEF40F3C4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7" imgW="10057143" imgH="1269841" progId="Photoshop.Image.7">
                  <p:embed/>
                </p:oleObj>
              </mc:Choice>
              <mc:Fallback>
                <p:oleObj name="Image" r:id="rId7" imgW="10057143" imgH="1269841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Aqgs4mh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itkpaqM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f6WuV2r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stebin.com/WZGBhXc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stebin.com/agjb5qB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stebin.com/HJTvUid5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All Programming is </a:t>
            </a:r>
            <a:r>
              <a:rPr lang="en-US" altLang="en-US" dirty="0" err="1" smtClean="0">
                <a:ea typeface="ＭＳ Ｐゴシック" pitchFamily="34" charset="-128"/>
              </a:rPr>
              <a:t>Metaprogramming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/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3200" i="1" dirty="0" smtClean="0">
                <a:ea typeface="ＭＳ Ｐゴシック" pitchFamily="34" charset="-128"/>
              </a:rPr>
              <a:t>(Engineering Software as a Service §3.5)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itchFamily="34" charset="0"/>
              </a:rPr>
              <a:t>© 2013 Armando Fox &amp; David Patterson, all rights reserved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32" y="5695950"/>
            <a:ext cx="831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materials from Armando Fox and David Patterson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Blocks, Iterators, Functional Idioms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/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3200" i="1" dirty="0" smtClean="0">
                <a:ea typeface="ＭＳ Ｐゴシック" pitchFamily="34" charset="-128"/>
              </a:rPr>
              <a:t>(Engineering Software as a Service §3.6)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Functionally Flavored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  <a:t>How</a:t>
            </a:r>
            <a:r>
              <a:rPr lang="en-US" altLang="en-US" smtClean="0">
                <a:solidFill>
                  <a:srgbClr val="333399"/>
                </a:solidFill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can techniques from </a:t>
            </a:r>
            <a:r>
              <a:rPr lang="en-US" altLang="en-US" i="1" smtClean="0">
                <a:ea typeface="ＭＳ Ｐゴシック" pitchFamily="34" charset="-128"/>
              </a:rPr>
              <a:t>functional programming </a:t>
            </a:r>
            <a:r>
              <a:rPr lang="en-US" altLang="en-US" smtClean="0">
                <a:ea typeface="ＭＳ Ｐゴシック" pitchFamily="34" charset="-128"/>
              </a:rPr>
              <a:t>help us rethink basic programming concepts like iteration?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And </a:t>
            </a:r>
            <a: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  <a:t>why</a:t>
            </a:r>
            <a:r>
              <a:rPr lang="en-US" altLang="en-US" i="1" smtClean="0">
                <a:ea typeface="ＭＳ Ｐゴシック" pitchFamily="34" charset="-128"/>
              </a:rPr>
              <a:t> </a:t>
            </a:r>
            <a:r>
              <a:rPr lang="en-US" altLang="en-US" smtClean="0">
                <a:ea typeface="ＭＳ Ｐゴシック" pitchFamily="34" charset="-128"/>
              </a:rPr>
              <a:t>is it worth doing that?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Loops - </a:t>
            </a:r>
            <a:r>
              <a:rPr lang="en-US" altLang="en-US" dirty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ut Don’</a:t>
            </a:r>
            <a:r>
              <a:rPr lang="en-US" altLang="ja-JP" dirty="0" smtClean="0">
                <a:ea typeface="ＭＳ Ｐゴシック" pitchFamily="34" charset="-128"/>
              </a:rPr>
              <a:t>t </a:t>
            </a:r>
            <a:r>
              <a:rPr lang="en-US" altLang="ja-JP" dirty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hink of Them </a:t>
            </a:r>
            <a:r>
              <a:rPr lang="en-US" altLang="ja-JP" dirty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hat </a:t>
            </a:r>
            <a:r>
              <a:rPr lang="en-US" altLang="ja-JP" dirty="0">
                <a:ea typeface="ＭＳ Ｐゴシック" pitchFamily="34" charset="-128"/>
              </a:rPr>
              <a:t>W</a:t>
            </a:r>
            <a:r>
              <a:rPr lang="en-US" altLang="ja-JP" dirty="0" smtClean="0">
                <a:ea typeface="ＭＳ Ｐゴシック" pitchFamily="34" charset="-128"/>
              </a:rPr>
              <a:t>ay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7545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["apple", "banana", "cherry"].each do |string|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  puts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smtClean="0">
              <a:solidFill>
                <a:srgbClr val="333399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for i in (1..10) do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  puts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smtClean="0">
              <a:solidFill>
                <a:srgbClr val="333399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1.upto 10 do |num|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  puts num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smtClean="0">
              <a:solidFill>
                <a:srgbClr val="333399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3.times {  print "Rah, "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pitchFamily="34" charset="-128"/>
              </a:rPr>
              <a:t>If You</a:t>
            </a:r>
            <a:r>
              <a:rPr lang="ja-JP" altLang="en-US" sz="4000" dirty="0">
                <a:ea typeface="ＭＳ Ｐゴシック" pitchFamily="34" charset="-128"/>
              </a:rPr>
              <a:t> </a:t>
            </a:r>
            <a:r>
              <a:rPr lang="en-US" altLang="ja-JP" sz="4000" dirty="0" smtClean="0">
                <a:ea typeface="ＭＳ Ｐゴシック" pitchFamily="34" charset="-128"/>
              </a:rPr>
              <a:t>Are </a:t>
            </a:r>
            <a:r>
              <a:rPr lang="en-US" altLang="ja-JP" sz="4000" dirty="0">
                <a:ea typeface="ＭＳ Ｐゴシック" pitchFamily="34" charset="-128"/>
              </a:rPr>
              <a:t>I</a:t>
            </a:r>
            <a:r>
              <a:rPr lang="en-US" altLang="ja-JP" sz="4000" dirty="0" smtClean="0">
                <a:ea typeface="ＭＳ Ｐゴシック" pitchFamily="34" charset="-128"/>
              </a:rPr>
              <a:t>terating with an Index, You Are Probably Doing </a:t>
            </a:r>
            <a:r>
              <a:rPr lang="en-US" altLang="ja-JP" sz="4000" dirty="0">
                <a:ea typeface="ＭＳ Ｐゴシック" pitchFamily="34" charset="-128"/>
              </a:rPr>
              <a:t>I</a:t>
            </a:r>
            <a:r>
              <a:rPr lang="en-US" altLang="ja-JP" sz="4000" dirty="0" smtClean="0">
                <a:ea typeface="ＭＳ Ｐゴシック" pitchFamily="34" charset="-128"/>
              </a:rPr>
              <a:t>t </a:t>
            </a:r>
            <a:r>
              <a:rPr lang="en-US" altLang="ja-JP" sz="4000" dirty="0">
                <a:ea typeface="ＭＳ Ｐゴシック" pitchFamily="34" charset="-128"/>
              </a:rPr>
              <a:t>W</a:t>
            </a:r>
            <a:r>
              <a:rPr lang="en-US" altLang="ja-JP" sz="4000" dirty="0" smtClean="0">
                <a:ea typeface="ＭＳ Ｐゴシック" pitchFamily="34" charset="-128"/>
              </a:rPr>
              <a:t>rong</a:t>
            </a:r>
            <a:endParaRPr lang="en-US" altLang="en-US" sz="4000" dirty="0" smtClean="0">
              <a:ea typeface="ＭＳ Ｐゴシック" pitchFamily="34" charset="-128"/>
            </a:endParaRP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>
                <a:ea typeface="ＭＳ Ｐゴシック" pitchFamily="34" charset="-128"/>
              </a:rPr>
              <a:t>Iterators </a:t>
            </a:r>
            <a:r>
              <a:rPr lang="en-US" altLang="en-US" sz="2800" dirty="0" smtClean="0">
                <a:ea typeface="ＭＳ Ｐゴシック" pitchFamily="34" charset="-128"/>
              </a:rPr>
              <a:t>let objects manage their own traversal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(1..10).each do |x| ... end</a:t>
            </a:r>
            <a:b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(1..10).each  { |x| ...  }</a:t>
            </a:r>
            <a:b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1.upto(10)   do |x| ... end</a:t>
            </a:r>
            <a:r>
              <a:rPr lang="en-US" altLang="en-US" b="1" dirty="0" smtClean="0">
                <a:ea typeface="ＭＳ Ｐゴシック" pitchFamily="34" charset="-128"/>
              </a:rPr>
              <a:t>  </a:t>
            </a:r>
            <a:br>
              <a:rPr lang="en-US" altLang="en-US" b="1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=&gt; range traversal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my_array.each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do |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elt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| ... end</a:t>
            </a:r>
            <a:r>
              <a:rPr lang="en-US" altLang="en-US" b="1" dirty="0" smtClean="0">
                <a:ea typeface="ＭＳ Ｐゴシック" pitchFamily="34" charset="-128"/>
              </a:rPr>
              <a:t/>
            </a:r>
            <a:br>
              <a:rPr lang="en-US" altLang="en-US" b="1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=&gt; array traversal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hsh.each_key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do |key| ... end</a:t>
            </a:r>
            <a:b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</a:b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hsh.each_pair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do |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key,val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| ... end</a:t>
            </a:r>
            <a:r>
              <a:rPr lang="en-US" altLang="en-US" b="1" dirty="0" smtClean="0">
                <a:ea typeface="ＭＳ Ｐゴシック" pitchFamily="34" charset="-128"/>
              </a:rPr>
              <a:t/>
            </a:r>
            <a:br>
              <a:rPr lang="en-US" altLang="en-US" b="1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ea typeface="ＭＳ Ｐゴシック" pitchFamily="34" charset="-128"/>
              </a:rPr>
              <a:t>=&gt; hash traversal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10.times {...} 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# =&gt; iterator of </a:t>
            </a:r>
            <a:r>
              <a:rPr lang="en-US" altLang="en-US" sz="2400" i="1" dirty="0" err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arity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 zero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10.times do ...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Expression Orientation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486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x = ['</a:t>
            </a: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apple','cherry','apple','banana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']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sort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sz="2400" i="1" dirty="0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# =&gt; ['</a:t>
            </a:r>
            <a:r>
              <a:rPr lang="en-US" altLang="en-US" sz="2400" i="1" dirty="0" err="1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apple','apple','banana','cherry</a:t>
            </a:r>
            <a:r>
              <a:rPr lang="en-US" altLang="en-US" sz="2400" i="1" dirty="0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']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  </a:t>
            </a:r>
            <a:endParaRPr lang="en-US" altLang="en-US" sz="2400" i="1" dirty="0" smtClean="0">
              <a:solidFill>
                <a:srgbClr val="808080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x.uniq.reverse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sz="2400" i="1" dirty="0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# =&gt; ['</a:t>
            </a:r>
            <a:r>
              <a:rPr lang="en-US" altLang="en-US" sz="2400" i="1" dirty="0" err="1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cherry','banana','apple</a:t>
            </a:r>
            <a:r>
              <a:rPr lang="en-US" altLang="en-US" sz="2400" i="1" dirty="0" smtClean="0">
                <a:solidFill>
                  <a:srgbClr val="808080"/>
                </a:solidFill>
                <a:latin typeface="Lucida Sans Typewriter" pitchFamily="49" charset="0"/>
                <a:ea typeface="ＭＳ Ｐゴシック" pitchFamily="34" charset="-128"/>
              </a:rPr>
              <a:t>']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x.reverse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!  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# =&gt; modifies x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x.map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do 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|fruit|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 </a:t>
            </a: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fruit.reverse</a:t>
            </a:r>
            <a:endParaRPr lang="en-US" altLang="en-US" sz="2400" dirty="0" smtClean="0">
              <a:latin typeface="Lucida Sans Typewriter" pitchFamily="49" charset="0"/>
              <a:ea typeface="ＭＳ Ｐゴシック" pitchFamily="34" charset="-128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end</a:t>
            </a: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.sort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 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# =&gt; ['</a:t>
            </a:r>
            <a:r>
              <a:rPr lang="en-US" altLang="en-US" sz="2400" i="1" dirty="0" err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ananab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','</a:t>
            </a:r>
            <a:r>
              <a:rPr lang="en-US" altLang="en-US" sz="2400" i="1" dirty="0" err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elppa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','</a:t>
            </a:r>
            <a:r>
              <a:rPr lang="en-US" altLang="en-US" sz="2400" i="1" dirty="0" err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elppa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','</a:t>
            </a:r>
            <a:r>
              <a:rPr lang="en-US" altLang="en-US" sz="2400" i="1" dirty="0" err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yrrehc</a:t>
            </a:r>
            <a:r>
              <a:rPr lang="en-US" altLang="en-US" sz="2400" i="1" dirty="0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']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x.collect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 { |f| </a:t>
            </a: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f.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include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?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("e") 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x.any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? { |f| </a:t>
            </a:r>
            <a:r>
              <a:rPr lang="en-US" altLang="en-US" sz="2400" dirty="0" err="1" smtClean="0">
                <a:latin typeface="Lucida Sans Typewriter" pitchFamily="49" charset="0"/>
                <a:ea typeface="ＭＳ Ｐゴシック" pitchFamily="34" charset="-128"/>
              </a:rPr>
              <a:t>f.</a:t>
            </a:r>
            <a:r>
              <a:rPr lang="en-US" altLang="en-US" sz="2400" dirty="0" err="1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length</a:t>
            </a:r>
            <a:r>
              <a:rPr lang="en-US" altLang="en-US" sz="2400" dirty="0" smtClean="0">
                <a:solidFill>
                  <a:srgbClr val="FF0000"/>
                </a:solidFill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latin typeface="Lucida Sans Typewriter" pitchFamily="49" charset="0"/>
                <a:ea typeface="ＭＳ Ｐゴシック" pitchFamily="34" charset="-128"/>
              </a:rPr>
              <a:t>&gt; 5 }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en-US" sz="2400" dirty="0" smtClean="0">
              <a:solidFill>
                <a:schemeClr val="accent2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sz="2800" dirty="0" smtClean="0">
                <a:ea typeface="ＭＳ Ｐゴシック" pitchFamily="34" charset="-128"/>
              </a:rPr>
              <a:t>A real life example....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3613" y="6096000"/>
            <a:ext cx="3100387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3"/>
              </a:rPr>
              <a:t>http://pastebin.com/Aqgs4mhE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04E1C1-402A-45CB-8E1E-85DC047AFAD9}" type="slidenum">
              <a:rPr lang="en-US" altLang="en-US" sz="1400">
                <a:latin typeface="Helvetica" pitchFamily="-84" charset="0"/>
              </a:rPr>
              <a:pPr eaLnBrk="1" hangingPunct="1"/>
              <a:t>15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61443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 err="1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ananab</a:t>
            </a:r>
            <a:endParaRPr lang="en-US" altLang="en-US" sz="2800" dirty="0">
              <a:ln>
                <a:solidFill>
                  <a:schemeClr val="tx1"/>
                </a:solidFill>
              </a:ln>
              <a:solidFill>
                <a:srgbClr val="CCFF66"/>
              </a:solidFill>
              <a:latin typeface="Lucida Sans Typewriter" pitchFamily="49" charset="0"/>
            </a:endParaRPr>
          </a:p>
        </p:txBody>
      </p:sp>
      <p:sp>
        <p:nvSpPr>
          <p:cNvPr id="62466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 err="1">
                <a:solidFill>
                  <a:srgbClr val="90061A"/>
                </a:solidFill>
                <a:latin typeface="Helvetica" pitchFamily="-84" charset="0"/>
              </a:rPr>
              <a:t>anana</a:t>
            </a:r>
            <a:endParaRPr lang="en-US" altLang="en-US" sz="2800" dirty="0">
              <a:solidFill>
                <a:srgbClr val="90061A"/>
              </a:solidFill>
              <a:latin typeface="Helvetica" pitchFamily="-84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99B0"/>
                </a:solidFill>
                <a:latin typeface="Helvetica" pitchFamily="-84" charset="0"/>
              </a:rPr>
              <a:t>The above code </a:t>
            </a:r>
            <a:r>
              <a:rPr lang="en-US" altLang="en-US" sz="2800" dirty="0" smtClean="0">
                <a:solidFill>
                  <a:srgbClr val="0099B0"/>
                </a:solidFill>
                <a:latin typeface="Helvetica" pitchFamily="-84" charset="0"/>
              </a:rPr>
              <a:t>won’</a:t>
            </a:r>
            <a:r>
              <a:rPr lang="en-US" altLang="ja-JP" sz="2800" dirty="0" smtClean="0">
                <a:solidFill>
                  <a:srgbClr val="0099B0"/>
                </a:solidFill>
                <a:latin typeface="Helvetica" pitchFamily="-84" charset="0"/>
              </a:rPr>
              <a:t>t </a:t>
            </a:r>
            <a:r>
              <a:rPr lang="en-US" altLang="ja-JP" sz="2800" dirty="0">
                <a:solidFill>
                  <a:srgbClr val="0099B0"/>
                </a:solidFill>
                <a:latin typeface="Helvetica" pitchFamily="-84" charset="0"/>
              </a:rPr>
              <a:t>run due to syntax error(s)</a:t>
            </a:r>
            <a:endParaRPr lang="en-US" altLang="en-US" sz="2800" dirty="0">
              <a:solidFill>
                <a:srgbClr val="0099B0"/>
              </a:solidFill>
              <a:latin typeface="Helvetica" pitchFamily="-84" charset="0"/>
            </a:endParaRPr>
          </a:p>
        </p:txBody>
      </p:sp>
      <p:grpSp>
        <p:nvGrpSpPr>
          <p:cNvPr id="62468" name="Group 10"/>
          <p:cNvGrpSpPr>
            <a:grpSpLocks/>
          </p:cNvGrpSpPr>
          <p:nvPr/>
        </p:nvGrpSpPr>
        <p:grpSpPr bwMode="auto">
          <a:xfrm>
            <a:off x="960438" y="2325688"/>
            <a:ext cx="7116762" cy="549275"/>
            <a:chOff x="960651" y="1743724"/>
            <a:chExt cx="7116549" cy="412279"/>
          </a:xfrm>
        </p:grpSpPr>
        <p:sp>
          <p:nvSpPr>
            <p:cNvPr id="62474" name="TextBox 2"/>
            <p:cNvSpPr txBox="1">
              <a:spLocks noChangeArrowheads="1"/>
            </p:cNvSpPr>
            <p:nvPr/>
          </p:nvSpPr>
          <p:spPr bwMode="auto">
            <a:xfrm>
              <a:off x="1371600" y="1743724"/>
              <a:ext cx="6705600" cy="392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921"/>
                  </a:solidFill>
                  <a:latin typeface="Helvetica" pitchFamily="-84" charset="0"/>
                </a:rPr>
                <a:t>naan</a:t>
              </a:r>
            </a:p>
          </p:txBody>
        </p:sp>
        <p:sp>
          <p:nvSpPr>
            <p:cNvPr id="62475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itchFamily="-84" charset="0"/>
                  <a:ea typeface="MS Gothic" pitchFamily="49" charset="-128"/>
                </a:rPr>
                <a:t>☐</a:t>
              </a:r>
              <a:endParaRPr lang="en-US" altLang="en-US">
                <a:latin typeface="Helvetica" pitchFamily="-84" charset="0"/>
              </a:endParaRPr>
            </a:p>
          </p:txBody>
        </p:sp>
      </p:grp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62470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62472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146737A-7969-4332-B4E5-345288867288}" type="slidenum">
              <a:rPr lang="en-US" altLang="en-US" sz="1400">
                <a:latin typeface="Helvetica" pitchFamily="-84" charset="0"/>
              </a:rPr>
              <a:pPr eaLnBrk="1" hangingPunct="1"/>
              <a:t>16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62473" name="TextBox 12"/>
          <p:cNvSpPr txBox="1">
            <a:spLocks noChangeArrowheads="1"/>
          </p:cNvSpPr>
          <p:nvPr/>
        </p:nvSpPr>
        <p:spPr bwMode="auto">
          <a:xfrm>
            <a:off x="457200" y="4826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>
                <a:latin typeface="Helvetica" pitchFamily="-84" charset="0"/>
              </a:rPr>
              <a:t>Which string will </a:t>
            </a:r>
            <a:r>
              <a:rPr lang="en-US" altLang="en-US" i="1">
                <a:latin typeface="Helvetica" pitchFamily="-84" charset="0"/>
              </a:rPr>
              <a:t>not </a:t>
            </a:r>
            <a:r>
              <a:rPr lang="en-US" altLang="en-US">
                <a:latin typeface="Helvetica" pitchFamily="-84" charset="0"/>
              </a:rPr>
              <a:t>appear in the result of: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['banana','anana','naan'].map do |food|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  food.reverse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end.select { |f| f.match /^a/ }</a:t>
            </a:r>
            <a:endParaRPr lang="en-US" altLang="en-US" sz="28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4D82743-9E56-4989-9E29-95770C17588F}" type="slidenum">
              <a:rPr lang="en-US" altLang="en-US" sz="1400">
                <a:latin typeface="Helvetica" pitchFamily="-84" charset="0"/>
              </a:rPr>
              <a:pPr eaLnBrk="1" hangingPunct="1"/>
              <a:t>17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6451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Mix-ins and Duck Typing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/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3200" i="1" dirty="0" smtClean="0">
                <a:ea typeface="ＭＳ Ｐゴシック" pitchFamily="34" charset="-128"/>
              </a:rPr>
              <a:t>(Engineering Software as a Service §3.7)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So What </a:t>
            </a:r>
            <a:r>
              <a:rPr lang="en-US" altLang="en-US" dirty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f You’re Not </a:t>
            </a:r>
            <a:r>
              <a:rPr lang="en-US" altLang="en-US" dirty="0">
                <a:ea typeface="ＭＳ Ｐゴシック" pitchFamily="34" charset="-128"/>
              </a:rPr>
              <a:t>M</a:t>
            </a:r>
            <a:r>
              <a:rPr lang="en-US" altLang="en-US" dirty="0" smtClean="0">
                <a:ea typeface="ＭＳ Ｐゴシック" pitchFamily="34" charset="-128"/>
              </a:rPr>
              <a:t>y </a:t>
            </a:r>
            <a:r>
              <a:rPr lang="en-US" altLang="en-US" dirty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Ruby emphasizes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	</a:t>
            </a:r>
            <a: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  <a:t>“What methods do you respond to?” </a:t>
            </a:r>
            <a:b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over 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	</a:t>
            </a:r>
            <a: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  <a:t>“What class do you belong to?”</a:t>
            </a:r>
          </a:p>
          <a:p>
            <a:endParaRPr lang="en-US" altLang="en-US" i="1" smtClean="0">
              <a:solidFill>
                <a:srgbClr val="333399"/>
              </a:solidFill>
              <a:ea typeface="ＭＳ Ｐゴシック" pitchFamily="34" charset="-128"/>
            </a:endParaRPr>
          </a:p>
          <a:p>
            <a:r>
              <a:rPr lang="en-US" altLang="en-US" i="1" smtClean="0">
                <a:solidFill>
                  <a:srgbClr val="333399"/>
                </a:solidFill>
                <a:ea typeface="ＭＳ Ｐゴシック" pitchFamily="34" charset="-128"/>
              </a:rPr>
              <a:t>How does this encourage productivity through reuse?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Metaprogramming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smtClean="0">
                <a:ea typeface="ＭＳ Ｐゴシック" pitchFamily="34" charset="-128"/>
              </a:rPr>
              <a:t>Reflection</a:t>
            </a:r>
            <a:r>
              <a:rPr lang="en-US" altLang="en-US" dirty="0" smtClean="0">
                <a:ea typeface="ＭＳ Ｐゴシック" pitchFamily="34" charset="-128"/>
              </a:rPr>
              <a:t> lets us ask an object questions about itself and have it modify itself</a:t>
            </a:r>
          </a:p>
          <a:p>
            <a:r>
              <a:rPr lang="en-US" altLang="en-US" i="1" dirty="0" err="1" smtClean="0">
                <a:ea typeface="ＭＳ Ｐゴシック" pitchFamily="34" charset="-128"/>
              </a:rPr>
              <a:t>Metaprogramming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lets us define new code at runtime</a:t>
            </a:r>
          </a:p>
          <a:p>
            <a:endParaRPr lang="en-US" altLang="en-US" i="1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How can these make our code </a:t>
            </a:r>
            <a:r>
              <a:rPr lang="en-US" altLang="en-US" dirty="0" err="1" smtClean="0">
                <a:ea typeface="ＭＳ Ｐゴシック" pitchFamily="34" charset="-128"/>
              </a:rPr>
              <a:t>DRYer</a:t>
            </a:r>
            <a:r>
              <a:rPr lang="en-US" altLang="en-US" dirty="0" smtClean="0">
                <a:ea typeface="ＭＳ Ｐゴシック" pitchFamily="34" charset="-128"/>
              </a:rPr>
              <a:t>, more concise, or easier to read?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(or are they just fancy words to make me look smart?)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What is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D</a:t>
            </a:r>
            <a:r>
              <a:rPr lang="en-US" altLang="ja-JP" dirty="0" smtClean="0">
                <a:ea typeface="ＭＳ Ｐゴシック" pitchFamily="34" charset="-128"/>
              </a:rPr>
              <a:t>uck </a:t>
            </a:r>
            <a:r>
              <a:rPr lang="en-US" altLang="ja-JP" dirty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yping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?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5105400" cy="26670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34" charset="-128"/>
              </a:rPr>
              <a:t>If it responds to the same methods as a duck...it might as well be a duck</a:t>
            </a:r>
            <a:endParaRPr lang="en-US" altLang="en-US" sz="24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800" smtClean="0">
                <a:ea typeface="ＭＳ Ｐゴシック" pitchFamily="34" charset="-128"/>
              </a:rPr>
              <a:t>Similar to Java Interfaces but easier to use</a:t>
            </a:r>
          </a:p>
          <a:p>
            <a:pPr eaLnBrk="1" hangingPunct="1"/>
            <a:r>
              <a:rPr lang="en-US" altLang="en-US" sz="2800" smtClean="0">
                <a:ea typeface="ＭＳ Ｐゴシック" pitchFamily="34" charset="-128"/>
              </a:rPr>
              <a:t>Example: 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my_list.sort</a:t>
            </a: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33528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57200" y="4038600"/>
            <a:ext cx="8686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[5, 4, 3].sort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["dog", "cat", "rat"].sort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[:a, :b, :c].sort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>
                <a:solidFill>
                  <a:srgbClr val="333399"/>
                </a:solidFill>
                <a:latin typeface="Lucida Sans Typewriter" pitchFamily="49" charset="0"/>
              </a:rPr>
              <a:t>IO.readlines("my_file").sort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Modules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545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Collection of methods that aren’t a class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you can’</a:t>
            </a:r>
            <a:r>
              <a:rPr lang="en-US" altLang="ja-JP" dirty="0" smtClean="0">
                <a:ea typeface="ＭＳ Ｐゴシック" pitchFamily="34" charset="-128"/>
              </a:rPr>
              <a:t>t instantiate it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Some modules are </a:t>
            </a:r>
            <a:r>
              <a:rPr lang="en-US" altLang="en-US" i="1" dirty="0" smtClean="0">
                <a:ea typeface="ＭＳ Ｐゴシック" pitchFamily="34" charset="-128"/>
              </a:rPr>
              <a:t>namespaces</a:t>
            </a:r>
            <a:r>
              <a:rPr lang="en-US" altLang="en-US" dirty="0" smtClean="0">
                <a:ea typeface="ＭＳ Ｐゴシック" pitchFamily="34" charset="-128"/>
              </a:rPr>
              <a:t>, similar to Python:  </a:t>
            </a:r>
            <a:r>
              <a:rPr lang="en-US" altLang="en-US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Math::sin(Math::PI / 2.0)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Important use of modules: </a:t>
            </a:r>
            <a:r>
              <a:rPr lang="en-US" altLang="en-US" b="1" i="1" dirty="0" smtClean="0">
                <a:ea typeface="ＭＳ Ｐゴシック" pitchFamily="34" charset="-128"/>
              </a:rPr>
              <a:t>mix its methods into </a:t>
            </a:r>
            <a:r>
              <a:rPr lang="en-US" altLang="en-US" dirty="0" smtClean="0">
                <a:ea typeface="ＭＳ Ｐゴシック" pitchFamily="34" charset="-128"/>
              </a:rPr>
              <a:t>a class: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class A ; include </a:t>
            </a:r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MyModule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 ; end</a:t>
            </a:r>
            <a:endParaRPr lang="en-US" altLang="en-US" dirty="0" smtClean="0">
              <a:solidFill>
                <a:srgbClr val="333399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 lvl="1" eaLnBrk="1" hangingPunct="1"/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A.foo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will search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A</a:t>
            </a:r>
            <a:r>
              <a:rPr lang="en-US" altLang="en-US" dirty="0" smtClean="0">
                <a:ea typeface="ＭＳ Ｐゴシック" pitchFamily="34" charset="-128"/>
              </a:rPr>
              <a:t>, then </a:t>
            </a:r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MyModule</a:t>
            </a:r>
            <a:r>
              <a:rPr lang="en-US" altLang="en-US" dirty="0" smtClean="0">
                <a:ea typeface="ＭＳ Ｐゴシック" pitchFamily="34" charset="-128"/>
              </a:rPr>
              <a:t>, then </a:t>
            </a:r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method_missing</a:t>
            </a:r>
            <a:r>
              <a:rPr lang="en-US" altLang="en-US" dirty="0" smtClean="0">
                <a:ea typeface="ＭＳ Ｐゴシック" pitchFamily="34" charset="-128"/>
              </a:rPr>
              <a:t> in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A</a:t>
            </a:r>
            <a:r>
              <a:rPr lang="en-US" altLang="en-US" dirty="0" smtClean="0">
                <a:ea typeface="ＭＳ Ｐゴシック" pitchFamily="34" charset="-128"/>
              </a:rPr>
              <a:t> &amp; </a:t>
            </a:r>
            <a:r>
              <a:rPr lang="en-US" altLang="en-US" sz="2400" dirty="0" err="1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MyModule</a:t>
            </a:r>
            <a:r>
              <a:rPr lang="en-US" altLang="en-US" dirty="0" smtClean="0">
                <a:ea typeface="ＭＳ Ｐゴシック" pitchFamily="34" charset="-128"/>
              </a:rPr>
              <a:t>, then </a:t>
            </a:r>
            <a:r>
              <a:rPr lang="en-US" altLang="en-US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A</a:t>
            </a:r>
            <a:r>
              <a:rPr lang="en-US" altLang="en-US" dirty="0" smtClean="0">
                <a:ea typeface="ＭＳ Ｐゴシック" pitchFamily="34" charset="-128"/>
              </a:rPr>
              <a:t>'s super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sort</a:t>
            </a:r>
            <a:r>
              <a:rPr lang="en-US" altLang="en-US" dirty="0" smtClean="0">
                <a:ea typeface="ＭＳ Ｐゴシック" pitchFamily="34" charset="-128"/>
              </a:rPr>
              <a:t> is actually defined in module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Enumerable,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Tx/>
              <a:buNone/>
            </a:pPr>
            <a:r>
              <a:rPr lang="en-US" altLang="en-US" dirty="0" smtClean="0">
                <a:ea typeface="ＭＳ Ｐゴシック" pitchFamily="34" charset="-128"/>
              </a:rPr>
              <a:t> which is </a:t>
            </a:r>
            <a:r>
              <a:rPr lang="en-US" altLang="en-US" i="1" dirty="0" smtClean="0">
                <a:ea typeface="ＭＳ Ｐゴシック" pitchFamily="34" charset="-128"/>
              </a:rPr>
              <a:t>mixed into </a:t>
            </a:r>
            <a:r>
              <a:rPr lang="en-US" altLang="en-US" sz="2400" dirty="0" smtClean="0">
                <a:solidFill>
                  <a:srgbClr val="7030A0"/>
                </a:solidFill>
                <a:latin typeface="Lucida Sans Typewriter" panose="020B0509030504030204" pitchFamily="49" charset="0"/>
                <a:ea typeface="ＭＳ Ｐゴシック" pitchFamily="34" charset="-128"/>
              </a:rPr>
              <a:t>Array</a:t>
            </a:r>
            <a:r>
              <a:rPr lang="en-US" altLang="en-US" sz="2400" dirty="0" smtClean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by default</a:t>
            </a:r>
          </a:p>
          <a:p>
            <a:endParaRPr lang="en-US" altLang="en-US" dirty="0" smtClean="0">
              <a:solidFill>
                <a:srgbClr val="333399"/>
              </a:solidFill>
              <a:latin typeface="Lucida Sans Typewriter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 Mix-in is a Contract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34" charset="-128"/>
              </a:rPr>
              <a:t>Example: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Enumerable</a:t>
            </a:r>
            <a:r>
              <a:rPr lang="en-US" altLang="en-US" sz="2800" dirty="0" smtClean="0">
                <a:ea typeface="ＭＳ Ｐゴシック" pitchFamily="34" charset="-128"/>
              </a:rPr>
              <a:t> assumes target object responds to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each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 ...provides 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all?, any?, collect, find, include?, inject, map, partition</a:t>
            </a:r>
            <a:r>
              <a:rPr lang="en-US" altLang="en-US" sz="2400" dirty="0" smtClean="0">
                <a:ea typeface="ＭＳ Ｐゴシック" pitchFamily="34" charset="-128"/>
              </a:rPr>
              <a:t>, ....</a:t>
            </a:r>
          </a:p>
          <a:p>
            <a:pPr eaLnBrk="1" hangingPunct="1"/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Enumerable</a:t>
            </a:r>
            <a:r>
              <a:rPr lang="en-US" altLang="en-US" sz="2800" dirty="0" smtClean="0">
                <a:ea typeface="ＭＳ Ｐゴシック" pitchFamily="34" charset="-128"/>
              </a:rPr>
              <a:t> also provides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sort</a:t>
            </a:r>
            <a:r>
              <a:rPr lang="en-US" altLang="en-US" sz="2800" dirty="0" smtClean="0">
                <a:ea typeface="ＭＳ Ｐゴシック" pitchFamily="34" charset="-128"/>
              </a:rPr>
              <a:t>, which requires </a:t>
            </a:r>
            <a:r>
              <a:rPr lang="en-US" altLang="en-US" sz="2800" i="1" dirty="0" smtClean="0">
                <a:ea typeface="ＭＳ Ｐゴシック" pitchFamily="34" charset="-128"/>
              </a:rPr>
              <a:t>elements</a:t>
            </a:r>
            <a:r>
              <a:rPr lang="en-US" altLang="en-US" sz="2800" dirty="0" smtClean="0">
                <a:ea typeface="ＭＳ Ｐゴシック" pitchFamily="34" charset="-128"/>
              </a:rPr>
              <a:t> of collection (things returned by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each</a:t>
            </a:r>
            <a:r>
              <a:rPr lang="en-US" altLang="en-US" sz="2800" dirty="0" smtClean="0">
                <a:ea typeface="ＭＳ Ｐゴシック" pitchFamily="34" charset="-128"/>
              </a:rPr>
              <a:t>) to respond to </a:t>
            </a:r>
            <a:r>
              <a:rPr lang="en-US" altLang="en-US" sz="2400" dirty="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&lt;=&gt;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Comparable </a:t>
            </a:r>
            <a:r>
              <a:rPr lang="en-US" altLang="en-US" sz="2800" dirty="0" smtClean="0">
                <a:ea typeface="ＭＳ Ｐゴシック" pitchFamily="34" charset="-128"/>
              </a:rPr>
              <a:t>assumes that target object responds to 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&lt;=&gt;(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other_thing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)</a:t>
            </a:r>
            <a:r>
              <a:rPr lang="en-US" altLang="en-US" sz="2800" dirty="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en-US" sz="2400" dirty="0" smtClean="0">
                <a:ea typeface="ＭＳ Ｐゴシック" pitchFamily="34" charset="-128"/>
              </a:rPr>
              <a:t>provides  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&lt;  &lt;=  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&gt;=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 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&gt;  ==  between?</a:t>
            </a:r>
            <a:r>
              <a:rPr lang="en-US" altLang="en-US" sz="1600" dirty="0" smtClean="0">
                <a:solidFill>
                  <a:srgbClr val="0000FF"/>
                </a:solidFill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for free</a:t>
            </a:r>
          </a:p>
          <a:p>
            <a:pPr algn="ctr" eaLnBrk="1" hangingPunct="1">
              <a:buFontTx/>
              <a:buNone/>
            </a:pPr>
            <a:r>
              <a:rPr lang="en-US" altLang="en-US" sz="2800" i="1" u="sng" dirty="0" smtClean="0">
                <a:solidFill>
                  <a:srgbClr val="333399"/>
                </a:solidFill>
                <a:ea typeface="ＭＳ Ｐゴシック" pitchFamily="34" charset="-128"/>
              </a:rPr>
              <a:t>Class</a:t>
            </a:r>
            <a:r>
              <a:rPr lang="en-US" altLang="en-US" sz="2800" i="1" dirty="0" smtClean="0">
                <a:solidFill>
                  <a:srgbClr val="333399"/>
                </a:solidFill>
                <a:ea typeface="ＭＳ Ｐゴシック" pitchFamily="34" charset="-128"/>
              </a:rPr>
              <a:t> of objects doesn’</a:t>
            </a:r>
            <a:r>
              <a:rPr lang="en-US" altLang="ja-JP" sz="2800" i="1" dirty="0" smtClean="0">
                <a:solidFill>
                  <a:srgbClr val="333399"/>
                </a:solidFill>
                <a:ea typeface="ＭＳ Ｐゴシック" pitchFamily="34" charset="-128"/>
              </a:rPr>
              <a:t>t matter: only </a:t>
            </a:r>
            <a:r>
              <a:rPr lang="en-US" altLang="ja-JP" sz="2800" i="1" u="sng" dirty="0" smtClean="0">
                <a:solidFill>
                  <a:srgbClr val="333399"/>
                </a:solidFill>
                <a:ea typeface="ＭＳ Ｐゴシック" pitchFamily="34" charset="-128"/>
              </a:rPr>
              <a:t>methods</a:t>
            </a:r>
            <a:r>
              <a:rPr lang="en-US" altLang="ja-JP" sz="2800" i="1" dirty="0" smtClean="0">
                <a:solidFill>
                  <a:srgbClr val="333399"/>
                </a:solidFill>
                <a:ea typeface="ＭＳ Ｐゴシック" pitchFamily="34" charset="-128"/>
              </a:rPr>
              <a:t> to which they respond</a:t>
            </a:r>
            <a:endParaRPr lang="en-US" altLang="en-US" sz="2800" i="1" dirty="0" smtClean="0">
              <a:solidFill>
                <a:srgbClr val="33339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Example: Sorting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Sorting a file</a:t>
            </a:r>
          </a:p>
          <a:p>
            <a:pPr lvl="1"/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File.open </a:t>
            </a:r>
            <a:r>
              <a:rPr lang="en-US" altLang="en-US" smtClean="0">
                <a:ea typeface="ＭＳ Ｐゴシック" pitchFamily="34" charset="-128"/>
              </a:rPr>
              <a:t>returns an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IO</a:t>
            </a:r>
            <a:r>
              <a:rPr lang="en-US" altLang="en-US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IO</a:t>
            </a:r>
            <a:r>
              <a:rPr lang="en-US" altLang="en-US" smtClean="0">
                <a:ea typeface="ＭＳ Ｐゴシック" pitchFamily="34" charset="-128"/>
              </a:rPr>
              <a:t> objects respond to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each</a:t>
            </a:r>
            <a:r>
              <a:rPr lang="en-US" altLang="en-US" smtClean="0">
                <a:ea typeface="ＭＳ Ｐゴシック" pitchFamily="34" charset="-128"/>
              </a:rPr>
              <a:t> by returning each line as a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String</a:t>
            </a:r>
          </a:p>
          <a:p>
            <a:r>
              <a:rPr lang="en-US" altLang="en-US" smtClean="0">
                <a:ea typeface="ＭＳ Ｐゴシック" pitchFamily="34" charset="-128"/>
              </a:rPr>
              <a:t>So we can say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File.open('filename.txt').sort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relies on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IO#each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String#&lt;=&gt;</a:t>
            </a:r>
          </a:p>
          <a:p>
            <a:r>
              <a:rPr lang="en-US" altLang="en-US" smtClean="0">
                <a:ea typeface="ＭＳ Ｐゴシック" pitchFamily="34" charset="-128"/>
              </a:rPr>
              <a:t>Which lines of file begin with vowel?</a:t>
            </a:r>
          </a:p>
          <a:p>
            <a:pPr lvl="1">
              <a:buFontTx/>
              <a:buNone/>
            </a:pP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File.open('file').</a:t>
            </a:r>
            <a:b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</a:br>
            <a:r>
              <a:rPr lang="en-US" altLang="en-US" sz="2400" smtClean="0">
                <a:solidFill>
                  <a:srgbClr val="333399"/>
                </a:solidFill>
                <a:latin typeface="Lucida Sans Typewriter" pitchFamily="49" charset="0"/>
                <a:ea typeface="ＭＳ Ｐゴシック" pitchFamily="34" charset="-128"/>
              </a:rPr>
              <a:t>select { |s| s =~ /^[aeiou]/i }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2CB1452-D45F-47BB-AAD7-879CA96B7502}" type="slidenum">
              <a:rPr lang="en-US" altLang="en-US" sz="1400">
                <a:latin typeface="Helvetica" pitchFamily="-84" charset="0"/>
              </a:rPr>
              <a:pPr eaLnBrk="1" hangingPunct="1"/>
              <a:t>24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7373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Doesn’</a:t>
            </a:r>
            <a:r>
              <a:rPr lang="en-US" altLang="ja-JP" sz="2800" dirty="0" smtClean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t </a:t>
            </a:r>
            <a:r>
              <a:rPr lang="en-US" altLang="ja-JP" sz="2800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work, but would work if we passed a comparison method to </a:t>
            </a:r>
            <a:r>
              <a:rPr lang="en-US" altLang="ja-JP" sz="2800" dirty="0">
                <a:solidFill>
                  <a:schemeClr val="accent2"/>
                </a:solidFill>
                <a:latin typeface="Lucida Sans Typewriter" pitchFamily="49" charset="0"/>
              </a:rPr>
              <a:t>sort</a:t>
            </a:r>
            <a:endParaRPr lang="en-US" altLang="en-US" sz="2800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74754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16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90061A"/>
                </a:solidFill>
                <a:latin typeface="Helvetica" pitchFamily="-84" charset="0"/>
              </a:rPr>
              <a:t>Doesn’</a:t>
            </a:r>
            <a:r>
              <a:rPr lang="en-US" altLang="ja-JP" sz="2800" dirty="0" smtClean="0">
                <a:solidFill>
                  <a:srgbClr val="90061A"/>
                </a:solidFill>
                <a:latin typeface="Helvetica" pitchFamily="-84" charset="0"/>
              </a:rPr>
              <a:t>t </a:t>
            </a:r>
            <a:r>
              <a:rPr lang="en-US" altLang="ja-JP" sz="2800" dirty="0">
                <a:solidFill>
                  <a:srgbClr val="90061A"/>
                </a:solidFill>
                <a:latin typeface="Helvetica" pitchFamily="-84" charset="0"/>
              </a:rPr>
              <a:t>work, but would work if we defined </a:t>
            </a:r>
            <a:r>
              <a:rPr lang="en-US" altLang="ja-JP" sz="2800" dirty="0">
                <a:solidFill>
                  <a:schemeClr val="accent2"/>
                </a:solidFill>
                <a:latin typeface="Lucida Sans Typewriter" pitchFamily="49" charset="0"/>
              </a:rPr>
              <a:t>&lt;=&gt;</a:t>
            </a:r>
            <a:r>
              <a:rPr lang="en-US" altLang="ja-JP" sz="2800" dirty="0">
                <a:solidFill>
                  <a:srgbClr val="FF0000"/>
                </a:solidFill>
                <a:latin typeface="Helvetica" pitchFamily="-84" charset="0"/>
              </a:rPr>
              <a:t> </a:t>
            </a:r>
            <a:r>
              <a:rPr lang="en-US" altLang="ja-JP" sz="2800" dirty="0">
                <a:solidFill>
                  <a:srgbClr val="90061A"/>
                </a:solidFill>
                <a:latin typeface="Helvetica" pitchFamily="-84" charset="0"/>
              </a:rPr>
              <a:t>on</a:t>
            </a:r>
            <a:r>
              <a:rPr lang="en-US" altLang="ja-JP" sz="2800" dirty="0">
                <a:solidFill>
                  <a:srgbClr val="FF0000"/>
                </a:solidFill>
                <a:latin typeface="Helvetica" pitchFamily="-84" charset="0"/>
              </a:rPr>
              <a:t>  </a:t>
            </a:r>
            <a:r>
              <a:rPr lang="en-US" altLang="ja-JP" sz="2800" dirty="0" err="1">
                <a:solidFill>
                  <a:schemeClr val="accent2"/>
                </a:solidFill>
                <a:latin typeface="Lucida Sans Typewriter" pitchFamily="49" charset="0"/>
              </a:rPr>
              <a:t>SavingsAccount</a:t>
            </a:r>
            <a:r>
              <a:rPr lang="en-US" altLang="ja-JP" sz="2800" dirty="0">
                <a:solidFill>
                  <a:srgbClr val="FF0000"/>
                </a:solidFill>
                <a:latin typeface="Helvetica" pitchFamily="-84" charset="0"/>
              </a:rPr>
              <a:t>  </a:t>
            </a:r>
            <a:endParaRPr lang="en-US" altLang="en-US" sz="2800" dirty="0">
              <a:solidFill>
                <a:srgbClr val="FF0000"/>
              </a:solidFill>
              <a:latin typeface="Helvetica" pitchFamily="-84" charset="0"/>
            </a:endParaRPr>
          </a:p>
        </p:txBody>
      </p:sp>
      <p:sp>
        <p:nvSpPr>
          <p:cNvPr id="74755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 smtClean="0">
                <a:solidFill>
                  <a:srgbClr val="0099B0"/>
                </a:solidFill>
                <a:latin typeface="Helvetica" pitchFamily="-84" charset="0"/>
              </a:rPr>
              <a:t>Doesn’</a:t>
            </a:r>
            <a:r>
              <a:rPr lang="en-US" altLang="ja-JP" sz="2800" dirty="0" smtClean="0">
                <a:solidFill>
                  <a:srgbClr val="0099B0"/>
                </a:solidFill>
                <a:latin typeface="Helvetica" pitchFamily="-84" charset="0"/>
              </a:rPr>
              <a:t>t </a:t>
            </a:r>
            <a:r>
              <a:rPr lang="en-US" altLang="ja-JP" sz="2800" dirty="0">
                <a:solidFill>
                  <a:srgbClr val="0099B0"/>
                </a:solidFill>
                <a:latin typeface="Helvetica" pitchFamily="-84" charset="0"/>
              </a:rPr>
              <a:t>work: </a:t>
            </a:r>
            <a:r>
              <a:rPr lang="en-US" altLang="ja-JP" sz="2800" dirty="0" err="1">
                <a:solidFill>
                  <a:schemeClr val="accent2"/>
                </a:solidFill>
                <a:latin typeface="Lucida Sans Typewriter" pitchFamily="49" charset="0"/>
              </a:rPr>
              <a:t>SavingsAccount</a:t>
            </a:r>
            <a:r>
              <a:rPr lang="en-US" altLang="ja-JP" sz="2800" dirty="0">
                <a:solidFill>
                  <a:srgbClr val="0000FF"/>
                </a:solidFill>
                <a:latin typeface="Helvetica" pitchFamily="-84" charset="0"/>
              </a:rPr>
              <a:t> </a:t>
            </a:r>
            <a:r>
              <a:rPr lang="en-US" altLang="ja-JP" sz="2800" dirty="0" smtClean="0">
                <a:solidFill>
                  <a:srgbClr val="0099B0"/>
                </a:solidFill>
                <a:latin typeface="Helvetica" pitchFamily="-84" charset="0"/>
              </a:rPr>
              <a:t>isn’t </a:t>
            </a:r>
            <a:r>
              <a:rPr lang="en-US" altLang="ja-JP" sz="2800" dirty="0">
                <a:solidFill>
                  <a:srgbClr val="0099B0"/>
                </a:solidFill>
                <a:latin typeface="Helvetica" pitchFamily="-84" charset="0"/>
              </a:rPr>
              <a:t>a basic Ruby type so can</a:t>
            </a:r>
            <a:r>
              <a:rPr lang="ja-JP" altLang="en-US" sz="2800" dirty="0">
                <a:solidFill>
                  <a:srgbClr val="0099B0"/>
                </a:solidFill>
                <a:latin typeface="Helvetica" pitchFamily="-84" charset="0"/>
              </a:rPr>
              <a:t>’</a:t>
            </a:r>
            <a:r>
              <a:rPr lang="en-US" altLang="ja-JP" sz="2800" dirty="0">
                <a:solidFill>
                  <a:srgbClr val="0099B0"/>
                </a:solidFill>
                <a:latin typeface="Helvetica" pitchFamily="-84" charset="0"/>
              </a:rPr>
              <a:t>t compare them</a:t>
            </a:r>
            <a:endParaRPr lang="en-US" altLang="en-US" sz="2800" dirty="0">
              <a:solidFill>
                <a:srgbClr val="0099B0"/>
              </a:solidFill>
              <a:latin typeface="Helvetica" pitchFamily="-84" charset="0"/>
            </a:endParaRPr>
          </a:p>
        </p:txBody>
      </p:sp>
      <p:grpSp>
        <p:nvGrpSpPr>
          <p:cNvPr id="74756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25"/>
            <a:chExt cx="7116549" cy="715593"/>
          </a:xfrm>
        </p:grpSpPr>
        <p:sp>
          <p:nvSpPr>
            <p:cNvPr id="74762" name="TextBox 2"/>
            <p:cNvSpPr txBox="1">
              <a:spLocks noChangeArrowheads="1"/>
            </p:cNvSpPr>
            <p:nvPr/>
          </p:nvSpPr>
          <p:spPr bwMode="auto">
            <a:xfrm>
              <a:off x="1371600" y="1743725"/>
              <a:ext cx="6705600" cy="71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921"/>
                  </a:solidFill>
                  <a:latin typeface="Helvetica" pitchFamily="-84" charset="0"/>
                </a:rPr>
                <a:t>Works, because account balances (numbers) get compared </a:t>
              </a:r>
            </a:p>
          </p:txBody>
        </p:sp>
        <p:sp>
          <p:nvSpPr>
            <p:cNvPr id="74763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itchFamily="-84" charset="0"/>
                  <a:ea typeface="MS Gothic" pitchFamily="49" charset="-128"/>
                </a:rPr>
                <a:t>☐</a:t>
              </a:r>
              <a:endParaRPr lang="en-US" altLang="en-US">
                <a:latin typeface="Helvetica" pitchFamily="-84" charset="0"/>
              </a:endParaRPr>
            </a:p>
          </p:txBody>
        </p:sp>
      </p:grpSp>
      <p:sp>
        <p:nvSpPr>
          <p:cNvPr id="74757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74760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51895D7-D62B-4740-B031-E68115B8F236}" type="slidenum">
              <a:rPr lang="en-US" altLang="en-US" sz="1400">
                <a:latin typeface="Helvetica" pitchFamily="-84" charset="0"/>
              </a:rPr>
              <a:pPr eaLnBrk="1" hangingPunct="1"/>
              <a:t>25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4761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7162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a = </a:t>
            </a:r>
            <a:r>
              <a:rPr lang="en-US" altLang="en-US" dirty="0" err="1">
                <a:solidFill>
                  <a:srgbClr val="333399"/>
                </a:solidFill>
                <a:latin typeface="Lucida Sans Typewriter" pitchFamily="49" charset="0"/>
              </a:rPr>
              <a:t>SavingsAccount.new</a:t>
            </a:r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(100)</a:t>
            </a:r>
          </a:p>
          <a:p>
            <a:pPr eaLnBrk="1" hangingPunct="1"/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b = </a:t>
            </a:r>
            <a:r>
              <a:rPr lang="en-US" altLang="en-US" dirty="0" err="1">
                <a:solidFill>
                  <a:srgbClr val="333399"/>
                </a:solidFill>
                <a:latin typeface="Lucida Sans Typewriter" pitchFamily="49" charset="0"/>
              </a:rPr>
              <a:t>SavingsAccount.new</a:t>
            </a:r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(50)</a:t>
            </a:r>
          </a:p>
          <a:p>
            <a:pPr eaLnBrk="1" hangingPunct="1"/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c = </a:t>
            </a:r>
            <a:r>
              <a:rPr lang="en-US" altLang="en-US" dirty="0" err="1">
                <a:solidFill>
                  <a:srgbClr val="333399"/>
                </a:solidFill>
                <a:latin typeface="Lucida Sans Typewriter" pitchFamily="49" charset="0"/>
              </a:rPr>
              <a:t>SavingsAccount.new</a:t>
            </a:r>
            <a:r>
              <a:rPr lang="en-US" altLang="en-US" dirty="0">
                <a:solidFill>
                  <a:srgbClr val="333399"/>
                </a:solidFill>
                <a:latin typeface="Lucida Sans Typewriter" pitchFamily="49" charset="0"/>
              </a:rPr>
              <a:t>(75)</a:t>
            </a:r>
          </a:p>
          <a:p>
            <a:pPr eaLnBrk="1" hangingPunct="1"/>
            <a:r>
              <a:rPr lang="en-US" altLang="en-US" sz="2800" dirty="0" smtClean="0">
                <a:solidFill>
                  <a:srgbClr val="000000"/>
                </a:solidFill>
                <a:latin typeface="Helvetica" pitchFamily="-84" charset="0"/>
              </a:rPr>
              <a:t>What</a:t>
            </a:r>
            <a:r>
              <a:rPr lang="ja-JP" altLang="en-US" sz="2800" dirty="0" smtClean="0">
                <a:solidFill>
                  <a:srgbClr val="000000"/>
                </a:solidFill>
                <a:latin typeface="Helvetica" pitchFamily="-84" charset="0"/>
              </a:rPr>
              <a:t> </a:t>
            </a:r>
            <a:r>
              <a:rPr lang="en-US" altLang="ja-JP" sz="2800" dirty="0" smtClean="0">
                <a:solidFill>
                  <a:srgbClr val="000000"/>
                </a:solidFill>
                <a:latin typeface="Helvetica" pitchFamily="-84" charset="0"/>
              </a:rPr>
              <a:t>is </a:t>
            </a:r>
            <a:r>
              <a:rPr lang="en-US" altLang="ja-JP" sz="2800" dirty="0">
                <a:solidFill>
                  <a:srgbClr val="000000"/>
                </a:solidFill>
                <a:latin typeface="Helvetica" pitchFamily="-84" charset="0"/>
              </a:rPr>
              <a:t>result of </a:t>
            </a:r>
            <a:r>
              <a:rPr lang="en-US" altLang="ja-JP" sz="2800" dirty="0">
                <a:solidFill>
                  <a:srgbClr val="333399"/>
                </a:solidFill>
                <a:latin typeface="Lucida Sans Typewriter" pitchFamily="49" charset="0"/>
              </a:rPr>
              <a:t>[</a:t>
            </a:r>
            <a:r>
              <a:rPr lang="en-US" altLang="ja-JP" sz="2800" dirty="0" err="1">
                <a:solidFill>
                  <a:srgbClr val="333399"/>
                </a:solidFill>
                <a:latin typeface="Lucida Sans Typewriter" pitchFamily="49" charset="0"/>
              </a:rPr>
              <a:t>a,b,c</a:t>
            </a:r>
            <a:r>
              <a:rPr lang="en-US" altLang="ja-JP" sz="2800" dirty="0">
                <a:solidFill>
                  <a:srgbClr val="333399"/>
                </a:solidFill>
                <a:latin typeface="Lucida Sans Typewriter" pitchFamily="49" charset="0"/>
              </a:rPr>
              <a:t>].sort</a:t>
            </a:r>
            <a:endParaRPr lang="en-US" altLang="en-US" sz="2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2CB1452-D45F-47BB-AAD7-879CA96B7502}" type="slidenum">
              <a:rPr lang="en-US" altLang="en-US" sz="1400">
                <a:latin typeface="Helvetica" pitchFamily="-84" charset="0"/>
              </a:rPr>
              <a:pPr eaLnBrk="1" hangingPunct="1"/>
              <a:t>26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7373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62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Making Accounts </a:t>
            </a:r>
            <a:r>
              <a:rPr lang="en-US" altLang="en-US" dirty="0">
                <a:ea typeface="ＭＳ Ｐゴシック" pitchFamily="34" charset="-128"/>
              </a:rPr>
              <a:t>C</a:t>
            </a:r>
            <a:r>
              <a:rPr lang="en-US" altLang="en-US" dirty="0" smtClean="0">
                <a:ea typeface="ＭＳ Ｐゴシック" pitchFamily="34" charset="-128"/>
              </a:rPr>
              <a:t>omparable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Just define</a:t>
            </a:r>
            <a:r>
              <a:rPr lang="en-US" altLang="en-US" dirty="0" smtClean="0">
                <a:latin typeface="Lucida Sans Typewriter" pitchFamily="49" charset="0"/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&lt;=&gt;</a:t>
            </a:r>
            <a:r>
              <a:rPr lang="en-US" altLang="en-US" dirty="0" smtClean="0">
                <a:ea typeface="ＭＳ Ｐゴシック" pitchFamily="34" charset="-128"/>
              </a:rPr>
              <a:t> and then use the </a:t>
            </a:r>
            <a:r>
              <a:rPr lang="en-US" altLang="en-US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Comparable</a:t>
            </a:r>
            <a:r>
              <a:rPr lang="en-US" altLang="en-US" dirty="0" smtClean="0">
                <a:ea typeface="ＭＳ Ｐゴシック" pitchFamily="34" charset="-128"/>
              </a:rPr>
              <a:t> module to get the other methods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Now, an </a:t>
            </a:r>
            <a:r>
              <a:rPr lang="en-US" altLang="en-US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Account</a:t>
            </a:r>
            <a:r>
              <a:rPr lang="en-US" altLang="en-US" dirty="0" smtClean="0">
                <a:ea typeface="ＭＳ Ｐゴシック" pitchFamily="34" charset="-128"/>
              </a:rPr>
              <a:t> quacks like a </a:t>
            </a:r>
            <a:r>
              <a:rPr lang="en-US" altLang="en-US" dirty="0" smtClean="0">
                <a:ea typeface="ＭＳ Ｐゴシック" pitchFamily="34" charset="-128"/>
              </a:rPr>
              <a:t>Numeric </a:t>
            </a:r>
            <a:r>
              <a:rPr lang="en-US" altLang="en-US" dirty="0" smtClean="0">
                <a:ea typeface="ＭＳ Ｐゴシック" pitchFamily="34" charset="-128"/>
                <a:sym typeface="Wingdings" pitchFamily="2" charset="2"/>
              </a:rPr>
              <a:t>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9825" y="3714750"/>
            <a:ext cx="2924175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2"/>
              </a:rPr>
              <a:t>http://pastebin.com/itkpaqMh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When Module? When Class?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Modules reuse </a:t>
            </a:r>
            <a:r>
              <a:rPr lang="en-US" altLang="en-US" i="1" dirty="0" smtClean="0">
                <a:ea typeface="ＭＳ Ｐゴシック" pitchFamily="34" charset="-128"/>
              </a:rPr>
              <a:t>behaviors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high-level behaviors that could conceptually apply to many classes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Example: 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Enumerable, Comparable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Mechanism</a:t>
            </a:r>
            <a:r>
              <a:rPr lang="en-US" altLang="en-US" smtClean="0">
                <a:ea typeface="ＭＳ Ｐゴシック" pitchFamily="34" charset="-128"/>
              </a:rPr>
              <a:t>: mix-in 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(include Enumerable)</a:t>
            </a:r>
            <a:endParaRPr lang="en-US" altLang="en-US" dirty="0" smtClean="0">
              <a:solidFill>
                <a:schemeClr val="accent2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Classes reuse </a:t>
            </a:r>
            <a:r>
              <a:rPr lang="en-US" altLang="en-US" i="1" dirty="0" smtClean="0">
                <a:ea typeface="ＭＳ Ｐゴシック" pitchFamily="34" charset="-128"/>
              </a:rPr>
              <a:t>implementation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subclass reuses/overrides superclass methods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Mechanism: inheritance </a:t>
            </a:r>
            <a:r>
              <a:rPr lang="en-US" altLang="en-US" sz="24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(class A &lt; B)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Remarkably often, we will </a:t>
            </a:r>
            <a:r>
              <a:rPr lang="en-US" altLang="en-US" i="1" dirty="0" smtClean="0">
                <a:ea typeface="ＭＳ Ｐゴシック" pitchFamily="34" charset="-128"/>
              </a:rPr>
              <a:t>prefer composition over inheritance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6ADFDA2-1173-497E-9AEA-D4186A125CE6}" type="slidenum">
              <a:rPr lang="en-US" altLang="en-US" sz="1400">
                <a:latin typeface="Helvetica" pitchFamily="-84" charset="0"/>
              </a:rPr>
              <a:pPr eaLnBrk="1" hangingPunct="1"/>
              <a:t>29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7885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</a:t>
            </a:r>
            <a:r>
              <a:rPr lang="en-US" altLang="en-US" dirty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nternational </a:t>
            </a:r>
            <a:r>
              <a:rPr lang="en-US" altLang="en-US" dirty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ank </a:t>
            </a:r>
            <a:r>
              <a:rPr lang="en-US" altLang="en-US" dirty="0">
                <a:ea typeface="ＭＳ Ｐゴシック" pitchFamily="34" charset="-128"/>
              </a:rPr>
              <a:t>A</a:t>
            </a:r>
            <a:r>
              <a:rPr lang="en-US" altLang="en-US" dirty="0" smtClean="0">
                <a:ea typeface="ＭＳ Ｐゴシック" pitchFamily="34" charset="-128"/>
              </a:rPr>
              <a:t>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acct.deposit(100)    </a:t>
            </a:r>
            <a:r>
              <a:rPr lang="en-US" altLang="en-US" sz="2800" i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# deposit $100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acct.deposit(euros_to_dollars(20))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acct.deposit(CurrencyConverter.new(</a:t>
            </a:r>
            <a:b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</a:b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 :euros, 20))</a:t>
            </a:r>
            <a:endParaRPr lang="en-US" altLang="en-US" sz="2800" i="1" smtClean="0">
              <a:solidFill>
                <a:schemeClr val="bg2"/>
              </a:solidFill>
              <a:latin typeface="Lucida Sans Typewriter" pitchFamily="49" charset="0"/>
              <a:ea typeface="ＭＳ Ｐゴシック" pitchFamily="34" charset="-128"/>
            </a:endParaRPr>
          </a:p>
        </p:txBody>
      </p:sp>
      <p:sp>
        <p:nvSpPr>
          <p:cNvPr id="7" name="&quot;No&quot; Symbol 6"/>
          <p:cNvSpPr>
            <a:spLocks/>
          </p:cNvSpPr>
          <p:nvPr/>
        </p:nvSpPr>
        <p:spPr bwMode="auto">
          <a:xfrm>
            <a:off x="2325688" y="1066800"/>
            <a:ext cx="3273425" cy="2895600"/>
          </a:xfrm>
          <a:custGeom>
            <a:avLst/>
            <a:gdLst>
              <a:gd name="T0" fmla="*/ 0 w 3273425"/>
              <a:gd name="T1" fmla="*/ 1447800 h 2895600"/>
              <a:gd name="T2" fmla="*/ 1636713 w 3273425"/>
              <a:gd name="T3" fmla="*/ 0 h 2895600"/>
              <a:gd name="T4" fmla="*/ 3273426 w 3273425"/>
              <a:gd name="T5" fmla="*/ 1447800 h 2895600"/>
              <a:gd name="T6" fmla="*/ 1636713 w 3273425"/>
              <a:gd name="T7" fmla="*/ 2895600 h 2895600"/>
              <a:gd name="T8" fmla="*/ 0 w 3273425"/>
              <a:gd name="T9" fmla="*/ 1447800 h 2895600"/>
              <a:gd name="T10" fmla="*/ 2576012 w 3273425"/>
              <a:gd name="T11" fmla="*/ 1911440 h 2895600"/>
              <a:gd name="T12" fmla="*/ 2282657 w 3273425"/>
              <a:gd name="T13" fmla="*/ 717571 h 2895600"/>
              <a:gd name="T14" fmla="*/ 1114752 w 3273425"/>
              <a:gd name="T15" fmla="*/ 652603 h 2895600"/>
              <a:gd name="T16" fmla="*/ 2576012 w 3273425"/>
              <a:gd name="T17" fmla="*/ 1911440 h 2895600"/>
              <a:gd name="T18" fmla="*/ 697413 w 3273425"/>
              <a:gd name="T19" fmla="*/ 984160 h 2895600"/>
              <a:gd name="T20" fmla="*/ 990768 w 3273425"/>
              <a:gd name="T21" fmla="*/ 2178029 h 2895600"/>
              <a:gd name="T22" fmla="*/ 2158673 w 3273425"/>
              <a:gd name="T23" fmla="*/ 2242997 h 2895600"/>
              <a:gd name="T24" fmla="*/ 697413 w 3273425"/>
              <a:gd name="T25" fmla="*/ 984160 h 2895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273425" h="2895600">
                <a:moveTo>
                  <a:pt x="0" y="1447800"/>
                </a:moveTo>
                <a:cubicBezTo>
                  <a:pt x="0" y="648202"/>
                  <a:pt x="732781" y="0"/>
                  <a:pt x="1636713" y="0"/>
                </a:cubicBezTo>
                <a:cubicBezTo>
                  <a:pt x="2540645" y="0"/>
                  <a:pt x="3273426" y="648202"/>
                  <a:pt x="3273426" y="1447800"/>
                </a:cubicBezTo>
                <a:cubicBezTo>
                  <a:pt x="3273426" y="2247398"/>
                  <a:pt x="2540645" y="2895600"/>
                  <a:pt x="1636713" y="2895600"/>
                </a:cubicBezTo>
                <a:cubicBezTo>
                  <a:pt x="732781" y="2895600"/>
                  <a:pt x="0" y="2247398"/>
                  <a:pt x="0" y="1447800"/>
                </a:cubicBezTo>
                <a:close/>
                <a:moveTo>
                  <a:pt x="2576012" y="1911440"/>
                </a:moveTo>
                <a:cubicBezTo>
                  <a:pt x="2865197" y="1510472"/>
                  <a:pt x="2738121" y="993312"/>
                  <a:pt x="2282657" y="717571"/>
                </a:cubicBezTo>
                <a:cubicBezTo>
                  <a:pt x="1941293" y="510907"/>
                  <a:pt x="1486488" y="485607"/>
                  <a:pt x="1114752" y="652603"/>
                </a:cubicBezTo>
                <a:lnTo>
                  <a:pt x="2576012" y="1911440"/>
                </a:lnTo>
                <a:close/>
                <a:moveTo>
                  <a:pt x="697413" y="984160"/>
                </a:moveTo>
                <a:cubicBezTo>
                  <a:pt x="408228" y="1385128"/>
                  <a:pt x="535304" y="1902288"/>
                  <a:pt x="990768" y="2178029"/>
                </a:cubicBezTo>
                <a:cubicBezTo>
                  <a:pt x="1332132" y="2384693"/>
                  <a:pt x="1786937" y="2409993"/>
                  <a:pt x="2158673" y="2242997"/>
                </a:cubicBezTo>
                <a:lnTo>
                  <a:pt x="697413" y="98416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B6DCDF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 descr="beau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429000"/>
            <a:ext cx="1928813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International </a:t>
            </a:r>
            <a:r>
              <a:rPr lang="en-US" altLang="en-US" dirty="0">
                <a:ea typeface="ＭＳ Ｐゴシック" pitchFamily="34" charset="-128"/>
              </a:rPr>
              <a:t>B</a:t>
            </a:r>
            <a:r>
              <a:rPr lang="en-US" altLang="en-US" dirty="0" smtClean="0">
                <a:ea typeface="ＭＳ Ｐゴシック" pitchFamily="34" charset="-128"/>
              </a:rPr>
              <a:t>ank </a:t>
            </a:r>
            <a:r>
              <a:rPr lang="en-US" altLang="en-US" dirty="0">
                <a:ea typeface="ＭＳ Ｐゴシック" pitchFamily="34" charset="-128"/>
              </a:rPr>
              <a:t>A</a:t>
            </a:r>
            <a:r>
              <a:rPr lang="en-US" altLang="en-US" dirty="0" smtClean="0">
                <a:ea typeface="ＭＳ Ｐゴシック" pitchFamily="34" charset="-128"/>
              </a:rPr>
              <a:t>ccount!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acct.deposit(100)    </a:t>
            </a:r>
            <a:r>
              <a:rPr lang="en-US" altLang="en-US" sz="2800" i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# deposit $100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acct.deposit(20.euros)   </a:t>
            </a:r>
            <a:r>
              <a:rPr lang="en-US" altLang="en-US" sz="2800" i="1" smtClean="0">
                <a:solidFill>
                  <a:schemeClr val="bg2"/>
                </a:solidFill>
                <a:latin typeface="Lucida Sans Typewriter" pitchFamily="49" charset="0"/>
                <a:ea typeface="ＭＳ Ｐゴシック" pitchFamily="34" charset="-128"/>
              </a:rPr>
              <a:t># about $25</a:t>
            </a:r>
          </a:p>
          <a:p>
            <a:pPr marL="0" indent="0"/>
            <a:r>
              <a:rPr lang="en-US" altLang="en-US" smtClean="0">
                <a:ea typeface="ＭＳ Ｐゴシック" pitchFamily="34" charset="-128"/>
              </a:rPr>
              <a:t>No problem with open classes....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class Numeric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  def euros ; self * 1.292 ; end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end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chemeClr val="accent2"/>
              </a:solidFill>
              <a:latin typeface="Lucida Sans Typewriter" pitchFamily="49" charset="0"/>
              <a:ea typeface="ＭＳ Ｐゴシック" pitchFamily="34" charset="-128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  But what about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80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acct.deposit(1.euro)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en-US" sz="2800" smtClean="0">
              <a:solidFill>
                <a:schemeClr val="accent2"/>
              </a:solidFill>
              <a:latin typeface="Lucida Sans Typewriter" pitchFamily="49" charset="0"/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6150" y="3733800"/>
            <a:ext cx="31178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3"/>
              </a:rPr>
              <a:t>http://pastebin.com/f6WuV2rC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6150" y="5715000"/>
            <a:ext cx="311785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4"/>
              </a:rPr>
              <a:t>http://pastebin.com/WZGBhXci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Power of </a:t>
            </a:r>
            <a:r>
              <a:rPr lang="en-US" altLang="en-US" sz="4000" dirty="0" err="1" smtClean="0">
                <a:latin typeface="Lucida Sans Typewriter" pitchFamily="49" charset="0"/>
                <a:ea typeface="ＭＳ Ｐゴシック" pitchFamily="34" charset="-128"/>
              </a:rPr>
              <a:t>method_missing</a:t>
            </a:r>
            <a:endParaRPr lang="en-US" altLang="en-US" dirty="0" smtClean="0">
              <a:latin typeface="Lucida Sans Typewriter" pitchFamily="49" charset="0"/>
              <a:ea typeface="ＭＳ Ｐゴシック" pitchFamily="34" charset="-128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But suppose we also want to support</a:t>
            </a:r>
          </a:p>
          <a:p>
            <a:pPr lvl="2">
              <a:buFontTx/>
              <a:buNone/>
            </a:pPr>
            <a:r>
              <a:rPr lang="en-US" altLang="en-US" sz="28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</a:t>
            </a:r>
            <a:r>
              <a:rPr lang="en-US" altLang="en-US" sz="28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(1000.yen)</a:t>
            </a:r>
          </a:p>
          <a:p>
            <a:pPr lvl="2">
              <a:buFontTx/>
              <a:buNone/>
            </a:pPr>
            <a:r>
              <a:rPr lang="en-US" altLang="en-US" sz="2800" dirty="0" err="1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acct.deposit</a:t>
            </a:r>
            <a:r>
              <a:rPr lang="en-US" altLang="en-US" sz="2800" dirty="0" smtClean="0">
                <a:solidFill>
                  <a:schemeClr val="accent2"/>
                </a:solidFill>
                <a:latin typeface="Lucida Sans Typewriter" pitchFamily="49" charset="0"/>
                <a:ea typeface="ＭＳ Ｐゴシック" pitchFamily="34" charset="-128"/>
              </a:rPr>
              <a:t>(3000.rupees)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Surely there is a DRY way to do this?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3657600"/>
            <a:ext cx="29718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3"/>
              </a:rPr>
              <a:t>http://pastebin.com/agjb5qBF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  <p:pic>
        <p:nvPicPr>
          <p:cNvPr id="5" name="Picture 4" descr="d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16176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5943600"/>
            <a:ext cx="2971800" cy="400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>
                <a:latin typeface="Arial Narrow" charset="0"/>
                <a:ea typeface="ＭＳ Ｐゴシック" charset="0"/>
                <a:cs typeface="Arial Narrow" charset="0"/>
                <a:hlinkClick r:id="rId5"/>
              </a:rPr>
              <a:t>http://pastebin.com/HJTvUid5</a:t>
            </a:r>
            <a:endParaRPr lang="en-US" sz="2000" i="1">
              <a:latin typeface="Arial Narrow" charset="0"/>
              <a:ea typeface="ＭＳ Ｐゴシック" charset="0"/>
              <a:cs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Reflection &amp; Metaprogramming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You can ask Ruby objects questions about themselves at runtime </a:t>
            </a:r>
            <a:r>
              <a:rPr lang="en-US" altLang="en-US" i="1" smtClean="0">
                <a:ea typeface="ＭＳ Ｐゴシック" pitchFamily="34" charset="-128"/>
              </a:rPr>
              <a:t>(introspection)</a:t>
            </a:r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You can use this information to </a:t>
            </a:r>
            <a:r>
              <a:rPr lang="en-US" altLang="en-US" i="1" smtClean="0">
                <a:ea typeface="ＭＳ Ｐゴシック" pitchFamily="34" charset="-128"/>
              </a:rPr>
              <a:t>generate new code </a:t>
            </a:r>
            <a:r>
              <a:rPr lang="en-US" altLang="en-US" smtClean="0">
                <a:ea typeface="ＭＳ Ｐゴシック" pitchFamily="34" charset="-128"/>
              </a:rPr>
              <a:t>(methods, objects, classes) at runtime (</a:t>
            </a:r>
            <a:r>
              <a:rPr lang="en-US" altLang="en-US" i="1" smtClean="0">
                <a:ea typeface="ＭＳ Ｐゴシック" pitchFamily="34" charset="-128"/>
              </a:rPr>
              <a:t>reflection)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…so can have </a:t>
            </a:r>
            <a:r>
              <a:rPr lang="en-US" altLang="en-US" i="1" smtClean="0">
                <a:ea typeface="ＭＳ Ｐゴシック" pitchFamily="34" charset="-128"/>
              </a:rPr>
              <a:t>code that writes code </a:t>
            </a:r>
            <a:r>
              <a:rPr lang="en-US" altLang="en-US" smtClean="0">
                <a:ea typeface="ＭＳ Ｐゴシック" pitchFamily="34" charset="-128"/>
              </a:rPr>
              <a:t>(</a:t>
            </a:r>
            <a:r>
              <a:rPr lang="en-US" altLang="en-US" i="1" smtClean="0">
                <a:ea typeface="ＭＳ Ｐゴシック" pitchFamily="34" charset="-128"/>
              </a:rPr>
              <a:t>metaprogramming)</a:t>
            </a:r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You can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reopen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any class at any time and add stuff to it.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…</a:t>
            </a:r>
            <a:r>
              <a:rPr lang="en-US" altLang="en-US" i="1" smtClean="0">
                <a:ea typeface="ＭＳ Ｐゴシック" pitchFamily="34" charset="-128"/>
              </a:rPr>
              <a:t>in addition</a:t>
            </a:r>
            <a:r>
              <a:rPr lang="en-US" altLang="en-US" smtClean="0">
                <a:ea typeface="ＭＳ Ｐゴシック" pitchFamily="34" charset="-128"/>
              </a:rPr>
              <a:t> to extending/subclassing it!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36F7556-C76F-4DB1-B864-39C91D63F692}" type="slidenum">
              <a:rPr lang="en-US" altLang="en-US" sz="1400">
                <a:latin typeface="Helvetica" pitchFamily="-84" charset="0"/>
              </a:rPr>
              <a:pPr eaLnBrk="1" hangingPunct="1"/>
              <a:t>7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4915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Change</a:t>
            </a:r>
            <a:r>
              <a:rPr lang="en-US" altLang="en-US" sz="2800" dirty="0">
                <a:solidFill>
                  <a:srgbClr val="408000"/>
                </a:solidFill>
                <a:latin typeface="Helvetica" pitchFamily="-84" charset="0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Lucida Sans Typewriter" pitchFamily="49" charset="0"/>
              </a:rPr>
              <a:t>Numeric#method_missing</a:t>
            </a:r>
            <a:r>
              <a:rPr lang="en-US" altLang="en-US" sz="2800" dirty="0">
                <a:solidFill>
                  <a:srgbClr val="408000"/>
                </a:solidFill>
                <a:latin typeface="Helvetica" pitchFamily="-84" charset="0"/>
              </a:rPr>
              <a:t> </a:t>
            </a:r>
            <a:r>
              <a:rPr lang="en-US" altLang="en-US" sz="2800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to detect calls to 'in' with appropriate </a:t>
            </a:r>
            <a:r>
              <a:rPr lang="en-US" altLang="en-US" sz="2800" dirty="0" err="1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itchFamily="-84" charset="0"/>
              </a:rPr>
              <a:t>args</a:t>
            </a:r>
            <a:endParaRPr lang="en-US" altLang="en-US" sz="2800" dirty="0">
              <a:ln>
                <a:solidFill>
                  <a:schemeClr val="tx1"/>
                </a:solidFill>
              </a:ln>
              <a:solidFill>
                <a:srgbClr val="CCFF66"/>
              </a:solidFill>
              <a:latin typeface="Lucida Sans Typewriter" pitchFamily="49" charset="0"/>
            </a:endParaRPr>
          </a:p>
        </p:txBody>
      </p:sp>
      <p:sp>
        <p:nvSpPr>
          <p:cNvPr id="5017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90061A"/>
                </a:solidFill>
                <a:latin typeface="Helvetica" pitchFamily="-84" charset="0"/>
              </a:rPr>
              <a:t>Define the method</a:t>
            </a:r>
            <a:r>
              <a:rPr lang="en-US" altLang="en-US" sz="2800" dirty="0">
                <a:solidFill>
                  <a:srgbClr val="FF0000"/>
                </a:solidFill>
                <a:latin typeface="Helvetica" pitchFamily="-84" charset="0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Lucida Sans Typewriter" pitchFamily="49" charset="0"/>
              </a:rPr>
              <a:t>Numeric#in</a:t>
            </a:r>
            <a:endParaRPr lang="en-US" altLang="en-US" sz="2800" dirty="0">
              <a:solidFill>
                <a:schemeClr val="accent2"/>
              </a:solidFill>
              <a:latin typeface="Lucida Sans Typewriter" pitchFamily="49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99B0"/>
                </a:solidFill>
                <a:latin typeface="Helvetica" pitchFamily="-84" charset="0"/>
              </a:rPr>
              <a:t>Define the method </a:t>
            </a:r>
            <a:r>
              <a:rPr lang="en-US" altLang="en-US" sz="2800" dirty="0">
                <a:solidFill>
                  <a:schemeClr val="accent2"/>
                </a:solidFill>
                <a:latin typeface="Lucida Sans Typewriter" pitchFamily="49" charset="0"/>
              </a:rPr>
              <a:t>Numeric.in</a:t>
            </a:r>
          </a:p>
        </p:txBody>
      </p: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24"/>
            <a:chExt cx="7116549" cy="716141"/>
          </a:xfrm>
        </p:grpSpPr>
        <p:sp>
          <p:nvSpPr>
            <p:cNvPr id="50186" name="TextBox 2"/>
            <p:cNvSpPr txBox="1">
              <a:spLocks noChangeArrowheads="1"/>
            </p:cNvSpPr>
            <p:nvPr/>
          </p:nvSpPr>
          <p:spPr bwMode="auto">
            <a:xfrm>
              <a:off x="1371600" y="1743724"/>
              <a:ext cx="6705600" cy="71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921"/>
                  </a:solidFill>
                  <a:latin typeface="Helvetica" pitchFamily="-84" charset="0"/>
                </a:rPr>
                <a:t>Change</a:t>
              </a:r>
              <a:r>
                <a:rPr lang="en-US" altLang="en-US" sz="2800" dirty="0">
                  <a:solidFill>
                    <a:srgbClr val="FF8000"/>
                  </a:solidFill>
                  <a:latin typeface="Helvetica" pitchFamily="-84" charset="0"/>
                </a:rPr>
                <a:t> </a:t>
              </a:r>
              <a:r>
                <a:rPr lang="en-US" altLang="en-US" sz="2800" dirty="0" err="1">
                  <a:solidFill>
                    <a:schemeClr val="accent2"/>
                  </a:solidFill>
                  <a:latin typeface="Lucida Sans Typewriter" pitchFamily="49" charset="0"/>
                </a:rPr>
                <a:t>Numeric.method_missing</a:t>
              </a:r>
              <a:r>
                <a:rPr lang="en-US" altLang="en-US" sz="2800" dirty="0">
                  <a:solidFill>
                    <a:schemeClr val="accent2"/>
                  </a:solidFill>
                  <a:latin typeface="Lucida Sans Typewriter" pitchFamily="49" charset="0"/>
                </a:rPr>
                <a:t> </a:t>
              </a:r>
              <a:r>
                <a:rPr lang="en-US" altLang="en-US" sz="2800" dirty="0">
                  <a:solidFill>
                    <a:srgbClr val="FF4921"/>
                  </a:solidFill>
                  <a:latin typeface="Helvetica" pitchFamily="-84" charset="0"/>
                </a:rPr>
                <a:t>to detect calls to 'in' with appropriate </a:t>
              </a:r>
              <a:r>
                <a:rPr lang="en-US" altLang="en-US" sz="2800" dirty="0" err="1">
                  <a:solidFill>
                    <a:srgbClr val="FF4921"/>
                  </a:solidFill>
                  <a:latin typeface="Helvetica" pitchFamily="-84" charset="0"/>
                </a:rPr>
                <a:t>args</a:t>
              </a:r>
              <a:endParaRPr lang="en-US" altLang="en-US" sz="2800" dirty="0">
                <a:solidFill>
                  <a:srgbClr val="FF4921"/>
                </a:solidFill>
                <a:latin typeface="Helvetica" pitchFamily="-84" charset="0"/>
              </a:endParaRPr>
            </a:p>
          </p:txBody>
        </p:sp>
        <p:sp>
          <p:nvSpPr>
            <p:cNvPr id="5018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itchFamily="-84" charset="0"/>
                  <a:ea typeface="MS Gothic" pitchFamily="49" charset="-128"/>
                </a:rPr>
                <a:t>☐</a:t>
              </a:r>
              <a:endParaRPr lang="en-US" altLang="en-US">
                <a:latin typeface="Helvetica" pitchFamily="-84" charset="0"/>
              </a:endParaRPr>
            </a:p>
          </p:txBody>
        </p:sp>
      </p:grpSp>
      <p:sp>
        <p:nvSpPr>
          <p:cNvPr id="5018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itchFamily="49" charset="-128"/>
                <a:ea typeface="MS Gothic" pitchFamily="49" charset="-128"/>
              </a:rPr>
              <a:t>☐</a:t>
            </a:r>
            <a:endParaRPr lang="en-US" altLang="en-US"/>
          </a:p>
        </p:txBody>
      </p:sp>
      <p:sp>
        <p:nvSpPr>
          <p:cNvPr id="5018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8667A4A-03CE-4E38-93E8-83CFA21E2E10}" type="slidenum">
              <a:rPr lang="en-US" altLang="en-US" sz="1400">
                <a:latin typeface="Helvetica" pitchFamily="-84" charset="0"/>
              </a:rPr>
              <a:pPr eaLnBrk="1" hangingPunct="1"/>
              <a:t>8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50185" name="TextBox 12"/>
          <p:cNvSpPr txBox="1">
            <a:spLocks noChangeArrowheads="1"/>
          </p:cNvSpPr>
          <p:nvPr/>
        </p:nvSpPr>
        <p:spPr bwMode="auto">
          <a:xfrm>
            <a:off x="152400" y="4826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800" dirty="0">
                <a:latin typeface="Helvetica" pitchFamily="-84" charset="0"/>
              </a:rPr>
              <a:t>Suppose we want to handle</a:t>
            </a:r>
            <a:br>
              <a:rPr lang="en-US" altLang="en-US" sz="2800" dirty="0">
                <a:latin typeface="Helvetica" pitchFamily="-84" charset="0"/>
              </a:rPr>
            </a:br>
            <a:r>
              <a:rPr lang="en-US" altLang="en-US" sz="2800" dirty="0">
                <a:solidFill>
                  <a:schemeClr val="accent2"/>
                </a:solidFill>
                <a:latin typeface="Lucida Sans Typewriter" pitchFamily="49" charset="0"/>
              </a:rPr>
              <a:t>5.euros.in(:rupees)</a:t>
            </a:r>
            <a:r>
              <a:rPr lang="en-US" altLang="en-US" sz="2800" dirty="0">
                <a:solidFill>
                  <a:srgbClr val="333399"/>
                </a:solidFill>
                <a:latin typeface="Helvetica" pitchFamily="-84" charset="0"/>
              </a:rPr>
              <a:t/>
            </a:r>
            <a:br>
              <a:rPr lang="en-US" altLang="en-US" sz="2800" dirty="0">
                <a:solidFill>
                  <a:srgbClr val="333399"/>
                </a:solidFill>
                <a:latin typeface="Helvetica" pitchFamily="-84" charset="0"/>
              </a:rPr>
            </a:br>
            <a:r>
              <a:rPr lang="en-US" altLang="en-US" sz="2800" dirty="0">
                <a:latin typeface="Helvetica" pitchFamily="-84" charset="0"/>
              </a:rPr>
              <a:t>What change to </a:t>
            </a:r>
            <a:r>
              <a:rPr lang="en-US" altLang="en-US" sz="2800" dirty="0">
                <a:solidFill>
                  <a:schemeClr val="accent2"/>
                </a:solidFill>
                <a:latin typeface="Lucida Sans Typewriter" pitchFamily="49" charset="0"/>
              </a:rPr>
              <a:t>Numeric</a:t>
            </a:r>
            <a:r>
              <a:rPr lang="en-US" altLang="en-US" sz="2800" dirty="0">
                <a:latin typeface="Helvetica" pitchFamily="-84" charset="0"/>
              </a:rPr>
              <a:t> would be most appropriate?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E54E8E-73C8-49E0-A66D-B15B1413A0A2}" type="slidenum">
              <a:rPr lang="en-US" altLang="en-US" sz="1400">
                <a:latin typeface="Helvetica" pitchFamily="-84" charset="0"/>
              </a:rPr>
              <a:pPr eaLnBrk="1" hangingPunct="1"/>
              <a:t>9</a:t>
            </a:fld>
            <a:endParaRPr lang="en-US" altLang="en-US" sz="1400">
              <a:latin typeface="Helvetica" pitchFamily="-8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</a:p>
        </p:txBody>
      </p:sp>
      <p:sp>
        <p:nvSpPr>
          <p:cNvPr id="5222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LabHelvetica">
  <a:themeElements>
    <a:clrScheme name="RADLabHelvetic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Lab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LabHelveti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</Template>
  <TotalTime>15812</TotalTime>
  <Words>1644</Words>
  <Application>Microsoft Office PowerPoint</Application>
  <PresentationFormat>On-screen Show (4:3)</PresentationFormat>
  <Paragraphs>237</Paragraphs>
  <Slides>29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RADLabHelvetica</vt:lpstr>
      <vt:lpstr>Image</vt:lpstr>
      <vt:lpstr>All Programming is Metaprogramming   (Engineering Software as a Service §3.5)</vt:lpstr>
      <vt:lpstr>Metaprogramming &amp; Reflection</vt:lpstr>
      <vt:lpstr>An International Bank Account</vt:lpstr>
      <vt:lpstr>An International Bank Account!</vt:lpstr>
      <vt:lpstr>The Power of method_missing</vt:lpstr>
      <vt:lpstr>Reflection &amp; Metaprogramming</vt:lpstr>
      <vt:lpstr>PowerPoint Presentation</vt:lpstr>
      <vt:lpstr>PowerPoint Presentation</vt:lpstr>
      <vt:lpstr>PowerPoint Presentation</vt:lpstr>
      <vt:lpstr>Blocks, Iterators, Functional Idioms   (Engineering Software as a Service §3.6)</vt:lpstr>
      <vt:lpstr>Functionally Flavored</vt:lpstr>
      <vt:lpstr>Loops - But Don’t Think of Them That Way</vt:lpstr>
      <vt:lpstr>If You Are Iterating with an Index, You Are Probably Doing It Wrong</vt:lpstr>
      <vt:lpstr>“Expression Orientation”</vt:lpstr>
      <vt:lpstr>PowerPoint Presentation</vt:lpstr>
      <vt:lpstr>PowerPoint Presentation</vt:lpstr>
      <vt:lpstr>PowerPoint Presentation</vt:lpstr>
      <vt:lpstr>Mix-ins and Duck Typing    (Engineering Software as a Service §3.7)</vt:lpstr>
      <vt:lpstr>So What If You’re Not My Type</vt:lpstr>
      <vt:lpstr>What is “Duck Typing”?</vt:lpstr>
      <vt:lpstr>Modules</vt:lpstr>
      <vt:lpstr>A Mix-in is a Contract</vt:lpstr>
      <vt:lpstr>Example: Sorting a File</vt:lpstr>
      <vt:lpstr>PowerPoint Presentation</vt:lpstr>
      <vt:lpstr>PowerPoint Presentation</vt:lpstr>
      <vt:lpstr>PowerPoint Presentation</vt:lpstr>
      <vt:lpstr>Making Accounts Comparable</vt:lpstr>
      <vt:lpstr>When Module? When Class?</vt:lpstr>
      <vt:lpstr>PowerPoint Presentation</vt:lpstr>
    </vt:vector>
  </TitlesOfParts>
  <Company>Armando Fox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Short Course: Just Enough Ruby</dc:title>
  <dc:creator>Hank Walker</dc:creator>
  <cp:lastModifiedBy>Hank Walker</cp:lastModifiedBy>
  <cp:revision>574</cp:revision>
  <dcterms:created xsi:type="dcterms:W3CDTF">2012-09-05T21:48:28Z</dcterms:created>
  <dcterms:modified xsi:type="dcterms:W3CDTF">2015-01-27T04:00:11Z</dcterms:modified>
</cp:coreProperties>
</file>