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4" r:id="rId15"/>
    <p:sldId id="275" r:id="rId16"/>
    <p:sldId id="271" r:id="rId17"/>
    <p:sldId id="269" r:id="rId18"/>
    <p:sldId id="273" r:id="rId19"/>
    <p:sldId id="268" r:id="rId20"/>
    <p:sldId id="272" r:id="rId2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77" d="100"/>
          <a:sy n="77" d="100"/>
        </p:scale>
        <p:origin x="-94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&#914;&#953;&#946;&#955;&#943;&#959;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&#914;&#953;&#946;&#955;&#943;&#959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Excel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914;&#953;&#946;&#955;&#943;&#959;1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&#914;&#953;&#946;&#955;&#943;&#959;1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&#914;&#953;&#946;&#955;&#943;&#959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Excel2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ed\Desktop\&#914;&#953;&#946;&#955;&#943;&#959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MPI</a:t>
            </a:r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Φύλλο1!$A$1</c:f>
              <c:strCache>
                <c:ptCount val="1"/>
                <c:pt idx="0">
                  <c:v>MPI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Φύλλο1!$B$1:$B$3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Φύλλο1!$C$1:$C$3</c:f>
              <c:numCache>
                <c:formatCode>General</c:formatCode>
                <c:ptCount val="3"/>
                <c:pt idx="0">
                  <c:v>1</c:v>
                </c:pt>
                <c:pt idx="1">
                  <c:v>1.9960000000000002</c:v>
                </c:pt>
                <c:pt idx="2">
                  <c:v>3.9939999999999998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344768"/>
        <c:axId val="120097024"/>
      </c:lineChart>
      <c:catAx>
        <c:axId val="133344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0" i="0" u="none" strike="noStrike" baseline="0" dirty="0" smtClean="0"/>
                  <a:t>Machines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0097024"/>
        <c:crosses val="autoZero"/>
        <c:auto val="1"/>
        <c:lblAlgn val="ctr"/>
        <c:lblOffset val="100"/>
        <c:noMultiLvlLbl val="0"/>
      </c:catAx>
      <c:valAx>
        <c:axId val="120097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 i="0" u="none" strike="noStrike" baseline="0" dirty="0" smtClean="0"/>
                  <a:t>speedup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3344768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OPENMP</a:t>
            </a:r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Φύλλο1!$A$6</c:f>
              <c:strCache>
                <c:ptCount val="1"/>
                <c:pt idx="0">
                  <c:v>OPENMP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Φύλλο1!$B$6:$B$8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Φύλλο1!$C$6:$C$8</c:f>
              <c:numCache>
                <c:formatCode>General</c:formatCode>
                <c:ptCount val="3"/>
                <c:pt idx="0">
                  <c:v>1</c:v>
                </c:pt>
                <c:pt idx="1">
                  <c:v>1.9000000000000001</c:v>
                </c:pt>
                <c:pt idx="2">
                  <c:v>3.7963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557056"/>
        <c:axId val="120099904"/>
      </c:lineChart>
      <c:catAx>
        <c:axId val="136557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Threads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0099904"/>
        <c:crosses val="autoZero"/>
        <c:auto val="1"/>
        <c:lblAlgn val="ctr"/>
        <c:lblOffset val="100"/>
        <c:noMultiLvlLbl val="0"/>
      </c:catAx>
      <c:valAx>
        <c:axId val="120099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="0" i="0" u="none" strike="noStrike" baseline="0" dirty="0" smtClean="0"/>
                  <a:t>speedup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6557056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4Machines-4Threads (Hybrid)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Φύλλο1!$B$2</c:f>
              <c:numCache>
                <c:formatCode>General</c:formatCode>
                <c:ptCount val="1"/>
                <c:pt idx="0">
                  <c:v>65532.807360000006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4Machines-2Threads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Φύλλο1!$C$2</c:f>
              <c:numCache>
                <c:formatCode>General</c:formatCode>
                <c:ptCount val="1"/>
                <c:pt idx="0">
                  <c:v>129600.51249999997</c:v>
                </c:pt>
              </c:numCache>
            </c:numRef>
          </c:val>
        </c:ser>
        <c:ser>
          <c:idx val="2"/>
          <c:order val="2"/>
          <c:tx>
            <c:strRef>
              <c:f>Φύλλο1!$D$1</c:f>
              <c:strCache>
                <c:ptCount val="1"/>
                <c:pt idx="0">
                  <c:v>4Machines-1Threads(MPI)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Φύλλο1!$D$2</c:f>
              <c:numCache>
                <c:formatCode>General</c:formatCode>
                <c:ptCount val="1"/>
                <c:pt idx="0">
                  <c:v>246049.70580000011</c:v>
                </c:pt>
              </c:numCache>
            </c:numRef>
          </c:val>
        </c:ser>
        <c:ser>
          <c:idx val="3"/>
          <c:order val="3"/>
          <c:tx>
            <c:strRef>
              <c:f>Φύλλο1!$E$1</c:f>
              <c:strCache>
                <c:ptCount val="1"/>
                <c:pt idx="0">
                  <c:v>2Machines-4Threads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Φύλλο1!$E$2</c:f>
              <c:numCache>
                <c:formatCode>General</c:formatCode>
                <c:ptCount val="1"/>
                <c:pt idx="0">
                  <c:v>124807.68799999999</c:v>
                </c:pt>
              </c:numCache>
            </c:numRef>
          </c:val>
        </c:ser>
        <c:ser>
          <c:idx val="4"/>
          <c:order val="4"/>
          <c:tx>
            <c:strRef>
              <c:f>Φύλλο1!$F$1</c:f>
              <c:strCache>
                <c:ptCount val="1"/>
                <c:pt idx="0">
                  <c:v>2Machines-2Threads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Φύλλο1!$F$2</c:f>
              <c:numCache>
                <c:formatCode>General</c:formatCode>
                <c:ptCount val="1"/>
                <c:pt idx="0">
                  <c:v>248757.87590000001</c:v>
                </c:pt>
              </c:numCache>
            </c:numRef>
          </c:val>
        </c:ser>
        <c:ser>
          <c:idx val="5"/>
          <c:order val="5"/>
          <c:tx>
            <c:strRef>
              <c:f>Φύλλο1!$G$1</c:f>
              <c:strCache>
                <c:ptCount val="1"/>
                <c:pt idx="0">
                  <c:v>2Machines-1Threads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Φύλλο1!$G$2</c:f>
              <c:numCache>
                <c:formatCode>General</c:formatCode>
                <c:ptCount val="1"/>
                <c:pt idx="0">
                  <c:v>472981.712</c:v>
                </c:pt>
              </c:numCache>
            </c:numRef>
          </c:val>
        </c:ser>
        <c:ser>
          <c:idx val="6"/>
          <c:order val="6"/>
          <c:tx>
            <c:strRef>
              <c:f>Φύλλο1!$H$1</c:f>
              <c:strCache>
                <c:ptCount val="1"/>
                <c:pt idx="0">
                  <c:v>1Machines-4Threads(OpenMP)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Φύλλο1!$H$2</c:f>
              <c:numCache>
                <c:formatCode>General</c:formatCode>
                <c:ptCount val="1"/>
                <c:pt idx="0">
                  <c:v>256990.25730000011</c:v>
                </c:pt>
              </c:numCache>
            </c:numRef>
          </c:val>
        </c:ser>
        <c:ser>
          <c:idx val="7"/>
          <c:order val="7"/>
          <c:tx>
            <c:strRef>
              <c:f>Φύλλο1!$I$1</c:f>
              <c:strCache>
                <c:ptCount val="1"/>
                <c:pt idx="0">
                  <c:v>1Machines-2Threads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Φύλλο1!$I$2</c:f>
              <c:numCache>
                <c:formatCode>General</c:formatCode>
                <c:ptCount val="1"/>
                <c:pt idx="0">
                  <c:v>511380.46679999999</c:v>
                </c:pt>
              </c:numCache>
            </c:numRef>
          </c:val>
        </c:ser>
        <c:ser>
          <c:idx val="8"/>
          <c:order val="8"/>
          <c:tx>
            <c:strRef>
              <c:f>Φύλλο1!$J$1</c:f>
              <c:strCache>
                <c:ptCount val="1"/>
                <c:pt idx="0">
                  <c:v>1Machines-1Threads (serial)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Φύλλο1!$J$2</c:f>
              <c:numCache>
                <c:formatCode>General</c:formatCode>
                <c:ptCount val="1"/>
                <c:pt idx="0">
                  <c:v>975622.13209999911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262336"/>
        <c:axId val="124224064"/>
      </c:barChart>
      <c:catAx>
        <c:axId val="1332623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4224064"/>
        <c:crosses val="autoZero"/>
        <c:auto val="1"/>
        <c:lblAlgn val="ctr"/>
        <c:lblOffset val="100"/>
        <c:noMultiLvlLbl val="0"/>
      </c:catAx>
      <c:valAx>
        <c:axId val="124224064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33262336"/>
        <c:crosses val="autoZero"/>
        <c:crossBetween val="between"/>
        <c:dispUnits>
          <c:builtInUnit val="hundreds"/>
        </c:dispUnits>
      </c:valAx>
    </c:plotArea>
    <c:legend>
      <c:legendPos val="r"/>
      <c:layout>
        <c:manualLayout>
          <c:xMode val="edge"/>
          <c:yMode val="edge"/>
          <c:x val="0.65323483071719468"/>
          <c:y val="0.14937844843697978"/>
          <c:w val="0.33231778185203509"/>
          <c:h val="0.73839448087564907"/>
        </c:manualLayout>
      </c:layout>
      <c:overlay val="0"/>
      <c:txPr>
        <a:bodyPr/>
        <a:lstStyle/>
        <a:p>
          <a:pPr>
            <a:defRPr sz="900"/>
          </a:pPr>
          <a:endParaRPr lang="el-G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Φύλλο1!$A$2</c:f>
              <c:strCache>
                <c:ptCount val="1"/>
                <c:pt idx="0">
                  <c:v>Hybrid</c:v>
                </c:pt>
              </c:strCache>
            </c:strRef>
          </c:tx>
          <c:cat>
            <c:numRef>
              <c:f>Φύλλο1!$B$1:$D$1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Φύλλο1!$B$2:$D$2</c:f>
              <c:numCache>
                <c:formatCode>General</c:formatCode>
                <c:ptCount val="3"/>
                <c:pt idx="0">
                  <c:v>0.12355099999999998</c:v>
                </c:pt>
                <c:pt idx="1">
                  <c:v>295.33314099999967</c:v>
                </c:pt>
                <c:pt idx="2">
                  <c:v>69869.023593999998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Φύλλο1!$A$3</c:f>
              <c:strCache>
                <c:ptCount val="1"/>
                <c:pt idx="0">
                  <c:v>MPI</c:v>
                </c:pt>
              </c:strCache>
            </c:strRef>
          </c:tx>
          <c:cat>
            <c:numRef>
              <c:f>Φύλλο1!$B$1:$D$1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Φύλλο1!$B$3:$D$3</c:f>
              <c:numCache>
                <c:formatCode>General</c:formatCode>
                <c:ptCount val="3"/>
                <c:pt idx="0">
                  <c:v>0.18795000000000017</c:v>
                </c:pt>
                <c:pt idx="1">
                  <c:v>1074.647152</c:v>
                </c:pt>
                <c:pt idx="2">
                  <c:v>262330.48040000029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Φύλλο1!$A$4</c:f>
              <c:strCache>
                <c:ptCount val="1"/>
                <c:pt idx="0">
                  <c:v>OpenMP</c:v>
                </c:pt>
              </c:strCache>
            </c:strRef>
          </c:tx>
          <c:cat>
            <c:numRef>
              <c:f>Φύλλο1!$B$1:$D$1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Φύλλο1!$B$4:$D$4</c:f>
              <c:numCache>
                <c:formatCode>General</c:formatCode>
                <c:ptCount val="3"/>
                <c:pt idx="0">
                  <c:v>0.21464600000000014</c:v>
                </c:pt>
                <c:pt idx="1">
                  <c:v>1128.8385049999999</c:v>
                </c:pt>
                <c:pt idx="2">
                  <c:v>1047348.6629999994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Φύλλο1!$A$5</c:f>
              <c:strCache>
                <c:ptCount val="1"/>
                <c:pt idx="0">
                  <c:v>Serial</c:v>
                </c:pt>
              </c:strCache>
            </c:strRef>
          </c:tx>
          <c:cat>
            <c:numRef>
              <c:f>Φύλλο1!$B$1:$D$1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Φύλλο1!$B$5:$D$5</c:f>
              <c:numCache>
                <c:formatCode>General</c:formatCode>
                <c:ptCount val="3"/>
                <c:pt idx="0">
                  <c:v>0.71496099999999996</c:v>
                </c:pt>
                <c:pt idx="1">
                  <c:v>4250.2525350000014</c:v>
                </c:pt>
                <c:pt idx="2">
                  <c:v>1048007.267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558080"/>
        <c:axId val="124225792"/>
      </c:lineChart>
      <c:catAx>
        <c:axId val="136558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Data Set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225792"/>
        <c:crosses val="autoZero"/>
        <c:auto val="1"/>
        <c:lblAlgn val="ctr"/>
        <c:lblOffset val="100"/>
        <c:noMultiLvlLbl val="0"/>
      </c:catAx>
      <c:valAx>
        <c:axId val="124225792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Time(log)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6558080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Φύλλο1!$A$11</c:f>
              <c:strCache>
                <c:ptCount val="1"/>
                <c:pt idx="0">
                  <c:v>MPI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Φύλλο1!$B$12:$B$14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Φύλλο1!$C$12:$C$14</c:f>
              <c:numCache>
                <c:formatCode>General</c:formatCode>
                <c:ptCount val="3"/>
                <c:pt idx="0">
                  <c:v>1</c:v>
                </c:pt>
                <c:pt idx="1">
                  <c:v>1.9700000000000017</c:v>
                </c:pt>
                <c:pt idx="2">
                  <c:v>3.96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50720"/>
        <c:axId val="124228096"/>
      </c:lineChart>
      <c:catAx>
        <c:axId val="137950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Machines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228096"/>
        <c:crosses val="autoZero"/>
        <c:auto val="1"/>
        <c:lblAlgn val="ctr"/>
        <c:lblOffset val="100"/>
        <c:noMultiLvlLbl val="0"/>
      </c:catAx>
      <c:valAx>
        <c:axId val="124228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Speedup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7950720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Φύλλο1!$A$5</c:f>
              <c:strCache>
                <c:ptCount val="1"/>
                <c:pt idx="0">
                  <c:v>OpenMP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Φύλλο1!$B$6:$B$8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Φύλλο1!$C$6:$C$8</c:f>
              <c:numCache>
                <c:formatCode>General</c:formatCode>
                <c:ptCount val="3"/>
                <c:pt idx="0">
                  <c:v>1</c:v>
                </c:pt>
                <c:pt idx="1">
                  <c:v>1.9000000000000001</c:v>
                </c:pt>
                <c:pt idx="2">
                  <c:v>3.7959999999999998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23264"/>
        <c:axId val="124230400"/>
      </c:lineChart>
      <c:catAx>
        <c:axId val="139723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Threads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4230400"/>
        <c:crosses val="autoZero"/>
        <c:auto val="1"/>
        <c:lblAlgn val="ctr"/>
        <c:lblOffset val="100"/>
        <c:noMultiLvlLbl val="0"/>
      </c:catAx>
      <c:valAx>
        <c:axId val="124230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Speedup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97232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4Machines-4Threads (Hybrid)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Φύλλο1!$B$2</c:f>
              <c:numCache>
                <c:formatCode>General</c:formatCode>
                <c:ptCount val="1"/>
                <c:pt idx="0">
                  <c:v>65532.807360000006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4Machines-2Threads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Φύλλο1!$C$2</c:f>
              <c:numCache>
                <c:formatCode>General</c:formatCode>
                <c:ptCount val="1"/>
                <c:pt idx="0">
                  <c:v>129600.51249999997</c:v>
                </c:pt>
              </c:numCache>
            </c:numRef>
          </c:val>
        </c:ser>
        <c:ser>
          <c:idx val="2"/>
          <c:order val="2"/>
          <c:tx>
            <c:strRef>
              <c:f>Φύλλο1!$D$1</c:f>
              <c:strCache>
                <c:ptCount val="1"/>
                <c:pt idx="0">
                  <c:v>4Machines-1Threads(MPI)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Φύλλο1!$D$2</c:f>
              <c:numCache>
                <c:formatCode>General</c:formatCode>
                <c:ptCount val="1"/>
                <c:pt idx="0">
                  <c:v>246049.70580000011</c:v>
                </c:pt>
              </c:numCache>
            </c:numRef>
          </c:val>
        </c:ser>
        <c:ser>
          <c:idx val="3"/>
          <c:order val="3"/>
          <c:tx>
            <c:strRef>
              <c:f>Φύλλο1!$E$1</c:f>
              <c:strCache>
                <c:ptCount val="1"/>
                <c:pt idx="0">
                  <c:v>2Machines-4Threads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Φύλλο1!$E$2</c:f>
              <c:numCache>
                <c:formatCode>General</c:formatCode>
                <c:ptCount val="1"/>
                <c:pt idx="0">
                  <c:v>124807.68799999999</c:v>
                </c:pt>
              </c:numCache>
            </c:numRef>
          </c:val>
        </c:ser>
        <c:ser>
          <c:idx val="4"/>
          <c:order val="4"/>
          <c:tx>
            <c:strRef>
              <c:f>Φύλλο1!$F$1</c:f>
              <c:strCache>
                <c:ptCount val="1"/>
                <c:pt idx="0">
                  <c:v>2Machines-2Threads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Φύλλο1!$F$2</c:f>
              <c:numCache>
                <c:formatCode>General</c:formatCode>
                <c:ptCount val="1"/>
                <c:pt idx="0">
                  <c:v>248757.87590000001</c:v>
                </c:pt>
              </c:numCache>
            </c:numRef>
          </c:val>
        </c:ser>
        <c:ser>
          <c:idx val="5"/>
          <c:order val="5"/>
          <c:tx>
            <c:strRef>
              <c:f>Φύλλο1!$G$1</c:f>
              <c:strCache>
                <c:ptCount val="1"/>
                <c:pt idx="0">
                  <c:v>2Machines-1Threads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Φύλλο1!$G$2</c:f>
              <c:numCache>
                <c:formatCode>General</c:formatCode>
                <c:ptCount val="1"/>
                <c:pt idx="0">
                  <c:v>472981.712</c:v>
                </c:pt>
              </c:numCache>
            </c:numRef>
          </c:val>
        </c:ser>
        <c:ser>
          <c:idx val="6"/>
          <c:order val="6"/>
          <c:tx>
            <c:strRef>
              <c:f>Φύλλο1!$H$1</c:f>
              <c:strCache>
                <c:ptCount val="1"/>
                <c:pt idx="0">
                  <c:v>1Machines-4Threads(OpenMP)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Φύλλο1!$H$2</c:f>
              <c:numCache>
                <c:formatCode>General</c:formatCode>
                <c:ptCount val="1"/>
                <c:pt idx="0">
                  <c:v>256990.25730000011</c:v>
                </c:pt>
              </c:numCache>
            </c:numRef>
          </c:val>
        </c:ser>
        <c:ser>
          <c:idx val="7"/>
          <c:order val="7"/>
          <c:tx>
            <c:strRef>
              <c:f>Φύλλο1!$I$1</c:f>
              <c:strCache>
                <c:ptCount val="1"/>
                <c:pt idx="0">
                  <c:v>1Machines-2Threads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Φύλλο1!$I$2</c:f>
              <c:numCache>
                <c:formatCode>General</c:formatCode>
                <c:ptCount val="1"/>
                <c:pt idx="0">
                  <c:v>511380.46679999999</c:v>
                </c:pt>
              </c:numCache>
            </c:numRef>
          </c:val>
        </c:ser>
        <c:ser>
          <c:idx val="8"/>
          <c:order val="8"/>
          <c:tx>
            <c:strRef>
              <c:f>Φύλλο1!$J$1</c:f>
              <c:strCache>
                <c:ptCount val="1"/>
                <c:pt idx="0">
                  <c:v>1Machines-1Threads (serial)</c:v>
                </c:pt>
              </c:strCache>
            </c:strRef>
          </c:tx>
          <c:invertIfNegative val="0"/>
          <c:cat>
            <c:strRef>
              <c:f>Φύλλο1!$A$2</c:f>
              <c:strCache>
                <c:ptCount val="1"/>
                <c:pt idx="0">
                  <c:v>4o Πείραμα</c:v>
                </c:pt>
              </c:strCache>
            </c:strRef>
          </c:cat>
          <c:val>
            <c:numRef>
              <c:f>Φύλλο1!$J$2</c:f>
              <c:numCache>
                <c:formatCode>General</c:formatCode>
                <c:ptCount val="1"/>
                <c:pt idx="0">
                  <c:v>975622.13209999935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724288"/>
        <c:axId val="139699904"/>
      </c:barChart>
      <c:catAx>
        <c:axId val="139724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9699904"/>
        <c:crosses val="autoZero"/>
        <c:auto val="1"/>
        <c:lblAlgn val="ctr"/>
        <c:lblOffset val="100"/>
        <c:noMultiLvlLbl val="0"/>
      </c:catAx>
      <c:valAx>
        <c:axId val="139699904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39724288"/>
        <c:crosses val="autoZero"/>
        <c:crossBetween val="between"/>
        <c:dispUnits>
          <c:builtInUnit val="hundreds"/>
        </c:dispUnits>
      </c:valAx>
    </c:plotArea>
    <c:legend>
      <c:legendPos val="r"/>
      <c:layout>
        <c:manualLayout>
          <c:xMode val="edge"/>
          <c:yMode val="edge"/>
          <c:x val="0.80089561173274393"/>
          <c:y val="0.14937844843697973"/>
          <c:w val="0.18465695077588989"/>
          <c:h val="0.73839448087564907"/>
        </c:manualLayout>
      </c:layout>
      <c:overlay val="0"/>
      <c:txPr>
        <a:bodyPr/>
        <a:lstStyle/>
        <a:p>
          <a:pPr>
            <a:defRPr sz="900"/>
          </a:pPr>
          <a:endParaRPr lang="el-G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Φύλλο2!$A$2</c:f>
              <c:strCache>
                <c:ptCount val="1"/>
                <c:pt idx="0">
                  <c:v>Hybrid</c:v>
                </c:pt>
              </c:strCache>
            </c:strRef>
          </c:tx>
          <c:cat>
            <c:numRef>
              <c:f>Φύλλο2!$B$1:$D$1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Φύλλο2!$B$2:$D$2</c:f>
              <c:numCache>
                <c:formatCode>General</c:formatCode>
                <c:ptCount val="3"/>
                <c:pt idx="0">
                  <c:v>0.18583100000000016</c:v>
                </c:pt>
                <c:pt idx="1">
                  <c:v>274.25932899999964</c:v>
                </c:pt>
                <c:pt idx="2">
                  <c:v>65532.807360000006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Φύλλο2!$A$3</c:f>
              <c:strCache>
                <c:ptCount val="1"/>
                <c:pt idx="0">
                  <c:v>MPI</c:v>
                </c:pt>
              </c:strCache>
            </c:strRef>
          </c:tx>
          <c:cat>
            <c:numRef>
              <c:f>Φύλλο2!$B$1:$D$1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Φύλλο2!$B$3:$D$3</c:f>
              <c:numCache>
                <c:formatCode>General</c:formatCode>
                <c:ptCount val="3"/>
                <c:pt idx="0">
                  <c:v>0.24892700000000023</c:v>
                </c:pt>
                <c:pt idx="1">
                  <c:v>1006.6315090000001</c:v>
                </c:pt>
                <c:pt idx="2">
                  <c:v>246049.70580000011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Φύλλο2!$A$4</c:f>
              <c:strCache>
                <c:ptCount val="1"/>
                <c:pt idx="0">
                  <c:v>OpenMP</c:v>
                </c:pt>
              </c:strCache>
            </c:strRef>
          </c:tx>
          <c:cat>
            <c:numRef>
              <c:f>Φύλλο2!$B$1:$D$1</c:f>
              <c:numCache>
                <c:formatCode>General</c:formatCode>
                <c:ptCount val="3"/>
                <c:pt idx="0">
                  <c:v>12000</c:v>
                </c:pt>
                <c:pt idx="1">
                  <c:v>120000</c:v>
                </c:pt>
                <c:pt idx="2">
                  <c:v>1200000</c:v>
                </c:pt>
              </c:numCache>
            </c:numRef>
          </c:cat>
          <c:val>
            <c:numRef>
              <c:f>Φύλλο2!$B$4:$D$4</c:f>
              <c:numCache>
                <c:formatCode>General</c:formatCode>
                <c:ptCount val="3"/>
                <c:pt idx="0">
                  <c:v>0.36521300000000001</c:v>
                </c:pt>
                <c:pt idx="1">
                  <c:v>1040.770364</c:v>
                </c:pt>
                <c:pt idx="2">
                  <c:v>256990.25730000011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Φύλλο2!$A$5</c:f>
              <c:strCache>
                <c:ptCount val="1"/>
                <c:pt idx="0">
                  <c:v>Serial</c:v>
                </c:pt>
              </c:strCache>
            </c:strRef>
          </c:tx>
          <c:val>
            <c:numRef>
              <c:f>Φύλλο2!$B$5:$D$5</c:f>
              <c:numCache>
                <c:formatCode>General</c:formatCode>
                <c:ptCount val="3"/>
                <c:pt idx="0">
                  <c:v>0.69167900000000093</c:v>
                </c:pt>
                <c:pt idx="1">
                  <c:v>3938.2086779999972</c:v>
                </c:pt>
                <c:pt idx="2">
                  <c:v>975622.13209999935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23776"/>
        <c:axId val="139702784"/>
      </c:lineChart>
      <c:catAx>
        <c:axId val="139723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 smtClean="0"/>
                  <a:t>Data set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9702784"/>
        <c:crosses val="autoZero"/>
        <c:auto val="1"/>
        <c:lblAlgn val="ctr"/>
        <c:lblOffset val="100"/>
        <c:noMultiLvlLbl val="0"/>
      </c:catAx>
      <c:valAx>
        <c:axId val="13970278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 smtClean="0"/>
                  <a:t>Time (log)</a:t>
                </a:r>
                <a:endParaRPr lang="el-GR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9723776"/>
        <c:crosses val="autoZero"/>
        <c:crossBetween val="between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0.28299</cdr:x>
      <cdr:y>0.08217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28604" y="-100026"/>
          <a:ext cx="2328874" cy="371888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0.28299</cdr:x>
      <cdr:y>0.08217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328874" cy="371888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0.03125</cdr:x>
      <cdr:y>0.02525</cdr:y>
    </cdr:from>
    <cdr:to>
      <cdr:x>0.2743</cdr:x>
      <cdr:y>0.0726</cdr:y>
    </cdr:to>
    <cdr:sp macro="" textlink="">
      <cdr:nvSpPr>
        <cdr:cNvPr id="3" name="2 - TextBox"/>
        <cdr:cNvSpPr txBox="1"/>
      </cdr:nvSpPr>
      <cdr:spPr>
        <a:xfrm xmlns:a="http://schemas.openxmlformats.org/drawingml/2006/main">
          <a:off x="257148" y="114288"/>
          <a:ext cx="2000264" cy="2143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l-GR" sz="1100" dirty="0"/>
        </a:p>
      </cdr:txBody>
    </cdr:sp>
  </cdr:relSizeAnchor>
  <cdr:relSizeAnchor xmlns:cdr="http://schemas.openxmlformats.org/drawingml/2006/chartDrawing">
    <cdr:from>
      <cdr:x>0.01389</cdr:x>
      <cdr:y>0.02525</cdr:y>
    </cdr:from>
    <cdr:to>
      <cdr:x>0.32639</cdr:x>
      <cdr:y>0.0726</cdr:y>
    </cdr:to>
    <cdr:sp macro="" textlink="">
      <cdr:nvSpPr>
        <cdr:cNvPr id="4" name="3 - TextBox"/>
        <cdr:cNvSpPr txBox="1"/>
      </cdr:nvSpPr>
      <cdr:spPr>
        <a:xfrm xmlns:a="http://schemas.openxmlformats.org/drawingml/2006/main">
          <a:off x="114272" y="114288"/>
          <a:ext cx="2571768" cy="2143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C00000"/>
              </a:solidFill>
            </a:rPr>
            <a:t>KKZ Initialization</a:t>
          </a:r>
          <a:endParaRPr lang="el-GR" sz="1800" b="1" dirty="0">
            <a:solidFill>
              <a:srgbClr val="C0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0.23039</cdr:x>
      <cdr:y>0.08217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896020" cy="37188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8034-2525-47E1-A12A-2CF14FEB40D3}" type="datetimeFigureOut">
              <a:rPr lang="el-GR" smtClean="0"/>
              <a:pPr/>
              <a:t>20/8/2013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20FB-BF54-48F0-8524-C447ABD76B05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Hybrid K</a:t>
            </a:r>
            <a: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means with OpenMP and MPI</a:t>
            </a:r>
            <a:r>
              <a:rPr lang="el-GR" b="1" dirty="0"/>
              <a:t/>
            </a:r>
            <a:br>
              <a:rPr lang="el-GR" b="1" dirty="0"/>
            </a:br>
            <a:endParaRPr lang="el-GR" b="1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Asimina Vouronikoy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Pure MPI - Speedup</a:t>
            </a: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Pure OpenMP - Speedup</a:t>
            </a:r>
            <a:endParaRPr lang="el-GR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Objects</a:t>
            </a:r>
            <a:r>
              <a:rPr lang="el-G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1.200.000,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dim</a:t>
            </a:r>
            <a:r>
              <a:rPr lang="el-G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l-G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16,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centroids</a:t>
            </a:r>
            <a:r>
              <a:rPr lang="el-G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10.000</a:t>
            </a:r>
            <a:endParaRPr lang="el-G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642910" y="1428737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Random Initialization</a:t>
            </a:r>
          </a:p>
          <a:p>
            <a:endParaRPr lang="el-GR" dirty="0"/>
          </a:p>
        </p:txBody>
      </p:sp>
      <p:graphicFrame>
        <p:nvGraphicFramePr>
          <p:cNvPr id="9" name="8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29642" cy="4614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 Time - Hybrid vs. OpenM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l-G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vs. MPI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vs. Serial </a:t>
            </a:r>
            <a:b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l-G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l-G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642910" y="185736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642910" y="1428737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Random Initialization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Pure MPI - Speedup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357158" y="171448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Pure OpenMP - Speedup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Objects</a:t>
            </a:r>
            <a:r>
              <a:rPr lang="el-G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1.200.000,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dim</a:t>
            </a:r>
            <a:r>
              <a:rPr lang="el-G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16,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centroids</a:t>
            </a:r>
            <a:r>
              <a:rPr lang="el-G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10.000</a:t>
            </a:r>
            <a:endParaRPr lang="el-GR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1428760" cy="305736"/>
          </a:xfrm>
          <a:prstGeom prst="rect">
            <a:avLst/>
          </a:prstGeom>
        </p:spPr>
      </p:pic>
      <p:graphicFrame>
        <p:nvGraphicFramePr>
          <p:cNvPr id="7" name="6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686800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 Time - Hybrid vs. OpenMP</a:t>
            </a:r>
            <a:r>
              <a:rPr lang="el-G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vs. MPI vs. Serial</a:t>
            </a:r>
            <a:endParaRPr lang="el-GR" dirty="0"/>
          </a:p>
        </p:txBody>
      </p:sp>
      <p:pic>
        <p:nvPicPr>
          <p:cNvPr id="4" name="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1428760" cy="305736"/>
          </a:xfrm>
          <a:prstGeom prst="rect">
            <a:avLst/>
          </a:prstGeom>
        </p:spPr>
      </p:pic>
      <p:graphicFrame>
        <p:nvGraphicFramePr>
          <p:cNvPr id="5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ΚΚ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 vs. Random Initialization</a:t>
            </a: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6499"/>
            <a:ext cx="8229600" cy="443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Conclusions</a:t>
            </a:r>
            <a:endParaRPr lang="el-GR" b="1" dirty="0">
              <a:solidFill>
                <a:srgbClr val="C0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ΚΚΖ </a:t>
            </a:r>
            <a:r>
              <a:rPr lang="en-US" sz="2000" dirty="0" smtClean="0"/>
              <a:t>algorithm leads to:</a:t>
            </a:r>
            <a:endParaRPr lang="el-GR" sz="2000" dirty="0" smtClean="0"/>
          </a:p>
          <a:p>
            <a:pPr lvl="1"/>
            <a:r>
              <a:rPr lang="en-US" sz="1600" dirty="0" smtClean="0"/>
              <a:t>Less iterations therefore smaller execution time than random initialization</a:t>
            </a:r>
            <a:endParaRPr lang="el-GR" sz="1600" dirty="0" smtClean="0"/>
          </a:p>
          <a:p>
            <a:pPr lvl="1"/>
            <a:r>
              <a:rPr lang="en-US" sz="1600" dirty="0" smtClean="0"/>
              <a:t>Better placement  of the objects </a:t>
            </a:r>
            <a:r>
              <a:rPr lang="en-US" sz="1600" dirty="0"/>
              <a:t>than random initialization</a:t>
            </a:r>
            <a:endParaRPr lang="el-GR" sz="1600" dirty="0"/>
          </a:p>
          <a:p>
            <a:pPr lvl="1"/>
            <a:endParaRPr lang="el-GR" sz="1600" dirty="0"/>
          </a:p>
          <a:p>
            <a:r>
              <a:rPr lang="en-US" sz="2000" dirty="0" smtClean="0"/>
              <a:t>Pure MPI linear speedup</a:t>
            </a:r>
          </a:p>
          <a:p>
            <a:r>
              <a:rPr lang="en-US" sz="2000" dirty="0" smtClean="0"/>
              <a:t>Pure OpenMP </a:t>
            </a:r>
            <a:r>
              <a:rPr lang="en-US" sz="2000" dirty="0"/>
              <a:t>linear speedup</a:t>
            </a:r>
            <a:endParaRPr lang="en-US" sz="2000" dirty="0" smtClean="0"/>
          </a:p>
          <a:p>
            <a:r>
              <a:rPr lang="en-US" sz="2000" dirty="0" smtClean="0"/>
              <a:t>MPI </a:t>
            </a:r>
            <a:r>
              <a:rPr lang="en-US" sz="2000" dirty="0"/>
              <a:t>slight superiority over the </a:t>
            </a:r>
            <a:r>
              <a:rPr lang="en-US" sz="2000" dirty="0" smtClean="0"/>
              <a:t>OpenMP</a:t>
            </a:r>
          </a:p>
          <a:p>
            <a:pPr lvl="1">
              <a:buNone/>
            </a:pPr>
            <a:r>
              <a:rPr lang="el-GR" sz="1600" dirty="0" smtClean="0"/>
              <a:t> </a:t>
            </a:r>
          </a:p>
          <a:p>
            <a:r>
              <a:rPr lang="en-US" sz="2000" dirty="0" smtClean="0"/>
              <a:t>Hybrid implementation</a:t>
            </a:r>
            <a:r>
              <a:rPr lang="el-GR" sz="2000" dirty="0" smtClean="0"/>
              <a:t>:</a:t>
            </a:r>
          </a:p>
          <a:p>
            <a:pPr lvl="1"/>
            <a:r>
              <a:rPr lang="el-GR" sz="1600" dirty="0" smtClean="0"/>
              <a:t> </a:t>
            </a:r>
            <a:r>
              <a:rPr lang="en-US" sz="1600" dirty="0" smtClean="0"/>
              <a:t>clear dominance</a:t>
            </a:r>
            <a:endParaRPr lang="el-GR" sz="1600" dirty="0" smtClean="0"/>
          </a:p>
          <a:p>
            <a:pPr lvl="1"/>
            <a:r>
              <a:rPr lang="en-US" sz="1600" dirty="0" smtClean="0"/>
              <a:t>Performance scaling between the datasets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in both parallel and sequential implementations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algorithm</a:t>
            </a:r>
            <a:r>
              <a:rPr lang="el-G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(1/2)</a:t>
            </a: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9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/>
              <a:t>algorithm consists of three basic steps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Place </a:t>
            </a:r>
            <a:r>
              <a:rPr lang="en-US" sz="2800" dirty="0"/>
              <a:t>K points in the </a:t>
            </a:r>
            <a:r>
              <a:rPr lang="en-US" sz="2800" dirty="0" smtClean="0"/>
              <a:t>n – dimensional space </a:t>
            </a:r>
            <a:r>
              <a:rPr lang="en-US" sz="2800" dirty="0"/>
              <a:t>where are </a:t>
            </a:r>
            <a:r>
              <a:rPr lang="en-US" sz="2800" dirty="0" smtClean="0"/>
              <a:t>gathered </a:t>
            </a:r>
            <a:r>
              <a:rPr lang="en-US" sz="2800" dirty="0"/>
              <a:t>the </a:t>
            </a:r>
            <a:r>
              <a:rPr lang="en-US" sz="2800" dirty="0" smtClean="0"/>
              <a:t>data objects for </a:t>
            </a:r>
            <a:r>
              <a:rPr lang="en-US" sz="2800" dirty="0"/>
              <a:t>clustering. These points are </a:t>
            </a:r>
            <a:r>
              <a:rPr lang="en-US" sz="2800" dirty="0" smtClean="0"/>
              <a:t>the initial </a:t>
            </a:r>
            <a:r>
              <a:rPr lang="en-US" sz="2800" dirty="0"/>
              <a:t>centroids of the </a:t>
            </a:r>
            <a:r>
              <a:rPr lang="en-US" sz="2800" dirty="0" smtClean="0"/>
              <a:t>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Assign </a:t>
            </a:r>
            <a:r>
              <a:rPr lang="en-US" sz="2800" dirty="0"/>
              <a:t>each </a:t>
            </a:r>
            <a:r>
              <a:rPr lang="en-US" sz="2800" dirty="0" smtClean="0"/>
              <a:t>data object to the </a:t>
            </a:r>
            <a:r>
              <a:rPr lang="en-US" sz="2800" dirty="0"/>
              <a:t>cluster that has the closest centroid. When all </a:t>
            </a:r>
            <a:r>
              <a:rPr lang="en-US" sz="2800" dirty="0" smtClean="0"/>
              <a:t>objects </a:t>
            </a:r>
            <a:r>
              <a:rPr lang="en-US" sz="2800" dirty="0"/>
              <a:t>has been assigned </a:t>
            </a:r>
            <a:r>
              <a:rPr lang="en-US" sz="2800" dirty="0" smtClean="0"/>
              <a:t>recalculate </a:t>
            </a:r>
            <a:r>
              <a:rPr lang="en-US" sz="2800" dirty="0"/>
              <a:t>the positions of </a:t>
            </a:r>
            <a:r>
              <a:rPr lang="en-US" sz="2800" dirty="0" smtClean="0"/>
              <a:t>k –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Repeat </a:t>
            </a:r>
            <a:r>
              <a:rPr lang="en-US" sz="2800" dirty="0"/>
              <a:t>steps 2 and 3 until the centroids no longer </a:t>
            </a:r>
            <a:r>
              <a:rPr lang="en-US" sz="2800" dirty="0" smtClean="0"/>
              <a:t>move. </a:t>
            </a:r>
            <a:r>
              <a:rPr lang="en-US" sz="2800" dirty="0"/>
              <a:t>This produces a separation of the objects in </a:t>
            </a:r>
            <a:r>
              <a:rPr lang="en-US" sz="2800" dirty="0" smtClean="0"/>
              <a:t>clusters.</a:t>
            </a:r>
            <a:endParaRPr lang="el-G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pPr lvl="3">
              <a:buNone/>
            </a:pPr>
            <a:r>
              <a:rPr lang="en-US" sz="4800" b="1" dirty="0" smtClean="0">
                <a:solidFill>
                  <a:srgbClr val="C00000"/>
                </a:solidFill>
              </a:rPr>
              <a:t>Thank you!</a:t>
            </a:r>
            <a:endParaRPr lang="el-GR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algorithm</a:t>
            </a:r>
            <a:r>
              <a:rPr lang="el-G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(2/2)</a:t>
            </a:r>
            <a:endParaRPr lang="el-GR" dirty="0"/>
          </a:p>
        </p:txBody>
      </p:sp>
      <p:pic>
        <p:nvPicPr>
          <p:cNvPr id="5" name="4 - Εικόνα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5926"/>
            <a:ext cx="1501200" cy="89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- TextBox"/>
          <p:cNvSpPr txBox="1"/>
          <p:nvPr/>
        </p:nvSpPr>
        <p:spPr>
          <a:xfrm>
            <a:off x="928662" y="2928934"/>
            <a:ext cx="750099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 smtClean="0"/>
              <a:t> </a:t>
            </a:r>
            <a:r>
              <a:rPr lang="el-GR" sz="1100" b="1" dirty="0"/>
              <a:t>Κ </a:t>
            </a:r>
            <a:r>
              <a:rPr lang="el-GR" sz="1100" b="1" dirty="0" smtClean="0"/>
              <a:t>-</a:t>
            </a:r>
            <a:r>
              <a:rPr lang="en-US" sz="1100" b="1" dirty="0" smtClean="0"/>
              <a:t>points are randomly chosen as centroids</a:t>
            </a:r>
            <a:r>
              <a:rPr lang="el-GR" sz="1100" b="1" dirty="0" smtClean="0"/>
              <a:t>                                   Κ-</a:t>
            </a:r>
            <a:r>
              <a:rPr lang="en-US" sz="1100" b="1" dirty="0"/>
              <a:t>clusters</a:t>
            </a:r>
            <a:r>
              <a:rPr lang="el-GR" sz="1100" b="1" dirty="0"/>
              <a:t> </a:t>
            </a:r>
            <a:r>
              <a:rPr lang="en-US" sz="1100" b="1" dirty="0" smtClean="0"/>
              <a:t>are created, connecting every object with the closer</a:t>
            </a:r>
          </a:p>
          <a:p>
            <a:r>
              <a:rPr lang="en-US" sz="1100" b="1" dirty="0"/>
              <a:t>	</a:t>
            </a:r>
            <a:r>
              <a:rPr lang="en-US" sz="1100" b="1" dirty="0" smtClean="0"/>
              <a:t>			centroid</a:t>
            </a:r>
            <a:endParaRPr lang="el-GR" sz="1100" b="1" dirty="0" smtClean="0"/>
          </a:p>
          <a:p>
            <a:endParaRPr lang="el-GR" b="1" dirty="0"/>
          </a:p>
          <a:p>
            <a:endParaRPr lang="el-GR" dirty="0"/>
          </a:p>
        </p:txBody>
      </p:sp>
      <p:pic>
        <p:nvPicPr>
          <p:cNvPr id="7" name="6 - Εικόνα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785926"/>
            <a:ext cx="1501629" cy="93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- Εικόνα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4000504"/>
            <a:ext cx="1571636" cy="97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- Εικόνα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3929066"/>
            <a:ext cx="1500198" cy="95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- TextBox"/>
          <p:cNvSpPr txBox="1"/>
          <p:nvPr/>
        </p:nvSpPr>
        <p:spPr>
          <a:xfrm>
            <a:off x="928662" y="5357826"/>
            <a:ext cx="307183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           Recalculation of the centroids</a:t>
            </a:r>
            <a:endParaRPr lang="el-GR" sz="1100" b="1" dirty="0"/>
          </a:p>
          <a:p>
            <a:endParaRPr lang="el-GR" dirty="0"/>
          </a:p>
        </p:txBody>
      </p:sp>
      <p:sp>
        <p:nvSpPr>
          <p:cNvPr id="18" name="17 - TextBox"/>
          <p:cNvSpPr txBox="1"/>
          <p:nvPr/>
        </p:nvSpPr>
        <p:spPr>
          <a:xfrm>
            <a:off x="4500562" y="5357826"/>
            <a:ext cx="35719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Repeat the process until there is no movement</a:t>
            </a:r>
            <a:endParaRPr lang="el-GR" sz="1100" b="1" dirty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Complexity of the algorithm</a:t>
            </a: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complexity is O</a:t>
            </a:r>
            <a:r>
              <a:rPr lang="el-GR" sz="2000" dirty="0"/>
              <a:t>(</a:t>
            </a:r>
            <a:r>
              <a:rPr lang="en-US" sz="2000" dirty="0"/>
              <a:t>n</a:t>
            </a:r>
            <a:r>
              <a:rPr lang="el-GR" sz="2000" dirty="0" smtClean="0"/>
              <a:t>*</a:t>
            </a:r>
            <a:r>
              <a:rPr lang="en-US" sz="2000" dirty="0" smtClean="0"/>
              <a:t>k</a:t>
            </a:r>
            <a:r>
              <a:rPr lang="el-GR" sz="2000" dirty="0"/>
              <a:t>*</a:t>
            </a:r>
            <a:r>
              <a:rPr lang="en-US" sz="2000" dirty="0"/>
              <a:t>I</a:t>
            </a:r>
            <a:r>
              <a:rPr lang="el-GR" sz="2000" dirty="0"/>
              <a:t>*</a:t>
            </a:r>
            <a:r>
              <a:rPr lang="en-US" sz="2000" dirty="0"/>
              <a:t>d</a:t>
            </a:r>
            <a:r>
              <a:rPr lang="el-GR" sz="2000" dirty="0"/>
              <a:t>)</a:t>
            </a:r>
          </a:p>
          <a:p>
            <a:pPr lvl="1"/>
            <a:r>
              <a:rPr lang="en-US" sz="1600" dirty="0" smtClean="0"/>
              <a:t>n</a:t>
            </a:r>
            <a:r>
              <a:rPr lang="el-GR" sz="1600" dirty="0" smtClean="0"/>
              <a:t> </a:t>
            </a:r>
            <a:r>
              <a:rPr lang="el-GR" sz="1600" dirty="0"/>
              <a:t>= </a:t>
            </a:r>
            <a:r>
              <a:rPr lang="en-US" sz="1600" dirty="0" smtClean="0"/>
              <a:t>number of objects</a:t>
            </a:r>
            <a:endParaRPr lang="el-GR" sz="1600" dirty="0" smtClean="0"/>
          </a:p>
          <a:p>
            <a:pPr lvl="1"/>
            <a:r>
              <a:rPr lang="en-US" sz="1600" dirty="0" smtClean="0"/>
              <a:t>k</a:t>
            </a:r>
            <a:r>
              <a:rPr lang="el-GR" sz="1600" dirty="0" smtClean="0"/>
              <a:t> </a:t>
            </a:r>
            <a:r>
              <a:rPr lang="el-GR" sz="1600" dirty="0"/>
              <a:t>= </a:t>
            </a:r>
            <a:r>
              <a:rPr lang="en-US" sz="1600" dirty="0" smtClean="0"/>
              <a:t>number of clusters</a:t>
            </a:r>
            <a:endParaRPr lang="el-GR" sz="1600" dirty="0" smtClean="0"/>
          </a:p>
          <a:p>
            <a:pPr lvl="1"/>
            <a:r>
              <a:rPr lang="en-US" sz="1600" dirty="0" smtClean="0"/>
              <a:t>I</a:t>
            </a:r>
            <a:r>
              <a:rPr lang="el-GR" sz="1600" dirty="0" smtClean="0"/>
              <a:t> </a:t>
            </a:r>
            <a:r>
              <a:rPr lang="el-GR" sz="1600" dirty="0"/>
              <a:t>= </a:t>
            </a:r>
            <a:r>
              <a:rPr lang="en-US" sz="1600" dirty="0" smtClean="0"/>
              <a:t>number of iterations</a:t>
            </a:r>
            <a:endParaRPr lang="el-GR" sz="1600" dirty="0" smtClean="0"/>
          </a:p>
          <a:p>
            <a:pPr lvl="1"/>
            <a:r>
              <a:rPr lang="en-US" sz="1600" dirty="0" smtClean="0"/>
              <a:t>d</a:t>
            </a:r>
            <a:r>
              <a:rPr lang="el-GR" sz="1600" dirty="0" smtClean="0"/>
              <a:t> </a:t>
            </a:r>
            <a:r>
              <a:rPr lang="el-GR" sz="1600" dirty="0"/>
              <a:t>= </a:t>
            </a:r>
            <a:r>
              <a:rPr lang="en-US" sz="1600" dirty="0" smtClean="0"/>
              <a:t>dimension</a:t>
            </a:r>
            <a:endParaRPr lang="el-GR" sz="1600" dirty="0" smtClean="0"/>
          </a:p>
          <a:p>
            <a:pPr>
              <a:buNone/>
            </a:pPr>
            <a:endParaRPr lang="el-GR" sz="1600" dirty="0" smtClean="0"/>
          </a:p>
          <a:p>
            <a:r>
              <a:rPr lang="el-GR" sz="2000" dirty="0" smtClean="0"/>
              <a:t> </a:t>
            </a:r>
            <a:r>
              <a:rPr lang="en-US" sz="2000" dirty="0" smtClean="0"/>
              <a:t>For constant k</a:t>
            </a:r>
            <a:r>
              <a:rPr lang="el-GR" sz="2000" dirty="0"/>
              <a:t>,</a:t>
            </a:r>
            <a:r>
              <a:rPr lang="en-US" sz="2000" dirty="0"/>
              <a:t>d</a:t>
            </a:r>
            <a:r>
              <a:rPr lang="el-GR" sz="2000" dirty="0"/>
              <a:t> </a:t>
            </a:r>
            <a:r>
              <a:rPr lang="en-US" sz="2000" dirty="0" smtClean="0"/>
              <a:t>the algorithm is observed to complete the</a:t>
            </a:r>
            <a:r>
              <a:rPr lang="el-GR" sz="2000" dirty="0" smtClean="0"/>
              <a:t> </a:t>
            </a:r>
            <a:r>
              <a:rPr lang="en-US" sz="2000" dirty="0"/>
              <a:t>clustering</a:t>
            </a:r>
            <a:r>
              <a:rPr lang="el-GR" sz="2000" dirty="0"/>
              <a:t> </a:t>
            </a:r>
            <a:r>
              <a:rPr lang="en-US" sz="2000" dirty="0" smtClean="0"/>
              <a:t>in exactly </a:t>
            </a:r>
            <a:r>
              <a:rPr lang="en-US" sz="2000" b="1" dirty="0" smtClean="0"/>
              <a:t>O</a:t>
            </a:r>
            <a:r>
              <a:rPr lang="el-GR" sz="2000" b="1" dirty="0"/>
              <a:t>(</a:t>
            </a:r>
            <a:r>
              <a:rPr lang="en-US" sz="2000" b="1" dirty="0" err="1"/>
              <a:t>n</a:t>
            </a:r>
            <a:r>
              <a:rPr lang="en-US" sz="2000" b="1" baseline="30000" dirty="0" err="1"/>
              <a:t>dk</a:t>
            </a:r>
            <a:r>
              <a:rPr lang="el-GR" sz="2000" b="1" baseline="30000" dirty="0"/>
              <a:t>+1</a:t>
            </a:r>
            <a:r>
              <a:rPr lang="en-US" sz="2000" b="1" dirty="0"/>
              <a:t> log n</a:t>
            </a:r>
            <a:r>
              <a:rPr lang="el-GR" sz="2000" b="1" dirty="0"/>
              <a:t>)</a:t>
            </a:r>
            <a:r>
              <a:rPr lang="el-GR" sz="2000" dirty="0"/>
              <a:t> </a:t>
            </a:r>
            <a:r>
              <a:rPr lang="en-US" sz="2000" dirty="0" smtClean="0"/>
              <a:t>time</a:t>
            </a:r>
            <a:endParaRPr lang="el-GR" sz="2000" dirty="0"/>
          </a:p>
          <a:p>
            <a:pPr>
              <a:buNone/>
            </a:pPr>
            <a:endParaRPr lang="el-GR" dirty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Need for parallelism</a:t>
            </a: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Objects are independent             inherit parallelism </a:t>
            </a:r>
            <a:endParaRPr lang="el-GR" sz="2000" dirty="0" smtClean="0"/>
          </a:p>
          <a:p>
            <a:r>
              <a:rPr lang="en-US" sz="2000" dirty="0" smtClean="0"/>
              <a:t>The algorithm is significantly sensitive in the initial placement</a:t>
            </a:r>
            <a:endParaRPr lang="el-GR" sz="2000" dirty="0" smtClean="0"/>
          </a:p>
          <a:p>
            <a:pPr lvl="1"/>
            <a:r>
              <a:rPr lang="en-US" sz="1600" dirty="0" smtClean="0"/>
              <a:t>Need a “smart” placement</a:t>
            </a:r>
            <a:endParaRPr lang="el-GR" sz="1600" dirty="0"/>
          </a:p>
          <a:p>
            <a:r>
              <a:rPr lang="en-US" sz="2000" dirty="0"/>
              <a:t>As the dataset scales becomes more difficult to use the k-means for such a large amount of data</a:t>
            </a:r>
            <a:endParaRPr lang="el-GR" sz="2000" dirty="0" smtClean="0"/>
          </a:p>
          <a:p>
            <a:endParaRPr lang="el-GR" sz="2000" dirty="0" smtClean="0"/>
          </a:p>
          <a:p>
            <a:endParaRPr lang="el-GR" sz="2000" dirty="0" smtClean="0"/>
          </a:p>
          <a:p>
            <a:r>
              <a:rPr lang="en-US" sz="2000" dirty="0" smtClean="0"/>
              <a:t>A hybrid solution developed in </a:t>
            </a:r>
            <a:r>
              <a:rPr lang="en-US" sz="2000" b="1" dirty="0" smtClean="0"/>
              <a:t>OpenMP</a:t>
            </a:r>
            <a:r>
              <a:rPr lang="el-GR" sz="2000" b="1" dirty="0" smtClean="0"/>
              <a:t> </a:t>
            </a:r>
            <a:r>
              <a:rPr lang="en-US" sz="2000" b="1" dirty="0" smtClean="0"/>
              <a:t>and MPI</a:t>
            </a:r>
            <a:r>
              <a:rPr lang="el-GR" sz="2000" dirty="0" smtClean="0"/>
              <a:t>. </a:t>
            </a:r>
          </a:p>
          <a:p>
            <a:r>
              <a:rPr lang="en-US" sz="2000" dirty="0" smtClean="0"/>
              <a:t>MPI</a:t>
            </a:r>
            <a:r>
              <a:rPr lang="el-GR" sz="2000" dirty="0" smtClean="0"/>
              <a:t>             </a:t>
            </a:r>
            <a:r>
              <a:rPr lang="en-US" sz="2000" dirty="0" smtClean="0"/>
              <a:t>communication between the clusters</a:t>
            </a:r>
            <a:endParaRPr lang="el-GR" sz="2000" dirty="0" smtClean="0"/>
          </a:p>
          <a:p>
            <a:r>
              <a:rPr lang="en-US" sz="2000" dirty="0" smtClean="0"/>
              <a:t>OpenMP</a:t>
            </a:r>
            <a:r>
              <a:rPr lang="el-GR" sz="2000" dirty="0" smtClean="0"/>
              <a:t>            </a:t>
            </a:r>
            <a:r>
              <a:rPr lang="en-US" sz="2000" dirty="0" smtClean="0"/>
              <a:t>parallelism of the work inside the node</a:t>
            </a:r>
            <a:endParaRPr lang="el-GR" sz="2000" dirty="0"/>
          </a:p>
        </p:txBody>
      </p:sp>
      <p:cxnSp>
        <p:nvCxnSpPr>
          <p:cNvPr id="5" name="4 - Ευθύγραμμο βέλος σύνδεσης"/>
          <p:cNvCxnSpPr/>
          <p:nvPr/>
        </p:nvCxnSpPr>
        <p:spPr>
          <a:xfrm>
            <a:off x="3551842" y="184482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- Ευθύγραμμο βέλος σύνδεσης"/>
          <p:cNvCxnSpPr/>
          <p:nvPr/>
        </p:nvCxnSpPr>
        <p:spPr>
          <a:xfrm>
            <a:off x="1428728" y="458112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- Ευθύγραμμο βέλος σύνδεσης"/>
          <p:cNvCxnSpPr/>
          <p:nvPr/>
        </p:nvCxnSpPr>
        <p:spPr>
          <a:xfrm>
            <a:off x="1835696" y="496025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Sequential code Optimizations</a:t>
            </a:r>
            <a:endParaRPr lang="el-GR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Centroid initialization</a:t>
            </a:r>
            <a:endParaRPr lang="el-G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KKZ</a:t>
            </a:r>
            <a:r>
              <a:rPr lang="en-US" sz="1600" dirty="0" smtClean="0"/>
              <a:t> </a:t>
            </a:r>
            <a:r>
              <a:rPr lang="en-US" sz="1600" dirty="0"/>
              <a:t>algorithm initialization </a:t>
            </a:r>
            <a:r>
              <a:rPr lang="en-US" sz="1600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Compute </a:t>
            </a:r>
            <a:r>
              <a:rPr lang="en-US" sz="1600" dirty="0"/>
              <a:t>the norms of all vectors in the dataset. Choose the vector with the largest norm as the first </a:t>
            </a:r>
            <a:r>
              <a:rPr lang="en-US" sz="1600" dirty="0" smtClean="0"/>
              <a:t>centroid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 Compute </a:t>
            </a:r>
            <a:r>
              <a:rPr lang="en-US" sz="1600" dirty="0"/>
              <a:t>the distances of all vectors in the dataset from the first centroid. Choose the vector with the largest distance </a:t>
            </a:r>
            <a:r>
              <a:rPr lang="en-US" sz="1600" dirty="0" smtClean="0"/>
              <a:t>as the </a:t>
            </a:r>
            <a:r>
              <a:rPr lang="en-US" sz="1600" dirty="0"/>
              <a:t>second </a:t>
            </a:r>
            <a:r>
              <a:rPr lang="en-US" sz="1600" dirty="0" smtClean="0"/>
              <a:t>centroid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For </a:t>
            </a:r>
            <a:r>
              <a:rPr lang="en-US" sz="1600" dirty="0"/>
              <a:t>a set of centroids </a:t>
            </a:r>
            <a:r>
              <a:rPr lang="en-US" sz="1600" dirty="0" smtClean="0"/>
              <a:t> of size I with  i </a:t>
            </a:r>
            <a:r>
              <a:rPr lang="en-US" sz="1600" dirty="0"/>
              <a:t>= 2,3 ... c</a:t>
            </a:r>
            <a:r>
              <a:rPr lang="en-US" sz="1600" dirty="0" smtClean="0"/>
              <a:t>alculate the </a:t>
            </a:r>
            <a:r>
              <a:rPr lang="en-US" sz="1600" dirty="0"/>
              <a:t>distance of each vector from each centroid and </a:t>
            </a:r>
            <a:r>
              <a:rPr lang="en-US" sz="1600" dirty="0" smtClean="0"/>
              <a:t>keep the  </a:t>
            </a:r>
            <a:r>
              <a:rPr lang="en-US" sz="1600" dirty="0"/>
              <a:t>smaller. </a:t>
            </a:r>
            <a:r>
              <a:rPr lang="en-US" sz="1600" dirty="0" smtClean="0"/>
              <a:t>From all distances the </a:t>
            </a:r>
            <a:r>
              <a:rPr lang="en-US" sz="1600" dirty="0"/>
              <a:t>greater is the (i +1) centroid. </a:t>
            </a:r>
            <a:r>
              <a:rPr lang="en-US" sz="1600" dirty="0" smtClean="0"/>
              <a:t>Continue </a:t>
            </a:r>
            <a:r>
              <a:rPr lang="en-US" sz="1600" dirty="0"/>
              <a:t>until </a:t>
            </a:r>
            <a:r>
              <a:rPr lang="en-US" sz="1600" dirty="0" smtClean="0"/>
              <a:t>K-centroids are calculated</a:t>
            </a:r>
            <a:endParaRPr lang="el-GR" sz="1600" dirty="0"/>
          </a:p>
          <a:p>
            <a:r>
              <a:rPr lang="en-US" sz="2400" b="1" dirty="0">
                <a:solidFill>
                  <a:srgbClr val="C00000"/>
                </a:solidFill>
              </a:rPr>
              <a:t>Termination condition of the </a:t>
            </a:r>
            <a:r>
              <a:rPr lang="en-US" sz="2400" b="1" dirty="0" smtClean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iterations stop based on a tolerance</a:t>
            </a:r>
            <a:br>
              <a:rPr lang="en-US" sz="1600" dirty="0"/>
            </a:br>
            <a:r>
              <a:rPr lang="en-US" sz="1600" dirty="0" smtClean="0"/>
              <a:t>   </a:t>
            </a:r>
            <a:r>
              <a:rPr lang="en-US" sz="1600" dirty="0"/>
              <a:t>In our implementation, the iterations stop if there was no </a:t>
            </a:r>
            <a:r>
              <a:rPr lang="en-US" sz="1600" dirty="0" smtClean="0"/>
              <a:t>movement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more efficient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 optimal </a:t>
            </a:r>
            <a:r>
              <a:rPr lang="en-US" sz="1600" dirty="0"/>
              <a:t>placement of objects into clusters</a:t>
            </a:r>
            <a:endParaRPr lang="el-GR" sz="1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Parallelization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OpenMP</a:t>
            </a:r>
            <a: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Parallelization Strategy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calculation of the nearest cluster for each object is performed in parallel with OpenMP parallel </a:t>
            </a:r>
            <a:r>
              <a:rPr lang="en-US" sz="1800" dirty="0" smtClean="0"/>
              <a:t>for</a:t>
            </a:r>
          </a:p>
          <a:p>
            <a:pPr lvl="1"/>
            <a:r>
              <a:rPr lang="en-US" sz="1800" dirty="0" smtClean="0"/>
              <a:t>Measurement </a:t>
            </a:r>
            <a:r>
              <a:rPr lang="en-US" sz="1800" dirty="0"/>
              <a:t>of changes in clusters is made individually with </a:t>
            </a:r>
            <a:r>
              <a:rPr lang="en-US" sz="1800" dirty="0" err="1"/>
              <a:t>omp</a:t>
            </a:r>
            <a:r>
              <a:rPr lang="en-US" sz="1800" dirty="0"/>
              <a:t> </a:t>
            </a:r>
            <a:r>
              <a:rPr lang="en-US" sz="1800" dirty="0" smtClean="0"/>
              <a:t>atomic.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aggregation of the objects of each cluster and the measurement of their appearances is made individually with </a:t>
            </a:r>
            <a:r>
              <a:rPr lang="en-US" sz="1800" dirty="0" err="1"/>
              <a:t>omp</a:t>
            </a:r>
            <a:r>
              <a:rPr lang="en-US" sz="1800" dirty="0"/>
              <a:t> </a:t>
            </a:r>
            <a:r>
              <a:rPr lang="en-US" sz="1800" dirty="0" smtClean="0"/>
              <a:t>atomic.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calculation of the new centroids is done in parallel with OpenMP parallel for.</a:t>
            </a:r>
            <a:endParaRPr lang="el-G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4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Hybrid Implementation with OpenMP</a:t>
            </a:r>
            <a:r>
              <a:rPr lang="el-GR" sz="4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MPI</a:t>
            </a:r>
            <a: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l-GR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Parallelization Strategy</a:t>
            </a:r>
            <a:endParaRPr lang="en-US" sz="1600" dirty="0"/>
          </a:p>
          <a:p>
            <a:pPr algn="just">
              <a:buNone/>
            </a:pPr>
            <a:r>
              <a:rPr lang="el-GR" sz="2000" b="1" dirty="0" smtClean="0">
                <a:solidFill>
                  <a:srgbClr val="C00000"/>
                </a:solidFill>
              </a:rPr>
              <a:t> </a:t>
            </a:r>
            <a:endParaRPr lang="el-GR" sz="2000" b="1" dirty="0">
              <a:solidFill>
                <a:srgbClr val="C00000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1600" dirty="0" smtClean="0"/>
              <a:t>Initialization of MPI</a:t>
            </a:r>
            <a:r>
              <a:rPr lang="el-GR" sz="1600" dirty="0" smtClean="0"/>
              <a:t> </a:t>
            </a:r>
            <a:r>
              <a:rPr lang="en-US" sz="1600" dirty="0" smtClean="0"/>
              <a:t>model</a:t>
            </a:r>
            <a:endParaRPr lang="el-GR" sz="1600" dirty="0"/>
          </a:p>
          <a:p>
            <a:pPr lvl="1" algn="just">
              <a:buFont typeface="Wingdings" pitchFamily="2" charset="2"/>
              <a:buChar char="§"/>
            </a:pPr>
            <a:r>
              <a:rPr lang="en-US" sz="1600" dirty="0"/>
              <a:t>Share objects into </a:t>
            </a:r>
            <a:r>
              <a:rPr lang="en-US" sz="1600" dirty="0" smtClean="0"/>
              <a:t>clusters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600" dirty="0"/>
              <a:t>At each iteration within each node</a:t>
            </a:r>
            <a:r>
              <a:rPr lang="en-US" sz="1600" dirty="0" smtClean="0"/>
              <a:t>:</a:t>
            </a:r>
          </a:p>
          <a:p>
            <a:pPr lvl="2"/>
            <a:r>
              <a:rPr lang="en-US" sz="1200" dirty="0"/>
              <a:t>The calculation of the nearest cluster for each object is performed in parallel with OpenMP parallel for</a:t>
            </a:r>
          </a:p>
          <a:p>
            <a:pPr lvl="2"/>
            <a:r>
              <a:rPr lang="en-US" sz="1200" dirty="0"/>
              <a:t>Measurement of changes in clusters is made individually with </a:t>
            </a:r>
            <a:r>
              <a:rPr lang="en-US" sz="1200" dirty="0" err="1"/>
              <a:t>omp</a:t>
            </a:r>
            <a:r>
              <a:rPr lang="en-US" sz="1200" dirty="0"/>
              <a:t> atomic.</a:t>
            </a:r>
          </a:p>
          <a:p>
            <a:pPr lvl="2"/>
            <a:r>
              <a:rPr lang="en-US" sz="1200" dirty="0"/>
              <a:t>The aggregation of the objects of each cluster and the measurement of their appearances is made individually with </a:t>
            </a:r>
            <a:r>
              <a:rPr lang="en-US" sz="1200" dirty="0" err="1"/>
              <a:t>omp</a:t>
            </a:r>
            <a:r>
              <a:rPr lang="en-US" sz="1200" dirty="0"/>
              <a:t> atomic.</a:t>
            </a:r>
          </a:p>
          <a:p>
            <a:pPr lvl="2"/>
            <a:r>
              <a:rPr lang="en-US" sz="1200" dirty="0"/>
              <a:t>The calculation of the new centroids is done in parallel with OpenMP parallel for.</a:t>
            </a:r>
            <a:endParaRPr lang="el-GR" sz="1200" dirty="0"/>
          </a:p>
          <a:p>
            <a:pPr lvl="1" algn="just">
              <a:buFont typeface="Wingdings" pitchFamily="2" charset="2"/>
              <a:buChar char="§"/>
            </a:pPr>
            <a:r>
              <a:rPr lang="en-US" sz="1600" dirty="0" smtClean="0"/>
              <a:t>At the end of every iteration we have reduction</a:t>
            </a:r>
            <a:r>
              <a:rPr lang="el-GR" sz="1600" dirty="0" smtClean="0"/>
              <a:t> </a:t>
            </a:r>
            <a:r>
              <a:rPr lang="en-US" sz="1600" dirty="0" smtClean="0"/>
              <a:t>of the results</a:t>
            </a:r>
            <a:endParaRPr lang="el-GR" sz="1600" dirty="0"/>
          </a:p>
          <a:p>
            <a:pPr lvl="1" algn="just">
              <a:buFont typeface="Wingdings" pitchFamily="2" charset="2"/>
              <a:buChar char="§"/>
            </a:pPr>
            <a:r>
              <a:rPr lang="en-US" sz="1600" dirty="0" smtClean="0"/>
              <a:t>Node </a:t>
            </a:r>
            <a:r>
              <a:rPr lang="el-GR" sz="1600" dirty="0" smtClean="0"/>
              <a:t>0: </a:t>
            </a:r>
            <a:r>
              <a:rPr lang="en-US" sz="1600" dirty="0" smtClean="0"/>
              <a:t>calculation of new centroids</a:t>
            </a:r>
            <a:r>
              <a:rPr lang="el-GR" sz="1600" dirty="0" smtClean="0"/>
              <a:t>, </a:t>
            </a:r>
            <a:r>
              <a:rPr lang="en-US" sz="1600" dirty="0" smtClean="0"/>
              <a:t>broadcast</a:t>
            </a:r>
            <a:r>
              <a:rPr lang="el-GR" sz="1600" dirty="0" smtClean="0"/>
              <a:t> </a:t>
            </a:r>
            <a:r>
              <a:rPr lang="en-US" sz="1600" dirty="0" smtClean="0"/>
              <a:t>to everybody else</a:t>
            </a:r>
            <a:endParaRPr lang="el-GR" sz="1600" dirty="0"/>
          </a:p>
          <a:p>
            <a:pPr lvl="1" algn="just">
              <a:buFont typeface="Wingdings" pitchFamily="2" charset="2"/>
              <a:buChar char="§"/>
            </a:pPr>
            <a:r>
              <a:rPr lang="en-US" sz="1600" dirty="0"/>
              <a:t>Iterations </a:t>
            </a:r>
            <a:r>
              <a:rPr lang="en-US" sz="1600" dirty="0" smtClean="0"/>
              <a:t>continue </a:t>
            </a:r>
            <a:r>
              <a:rPr lang="en-US" sz="1600" dirty="0"/>
              <a:t>until no movement in clusters</a:t>
            </a:r>
            <a:endParaRPr lang="el-GR" sz="1600" dirty="0"/>
          </a:p>
        </p:txBody>
      </p:sp>
      <p:pic>
        <p:nvPicPr>
          <p:cNvPr id="4" name="0 - Εικόνα" descr="Χωρίς τίτλο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1002" y="1988840"/>
            <a:ext cx="1147157" cy="183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Experiments</a:t>
            </a:r>
            <a:endParaRPr lang="el-G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luster</a:t>
            </a:r>
            <a:r>
              <a:rPr lang="el-GR" sz="2000" dirty="0" smtClean="0"/>
              <a:t> </a:t>
            </a:r>
            <a:r>
              <a:rPr lang="en-US" sz="2000" dirty="0" smtClean="0"/>
              <a:t> of </a:t>
            </a:r>
            <a:r>
              <a:rPr lang="el-GR" sz="2000" dirty="0" smtClean="0"/>
              <a:t>4 </a:t>
            </a:r>
            <a:r>
              <a:rPr lang="en-US" sz="2000" dirty="0" smtClean="0"/>
              <a:t>multicore systems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Every machine has </a:t>
            </a:r>
            <a:r>
              <a:rPr lang="el-GR" sz="1600" dirty="0" smtClean="0"/>
              <a:t>4 </a:t>
            </a:r>
            <a:r>
              <a:rPr lang="en-US" sz="1600" dirty="0" smtClean="0"/>
              <a:t>cores</a:t>
            </a:r>
            <a:r>
              <a:rPr lang="el-GR" sz="1600" dirty="0" smtClean="0"/>
              <a:t>, </a:t>
            </a:r>
            <a:r>
              <a:rPr lang="el-GR" sz="1600" dirty="0"/>
              <a:t>8 </a:t>
            </a:r>
            <a:r>
              <a:rPr lang="en-US" sz="1600" dirty="0"/>
              <a:t>GB RAM</a:t>
            </a:r>
            <a:r>
              <a:rPr lang="el-GR" sz="1600" dirty="0"/>
              <a:t> ,</a:t>
            </a:r>
            <a:r>
              <a:rPr lang="en-US" sz="1600" dirty="0"/>
              <a:t>Intel Xeon W</a:t>
            </a:r>
            <a:r>
              <a:rPr lang="el-GR" sz="1600" dirty="0"/>
              <a:t>3550 @3.07</a:t>
            </a:r>
            <a:r>
              <a:rPr lang="en-US" sz="1600" dirty="0"/>
              <a:t>GHz</a:t>
            </a:r>
            <a:r>
              <a:rPr lang="el-GR" sz="1600" dirty="0"/>
              <a:t> </a:t>
            </a:r>
            <a:r>
              <a:rPr lang="en-US" sz="1600" dirty="0" smtClean="0"/>
              <a:t>processor</a:t>
            </a:r>
            <a:endParaRPr lang="el-GR" sz="2000" dirty="0" smtClean="0"/>
          </a:p>
          <a:p>
            <a:pPr lvl="1">
              <a:buNone/>
            </a:pPr>
            <a:endParaRPr lang="en-US" sz="2000" dirty="0"/>
          </a:p>
          <a:p>
            <a:r>
              <a:rPr lang="en-US" sz="2000" dirty="0" smtClean="0"/>
              <a:t>Measurements were performed for </a:t>
            </a:r>
            <a:r>
              <a:rPr lang="el-GR" sz="2000" dirty="0" smtClean="0"/>
              <a:t>4 </a:t>
            </a:r>
            <a:r>
              <a:rPr lang="en-US" sz="2000" dirty="0" smtClean="0"/>
              <a:t> data sets</a:t>
            </a:r>
            <a:r>
              <a:rPr lang="el-GR" sz="2000" dirty="0" smtClean="0"/>
              <a:t> </a:t>
            </a:r>
            <a:r>
              <a:rPr lang="en-US" sz="2000" dirty="0" smtClean="0"/>
              <a:t>in clusters of </a:t>
            </a:r>
            <a:r>
              <a:rPr lang="el-GR" sz="2000" dirty="0" smtClean="0"/>
              <a:t> 1,2 </a:t>
            </a:r>
            <a:r>
              <a:rPr lang="en-US" sz="2000" dirty="0" smtClean="0"/>
              <a:t>and </a:t>
            </a:r>
            <a:r>
              <a:rPr lang="el-GR" sz="2000" dirty="0" smtClean="0"/>
              <a:t>4 </a:t>
            </a:r>
            <a:r>
              <a:rPr lang="en-US" sz="2000" dirty="0" smtClean="0"/>
              <a:t>machines and for </a:t>
            </a:r>
            <a:r>
              <a:rPr lang="el-GR" sz="2000" dirty="0" smtClean="0"/>
              <a:t>1,2 </a:t>
            </a:r>
            <a:r>
              <a:rPr lang="en-US" sz="2000" dirty="0" smtClean="0"/>
              <a:t>and </a:t>
            </a:r>
            <a:r>
              <a:rPr lang="el-GR" sz="2000" dirty="0" smtClean="0"/>
              <a:t>4 </a:t>
            </a:r>
            <a:r>
              <a:rPr lang="en-US" sz="2000" dirty="0" smtClean="0"/>
              <a:t>threads</a:t>
            </a:r>
            <a:r>
              <a:rPr lang="el-GR" sz="2000" dirty="0" smtClean="0"/>
              <a:t> </a:t>
            </a:r>
            <a:r>
              <a:rPr lang="en-US" sz="2000" dirty="0" smtClean="0"/>
              <a:t>per machine</a:t>
            </a:r>
            <a:endParaRPr lang="el-GR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Comparisons</a:t>
            </a:r>
            <a:r>
              <a:rPr lang="el-GR" sz="2000" b="1" dirty="0" smtClean="0">
                <a:solidFill>
                  <a:srgbClr val="C00000"/>
                </a:solidFill>
              </a:rPr>
              <a:t>: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 smtClean="0"/>
              <a:t>KKZ Initialization vs. Random Initialization</a:t>
            </a:r>
          </a:p>
          <a:p>
            <a:r>
              <a:rPr lang="en-US" sz="2000" dirty="0" smtClean="0"/>
              <a:t>Hybrid vs. OpenMP</a:t>
            </a:r>
          </a:p>
          <a:p>
            <a:r>
              <a:rPr lang="en-US" sz="2000" dirty="0" smtClean="0"/>
              <a:t>Hybrid vs. MPI</a:t>
            </a:r>
          </a:p>
          <a:p>
            <a:r>
              <a:rPr lang="en-US" sz="2000" dirty="0" smtClean="0"/>
              <a:t>Hybrid vs. Serial</a:t>
            </a:r>
          </a:p>
          <a:p>
            <a:r>
              <a:rPr lang="en-US" sz="2000" dirty="0" smtClean="0"/>
              <a:t>MPI vs. OpenMP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771</Words>
  <Application>Microsoft Office PowerPoint</Application>
  <PresentationFormat>Προβολή στην οθόνη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1" baseType="lpstr">
      <vt:lpstr>Θέμα του Office</vt:lpstr>
      <vt:lpstr>Hybrid K-means with OpenMP and MPI </vt:lpstr>
      <vt:lpstr>The algorithm(1/2)</vt:lpstr>
      <vt:lpstr>The algorithm(2/2)</vt:lpstr>
      <vt:lpstr>Complexity of the algorithm</vt:lpstr>
      <vt:lpstr>Need for parallelism</vt:lpstr>
      <vt:lpstr>Sequential code Optimizations</vt:lpstr>
      <vt:lpstr> Parallelization with OpenMP </vt:lpstr>
      <vt:lpstr> Hybrid Implementation with OpenMP-MPI </vt:lpstr>
      <vt:lpstr>Experiments</vt:lpstr>
      <vt:lpstr>Pure MPI - Speedup</vt:lpstr>
      <vt:lpstr>Pure OpenMP - Speedup</vt:lpstr>
      <vt:lpstr>Objects: 1.200.000, dim: 16, centroids: 10.000</vt:lpstr>
      <vt:lpstr>Execution Time - Hybrid vs. OpenMP vs. MPI vs. Serial   </vt:lpstr>
      <vt:lpstr>Pure MPI - Speedup</vt:lpstr>
      <vt:lpstr>Pure OpenMP - Speedup</vt:lpstr>
      <vt:lpstr>Objects: 1.200.000, dim: 16, centroids: 10.000</vt:lpstr>
      <vt:lpstr>Execution Time - Hybrid vs. OpenMP vs. MPI vs. Serial</vt:lpstr>
      <vt:lpstr>ΚΚZ vs. Random Initialization</vt:lpstr>
      <vt:lpstr>Conclusions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cced</dc:creator>
  <cp:lastModifiedBy>Guest</cp:lastModifiedBy>
  <cp:revision>36</cp:revision>
  <dcterms:created xsi:type="dcterms:W3CDTF">2013-06-09T15:26:56Z</dcterms:created>
  <dcterms:modified xsi:type="dcterms:W3CDTF">2013-08-20T12:03:26Z</dcterms:modified>
</cp:coreProperties>
</file>