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7" autoAdjust="0"/>
    <p:restoredTop sz="94660"/>
  </p:normalViewPr>
  <p:slideViewPr>
    <p:cSldViewPr snapToGrid="0">
      <p:cViewPr varScale="1">
        <p:scale>
          <a:sx n="99" d="100"/>
          <a:sy n="99"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93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51302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51751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07135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0452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333224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63355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97187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02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5845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35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815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403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041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711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380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980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509A250-FF31-4206-8172-F9D3106AACB1}" type="datetimeFigureOut">
              <a:rPr lang="en-US" smtClean="0"/>
              <a:t>11/11/18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0199638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1075" y="340217"/>
            <a:ext cx="6387922" cy="1179489"/>
          </a:xfrm>
        </p:spPr>
        <p:txBody>
          <a:bodyPr>
            <a:noAutofit/>
          </a:bodyPr>
          <a:lstStyle/>
          <a:p>
            <a:r>
              <a:rPr lang="en-US" sz="5400" b="1" dirty="0"/>
              <a:t>2. Core </a:t>
            </a:r>
            <a:r>
              <a:rPr lang="en-US" sz="5400" b="1" dirty="0" smtClean="0"/>
              <a:t>Concepts</a:t>
            </a:r>
            <a:endParaRPr lang="en-US" sz="5400" b="1" dirty="0"/>
          </a:p>
        </p:txBody>
      </p:sp>
      <p:sp>
        <p:nvSpPr>
          <p:cNvPr id="3" name="Subtitle 2"/>
          <p:cNvSpPr>
            <a:spLocks noGrp="1"/>
          </p:cNvSpPr>
          <p:nvPr>
            <p:ph type="subTitle" idx="1"/>
          </p:nvPr>
        </p:nvSpPr>
        <p:spPr>
          <a:xfrm>
            <a:off x="115910" y="1519706"/>
            <a:ext cx="12076090" cy="5125793"/>
          </a:xfrm>
        </p:spPr>
        <p:txBody>
          <a:bodyPr/>
          <a:lstStyle/>
          <a:p>
            <a:r>
              <a:rPr lang="en-US" sz="2800" b="1" dirty="0">
                <a:solidFill>
                  <a:schemeClr val="bg1"/>
                </a:solidFill>
              </a:rPr>
              <a:t>TOGAF Standard</a:t>
            </a:r>
            <a:r>
              <a:rPr lang="en-US" sz="2800" b="1" dirty="0" smtClean="0">
                <a:solidFill>
                  <a:schemeClr val="bg1"/>
                </a:solidFill>
              </a:rPr>
              <a:t>:-</a:t>
            </a:r>
          </a:p>
          <a:p>
            <a:r>
              <a:rPr lang="en-US" sz="2800" b="1" dirty="0">
                <a:solidFill>
                  <a:srgbClr val="FF0000"/>
                </a:solidFill>
              </a:rPr>
              <a:t>	</a:t>
            </a:r>
            <a:r>
              <a:rPr lang="en-US" sz="2800" b="1" dirty="0" smtClean="0">
                <a:solidFill>
                  <a:srgbClr val="FF0000"/>
                </a:solidFill>
              </a:rPr>
              <a:t>	</a:t>
            </a:r>
            <a:r>
              <a:rPr lang="en-US" sz="2800" b="1" dirty="0" smtClean="0">
                <a:solidFill>
                  <a:schemeClr val="tx1"/>
                </a:solidFill>
              </a:rPr>
              <a:t>-</a:t>
            </a:r>
            <a:r>
              <a:rPr lang="en-US" sz="2800" dirty="0">
                <a:solidFill>
                  <a:schemeClr val="tx1"/>
                </a:solidFill>
              </a:rPr>
              <a:t> </a:t>
            </a:r>
            <a:r>
              <a:rPr lang="en-US" sz="2800" dirty="0" smtClean="0">
                <a:solidFill>
                  <a:schemeClr val="tx1"/>
                </a:solidFill>
              </a:rPr>
              <a:t>is </a:t>
            </a:r>
            <a:r>
              <a:rPr lang="en-US" sz="2800" dirty="0">
                <a:solidFill>
                  <a:schemeClr val="tx1"/>
                </a:solidFill>
              </a:rPr>
              <a:t>an architecture </a:t>
            </a:r>
            <a:r>
              <a:rPr lang="en-US" sz="2800" dirty="0" smtClean="0">
                <a:solidFill>
                  <a:schemeClr val="tx1"/>
                </a:solidFill>
              </a:rPr>
              <a:t>framework.</a:t>
            </a:r>
          </a:p>
          <a:p>
            <a:r>
              <a:rPr lang="en-US" sz="2800" dirty="0">
                <a:solidFill>
                  <a:schemeClr val="tx1"/>
                </a:solidFill>
              </a:rPr>
              <a:t>	</a:t>
            </a:r>
            <a:r>
              <a:rPr lang="en-US" sz="2800" dirty="0" smtClean="0">
                <a:solidFill>
                  <a:schemeClr val="tx1"/>
                </a:solidFill>
              </a:rPr>
              <a:t>	- It </a:t>
            </a:r>
            <a:r>
              <a:rPr lang="en-US" sz="2800" dirty="0">
                <a:solidFill>
                  <a:schemeClr val="tx1"/>
                </a:solidFill>
              </a:rPr>
              <a:t>provides the methods and tools for </a:t>
            </a:r>
            <a:r>
              <a:rPr lang="en-US" sz="2800" dirty="0" smtClean="0">
                <a:solidFill>
                  <a:schemeClr val="tx1"/>
                </a:solidFill>
              </a:rPr>
              <a:t>assisting </a:t>
            </a:r>
            <a:r>
              <a:rPr lang="en-US" sz="2800" dirty="0">
                <a:solidFill>
                  <a:schemeClr val="tx1"/>
                </a:solidFill>
              </a:rPr>
              <a:t>in the acceptance, production, </a:t>
            </a:r>
            <a:r>
              <a:rPr lang="en-US" sz="2800" dirty="0" smtClean="0">
                <a:solidFill>
                  <a:schemeClr val="tx1"/>
                </a:solidFill>
              </a:rPr>
              <a:t>use</a:t>
            </a:r>
            <a:r>
              <a:rPr lang="en-US" sz="2800" dirty="0">
                <a:solidFill>
                  <a:schemeClr val="tx1"/>
                </a:solidFill>
              </a:rPr>
              <a:t>, </a:t>
            </a:r>
            <a:r>
              <a:rPr lang="en-US" sz="2800" dirty="0" smtClean="0">
                <a:solidFill>
                  <a:schemeClr val="tx1"/>
                </a:solidFill>
              </a:rPr>
              <a:t>and </a:t>
            </a:r>
            <a:r>
              <a:rPr lang="en-US" sz="2800" dirty="0" smtClean="0">
                <a:solidFill>
                  <a:schemeClr val="tx1"/>
                </a:solidFill>
              </a:rPr>
              <a:t>maintenance </a:t>
            </a:r>
            <a:r>
              <a:rPr lang="en-US" sz="2800" dirty="0">
                <a:solidFill>
                  <a:schemeClr val="tx1"/>
                </a:solidFill>
              </a:rPr>
              <a:t>of an Enterprise </a:t>
            </a:r>
            <a:r>
              <a:rPr lang="en-US" sz="2800" dirty="0" smtClean="0">
                <a:solidFill>
                  <a:schemeClr val="tx1"/>
                </a:solidFill>
              </a:rPr>
              <a:t>Architecture.</a:t>
            </a:r>
          </a:p>
          <a:p>
            <a:r>
              <a:rPr lang="en-US" sz="2800" b="1" dirty="0" smtClean="0">
                <a:solidFill>
                  <a:schemeClr val="bg1"/>
                </a:solidFill>
              </a:rPr>
              <a:t>Architecture:-</a:t>
            </a:r>
          </a:p>
          <a:p>
            <a:r>
              <a:rPr lang="en-US" sz="2800" b="1" dirty="0">
                <a:solidFill>
                  <a:srgbClr val="FF0000"/>
                </a:solidFill>
              </a:rPr>
              <a:t>	</a:t>
            </a:r>
            <a:r>
              <a:rPr lang="en-US" sz="2800" b="1" dirty="0" smtClean="0">
                <a:solidFill>
                  <a:srgbClr val="FF0000"/>
                </a:solidFill>
              </a:rPr>
              <a:t>	</a:t>
            </a:r>
            <a:r>
              <a:rPr lang="en-US" sz="2800" b="1" dirty="0" smtClean="0">
                <a:solidFill>
                  <a:schemeClr val="tx1"/>
                </a:solidFill>
              </a:rPr>
              <a:t>- </a:t>
            </a:r>
            <a:r>
              <a:rPr lang="en-US" sz="2800" dirty="0">
                <a:solidFill>
                  <a:schemeClr val="tx1"/>
                </a:solidFill>
              </a:rPr>
              <a:t>The fundamental concepts or properties of a </a:t>
            </a:r>
            <a:r>
              <a:rPr lang="en-US" sz="2800" dirty="0" smtClean="0">
                <a:solidFill>
                  <a:schemeClr val="tx1"/>
                </a:solidFill>
              </a:rPr>
              <a:t>system in </a:t>
            </a:r>
            <a:r>
              <a:rPr lang="en-US" sz="2800" dirty="0">
                <a:solidFill>
                  <a:schemeClr val="tx1"/>
                </a:solidFill>
              </a:rPr>
              <a:t>its environment embodied in its </a:t>
            </a:r>
            <a:r>
              <a:rPr lang="en-US" sz="2800" dirty="0" smtClean="0">
                <a:solidFill>
                  <a:schemeClr val="tx1"/>
                </a:solidFill>
              </a:rPr>
              <a:t>elements, relationships, and </a:t>
            </a:r>
            <a:r>
              <a:rPr lang="en-US" sz="2800" dirty="0">
                <a:solidFill>
                  <a:schemeClr val="tx1"/>
                </a:solidFill>
              </a:rPr>
              <a:t>in the principles of its design and evolution.</a:t>
            </a:r>
            <a:endParaRPr lang="en-US" sz="2800" b="1" dirty="0">
              <a:solidFill>
                <a:schemeClr val="tx1"/>
              </a:solidFill>
            </a:endParaRPr>
          </a:p>
          <a:p>
            <a:endParaRPr lang="en-US" sz="2800" dirty="0">
              <a:solidFill>
                <a:schemeClr val="tx1"/>
              </a:solidFill>
            </a:endParaRPr>
          </a:p>
          <a:p>
            <a:endParaRPr lang="en-US" dirty="0"/>
          </a:p>
        </p:txBody>
      </p:sp>
    </p:spTree>
    <p:extLst>
      <p:ext uri="{BB962C8B-B14F-4D97-AF65-F5344CB8AC3E}">
        <p14:creationId xmlns:p14="http://schemas.microsoft.com/office/powerpoint/2010/main" val="2211268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0167" y="340217"/>
            <a:ext cx="6387922" cy="1179489"/>
          </a:xfrm>
        </p:spPr>
        <p:txBody>
          <a:bodyPr>
            <a:noAutofit/>
          </a:bodyPr>
          <a:lstStyle/>
          <a:p>
            <a:r>
              <a:rPr lang="en-US" sz="6600" b="1" dirty="0"/>
              <a:t>3. Definitions</a:t>
            </a:r>
          </a:p>
        </p:txBody>
      </p:sp>
      <p:sp>
        <p:nvSpPr>
          <p:cNvPr id="3" name="Subtitle 2"/>
          <p:cNvSpPr>
            <a:spLocks noGrp="1"/>
          </p:cNvSpPr>
          <p:nvPr>
            <p:ph type="subTitle" idx="1"/>
          </p:nvPr>
        </p:nvSpPr>
        <p:spPr>
          <a:xfrm>
            <a:off x="115910" y="1519706"/>
            <a:ext cx="12076090" cy="5125793"/>
          </a:xfrm>
        </p:spPr>
        <p:txBody>
          <a:bodyPr/>
          <a:lstStyle/>
          <a:p>
            <a:r>
              <a:rPr lang="en-US" sz="4000" b="1" dirty="0" smtClean="0">
                <a:solidFill>
                  <a:schemeClr val="tx1"/>
                </a:solidFill>
              </a:rPr>
              <a:t>Abstraction:-</a:t>
            </a:r>
            <a:endParaRPr lang="en-US" sz="2800" b="1" dirty="0">
              <a:solidFill>
                <a:schemeClr val="tx1"/>
              </a:solidFill>
            </a:endParaRPr>
          </a:p>
          <a:p>
            <a:r>
              <a:rPr lang="en-US" sz="2800" b="1" dirty="0">
                <a:solidFill>
                  <a:srgbClr val="FF0000"/>
                </a:solidFill>
              </a:rPr>
              <a:t>	</a:t>
            </a:r>
            <a:r>
              <a:rPr lang="en-US" sz="2800" b="1" dirty="0" smtClean="0">
                <a:solidFill>
                  <a:srgbClr val="FF0000"/>
                </a:solidFill>
              </a:rPr>
              <a:t>	</a:t>
            </a:r>
            <a:r>
              <a:rPr lang="en-US" sz="2800" b="1" dirty="0" smtClean="0">
                <a:solidFill>
                  <a:schemeClr val="bg1"/>
                </a:solidFill>
              </a:rPr>
              <a:t>- The </a:t>
            </a:r>
            <a:r>
              <a:rPr lang="en-US" sz="2800" b="1" dirty="0">
                <a:solidFill>
                  <a:schemeClr val="bg1"/>
                </a:solidFill>
              </a:rPr>
              <a:t>technique of providing summarized or generalized </a:t>
            </a:r>
            <a:r>
              <a:rPr lang="en-US" sz="2800" b="1" dirty="0" smtClean="0">
                <a:solidFill>
                  <a:schemeClr val="bg1"/>
                </a:solidFill>
              </a:rPr>
              <a:t>			   descriptions </a:t>
            </a:r>
            <a:r>
              <a:rPr lang="en-US" sz="2800" b="1" dirty="0">
                <a:solidFill>
                  <a:schemeClr val="bg1"/>
                </a:solidFill>
              </a:rPr>
              <a:t>of detailed and complex content.</a:t>
            </a:r>
            <a:endParaRPr lang="en-US" sz="2800" b="1" dirty="0" smtClean="0">
              <a:solidFill>
                <a:schemeClr val="bg1"/>
              </a:solidFill>
            </a:endParaRPr>
          </a:p>
          <a:p>
            <a:r>
              <a:rPr lang="en-US" sz="4800" b="1" dirty="0" smtClean="0">
                <a:solidFill>
                  <a:schemeClr val="tx1"/>
                </a:solidFill>
              </a:rPr>
              <a:t>Actor:-</a:t>
            </a:r>
          </a:p>
          <a:p>
            <a:r>
              <a:rPr lang="en-US" sz="2800" b="1" dirty="0">
                <a:solidFill>
                  <a:srgbClr val="FF0000"/>
                </a:solidFill>
              </a:rPr>
              <a:t>	</a:t>
            </a:r>
            <a:r>
              <a:rPr lang="en-US" sz="2800" b="1" dirty="0" smtClean="0">
                <a:solidFill>
                  <a:srgbClr val="FF0000"/>
                </a:solidFill>
              </a:rPr>
              <a:t>	</a:t>
            </a:r>
            <a:r>
              <a:rPr lang="en-US" sz="2800" b="1" dirty="0" smtClean="0">
                <a:solidFill>
                  <a:schemeClr val="bg1"/>
                </a:solidFill>
              </a:rPr>
              <a:t>- A </a:t>
            </a:r>
            <a:r>
              <a:rPr lang="en-US" sz="2800" b="1" dirty="0">
                <a:solidFill>
                  <a:schemeClr val="bg1"/>
                </a:solidFill>
              </a:rPr>
              <a:t>person, organization, or system that has one or </a:t>
            </a:r>
            <a:r>
              <a:rPr lang="en-US" sz="2800" b="1" dirty="0" smtClean="0">
                <a:solidFill>
                  <a:schemeClr val="bg1"/>
                </a:solidFill>
              </a:rPr>
              <a:t>				  more </a:t>
            </a:r>
            <a:r>
              <a:rPr lang="en-US" sz="2800" b="1" dirty="0">
                <a:solidFill>
                  <a:schemeClr val="bg1"/>
                </a:solidFill>
              </a:rPr>
              <a:t>roles that initiates or interacts with activities</a:t>
            </a:r>
            <a:r>
              <a:rPr lang="en-US" sz="2800" b="1" dirty="0" smtClean="0">
                <a:solidFill>
                  <a:schemeClr val="bg1"/>
                </a:solidFill>
              </a:rPr>
              <a:t>.</a:t>
            </a:r>
          </a:p>
          <a:p>
            <a:r>
              <a:rPr lang="en-US" sz="2800" b="1" dirty="0">
                <a:solidFill>
                  <a:schemeClr val="bg1"/>
                </a:solidFill>
              </a:rPr>
              <a:t>	</a:t>
            </a:r>
            <a:r>
              <a:rPr lang="en-US" sz="2800" b="1" dirty="0" smtClean="0">
                <a:solidFill>
                  <a:schemeClr val="bg1"/>
                </a:solidFill>
              </a:rPr>
              <a:t>	- </a:t>
            </a:r>
            <a:r>
              <a:rPr lang="en-US" sz="2800" b="1" dirty="0">
                <a:solidFill>
                  <a:srgbClr val="FF0000"/>
                </a:solidFill>
              </a:rPr>
              <a:t>Actors</a:t>
            </a:r>
            <a:r>
              <a:rPr lang="en-US" sz="2800" b="1" dirty="0">
                <a:solidFill>
                  <a:schemeClr val="bg1"/>
                </a:solidFill>
              </a:rPr>
              <a:t> may be internal or external to </a:t>
            </a:r>
            <a:r>
              <a:rPr lang="en-US" sz="2800" b="1" dirty="0" smtClean="0">
                <a:solidFill>
                  <a:schemeClr val="bg1"/>
                </a:solidFill>
              </a:rPr>
              <a:t>an 								  organization</a:t>
            </a:r>
            <a:r>
              <a:rPr lang="en-US" sz="2800" b="1" dirty="0">
                <a:solidFill>
                  <a:schemeClr val="bg1"/>
                </a:solidFill>
              </a:rPr>
              <a:t>.</a:t>
            </a:r>
          </a:p>
          <a:p>
            <a:endParaRPr lang="en-US" sz="2800" dirty="0">
              <a:solidFill>
                <a:schemeClr val="tx1"/>
              </a:solidFill>
            </a:endParaRPr>
          </a:p>
          <a:p>
            <a:endParaRPr lang="en-US" dirty="0"/>
          </a:p>
        </p:txBody>
      </p:sp>
    </p:spTree>
    <p:extLst>
      <p:ext uri="{BB962C8B-B14F-4D97-AF65-F5344CB8AC3E}">
        <p14:creationId xmlns:p14="http://schemas.microsoft.com/office/powerpoint/2010/main" val="518857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360608"/>
            <a:ext cx="11998816" cy="6497392"/>
          </a:xfrm>
        </p:spPr>
        <p:txBody>
          <a:bodyPr>
            <a:normAutofit lnSpcReduction="10000"/>
          </a:bodyPr>
          <a:lstStyle/>
          <a:p>
            <a:pPr marL="0" indent="0">
              <a:buNone/>
            </a:pPr>
            <a:r>
              <a:rPr lang="en-US" sz="3600" b="1" dirty="0"/>
              <a:t>Application </a:t>
            </a:r>
            <a:r>
              <a:rPr lang="en-US" sz="3600" b="1" dirty="0" smtClean="0"/>
              <a:t>Architecture:-</a:t>
            </a:r>
          </a:p>
          <a:p>
            <a:pPr marL="0" indent="0">
              <a:buNone/>
            </a:pPr>
            <a:r>
              <a:rPr lang="en-US" sz="2400" b="1" dirty="0" smtClean="0">
                <a:solidFill>
                  <a:schemeClr val="bg1"/>
                </a:solidFill>
              </a:rPr>
              <a:t>	</a:t>
            </a:r>
            <a:r>
              <a:rPr lang="en-US" sz="2800" b="1" dirty="0" smtClean="0">
                <a:solidFill>
                  <a:schemeClr val="bg1"/>
                </a:solidFill>
              </a:rPr>
              <a:t>- </a:t>
            </a:r>
            <a:r>
              <a:rPr lang="en-US" sz="2800" b="1" dirty="0">
                <a:solidFill>
                  <a:schemeClr val="bg1"/>
                </a:solidFill>
              </a:rPr>
              <a:t>A description of the structure and interaction of the applications </a:t>
            </a:r>
            <a:r>
              <a:rPr lang="en-US" sz="2800" b="1" dirty="0" smtClean="0">
                <a:solidFill>
                  <a:schemeClr val="bg1"/>
                </a:solidFill>
              </a:rPr>
              <a:t>	  as groups of </a:t>
            </a:r>
            <a:r>
              <a:rPr lang="en-US" sz="2800" b="1" dirty="0">
                <a:solidFill>
                  <a:schemeClr val="bg1"/>
                </a:solidFill>
              </a:rPr>
              <a:t>capabilities that provide key business functions and </a:t>
            </a:r>
            <a:r>
              <a:rPr lang="en-US" sz="2800" b="1" dirty="0" smtClean="0">
                <a:solidFill>
                  <a:schemeClr val="bg1"/>
                </a:solidFill>
              </a:rPr>
              <a:t>	  manage </a:t>
            </a:r>
            <a:r>
              <a:rPr lang="en-US" sz="2800" b="1" dirty="0">
                <a:solidFill>
                  <a:schemeClr val="bg1"/>
                </a:solidFill>
              </a:rPr>
              <a:t>the data </a:t>
            </a:r>
            <a:r>
              <a:rPr lang="en-US" sz="2800" b="1" dirty="0" smtClean="0">
                <a:solidFill>
                  <a:schemeClr val="bg1"/>
                </a:solidFill>
              </a:rPr>
              <a:t>assets</a:t>
            </a:r>
            <a:r>
              <a:rPr lang="en-US" sz="2400" b="1" dirty="0" smtClean="0">
                <a:solidFill>
                  <a:schemeClr val="bg1"/>
                </a:solidFill>
              </a:rPr>
              <a:t>.</a:t>
            </a:r>
          </a:p>
          <a:p>
            <a:pPr marL="0" indent="0">
              <a:buNone/>
            </a:pPr>
            <a:r>
              <a:rPr lang="en-US" sz="3600" b="1" dirty="0"/>
              <a:t>Application Component</a:t>
            </a:r>
            <a:r>
              <a:rPr lang="en-US" sz="3600" b="1" dirty="0" smtClean="0"/>
              <a:t>:-</a:t>
            </a:r>
          </a:p>
          <a:p>
            <a:pPr marL="0" indent="0">
              <a:buNone/>
            </a:pPr>
            <a:r>
              <a:rPr lang="en-US" sz="3600" b="1" dirty="0"/>
              <a:t>	</a:t>
            </a:r>
            <a:r>
              <a:rPr lang="en-US" sz="2800" b="1" dirty="0" smtClean="0">
                <a:solidFill>
                  <a:schemeClr val="bg1"/>
                </a:solidFill>
              </a:rPr>
              <a:t>- </a:t>
            </a:r>
            <a:r>
              <a:rPr lang="en-US" sz="2800" b="1" dirty="0">
                <a:solidFill>
                  <a:schemeClr val="bg1"/>
                </a:solidFill>
              </a:rPr>
              <a:t>An encapsulation of application functionality aligned </a:t>
            </a:r>
            <a:r>
              <a:rPr lang="en-US" sz="2800" b="1" dirty="0" smtClean="0">
                <a:solidFill>
                  <a:schemeClr val="bg1"/>
                </a:solidFill>
              </a:rPr>
              <a:t>to 	  	 	 	  implementation </a:t>
            </a:r>
            <a:r>
              <a:rPr lang="en-US" sz="2800" b="1" dirty="0">
                <a:solidFill>
                  <a:schemeClr val="bg1"/>
                </a:solidFill>
              </a:rPr>
              <a:t>structure, which is modular and </a:t>
            </a:r>
            <a:r>
              <a:rPr lang="en-US" sz="2800" b="1" dirty="0" smtClean="0">
                <a:solidFill>
                  <a:schemeClr val="bg1"/>
                </a:solidFill>
              </a:rPr>
              <a:t>replaceable.</a:t>
            </a:r>
          </a:p>
          <a:p>
            <a:pPr marL="0" indent="0">
              <a:buNone/>
            </a:pPr>
            <a:r>
              <a:rPr lang="en-US" sz="2800" b="1" dirty="0" smtClean="0">
                <a:solidFill>
                  <a:schemeClr val="bg1"/>
                </a:solidFill>
              </a:rPr>
              <a:t>	</a:t>
            </a:r>
            <a:r>
              <a:rPr lang="en-US" sz="3200" b="1" dirty="0" smtClean="0"/>
              <a:t>EX:-</a:t>
            </a:r>
            <a:r>
              <a:rPr lang="en-US" sz="2800" b="1" dirty="0" smtClean="0">
                <a:solidFill>
                  <a:schemeClr val="bg1"/>
                </a:solidFill>
              </a:rPr>
              <a:t> </a:t>
            </a:r>
            <a:r>
              <a:rPr lang="en-US" sz="2400" b="1" dirty="0">
                <a:solidFill>
                  <a:srgbClr val="FF0000"/>
                </a:solidFill>
              </a:rPr>
              <a:t>a business application such as an </a:t>
            </a:r>
            <a:r>
              <a:rPr lang="en-US" sz="2400" b="1" dirty="0"/>
              <a:t>accounting</a:t>
            </a:r>
            <a:r>
              <a:rPr lang="en-US" sz="2400" b="1" dirty="0" smtClean="0">
                <a:solidFill>
                  <a:srgbClr val="FF0000"/>
                </a:solidFill>
              </a:rPr>
              <a:t>,</a:t>
            </a:r>
            <a:r>
              <a:rPr lang="en-US" sz="2400" b="1" dirty="0">
                <a:solidFill>
                  <a:srgbClr val="FF0000"/>
                </a:solidFill>
              </a:rPr>
              <a:t> or</a:t>
            </a:r>
            <a:r>
              <a:rPr lang="en-US" sz="2400" b="1" dirty="0" smtClean="0">
                <a:solidFill>
                  <a:srgbClr val="FF0000"/>
                </a:solidFill>
              </a:rPr>
              <a:t> </a:t>
            </a:r>
            <a:r>
              <a:rPr lang="en-US" sz="2400" b="1" dirty="0" smtClean="0"/>
              <a:t>payroll</a:t>
            </a:r>
            <a:r>
              <a:rPr lang="en-US" sz="2400" b="1" dirty="0" smtClean="0">
                <a:solidFill>
                  <a:srgbClr val="FF0000"/>
                </a:solidFill>
              </a:rPr>
              <a:t>.</a:t>
            </a:r>
          </a:p>
          <a:p>
            <a:pPr marL="0" indent="0">
              <a:buNone/>
            </a:pPr>
            <a:r>
              <a:rPr lang="en-US" sz="3600" b="1" dirty="0"/>
              <a:t>Application Platform</a:t>
            </a:r>
            <a:r>
              <a:rPr lang="en-US" sz="3600" b="1" dirty="0" smtClean="0"/>
              <a:t>:-</a:t>
            </a:r>
          </a:p>
          <a:p>
            <a:pPr marL="0" indent="0">
              <a:buNone/>
            </a:pPr>
            <a:r>
              <a:rPr lang="en-US" sz="3600" b="1" dirty="0"/>
              <a:t>	</a:t>
            </a:r>
            <a:r>
              <a:rPr lang="en-US" sz="2800" b="1" dirty="0">
                <a:solidFill>
                  <a:schemeClr val="bg1"/>
                </a:solidFill>
              </a:rPr>
              <a:t>- The collection of technology components of hardware and 	 		  software that provide the services used to support applications.</a:t>
            </a:r>
          </a:p>
        </p:txBody>
      </p:sp>
    </p:spTree>
    <p:extLst>
      <p:ext uri="{BB962C8B-B14F-4D97-AF65-F5344CB8AC3E}">
        <p14:creationId xmlns:p14="http://schemas.microsoft.com/office/powerpoint/2010/main" val="2344183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96214"/>
            <a:ext cx="12192000" cy="6561785"/>
          </a:xfrm>
        </p:spPr>
        <p:txBody>
          <a:bodyPr>
            <a:normAutofit/>
          </a:bodyPr>
          <a:lstStyle/>
          <a:p>
            <a:pPr marL="0" indent="0">
              <a:buNone/>
            </a:pPr>
            <a:r>
              <a:rPr lang="en-US" sz="3600" b="1" dirty="0"/>
              <a:t>Architectural Style</a:t>
            </a:r>
            <a:r>
              <a:rPr lang="en-US" sz="3600" b="1" dirty="0" smtClean="0"/>
              <a:t>:-</a:t>
            </a:r>
          </a:p>
          <a:p>
            <a:pPr marL="0" indent="0">
              <a:buNone/>
            </a:pPr>
            <a:r>
              <a:rPr lang="en-US" sz="3600" b="1" dirty="0" smtClean="0"/>
              <a:t>	</a:t>
            </a:r>
            <a:r>
              <a:rPr lang="en-US" sz="2800" b="1" dirty="0">
                <a:solidFill>
                  <a:schemeClr val="bg1"/>
                </a:solidFill>
              </a:rPr>
              <a:t>- a collection of principles and characteristics that </a:t>
            </a:r>
            <a:r>
              <a:rPr lang="en-US" sz="2800" b="1" dirty="0" smtClean="0">
                <a:solidFill>
                  <a:schemeClr val="bg1"/>
                </a:solidFill>
              </a:rPr>
              <a:t>constrain </a:t>
            </a:r>
            <a:r>
              <a:rPr lang="en-US" sz="2800" b="1" dirty="0">
                <a:solidFill>
                  <a:schemeClr val="bg1"/>
                </a:solidFill>
              </a:rPr>
              <a:t>how </a:t>
            </a:r>
            <a:endParaRPr lang="en-US" sz="2800" b="1" dirty="0" smtClean="0">
              <a:solidFill>
                <a:schemeClr val="bg1"/>
              </a:solidFill>
            </a:endParaRPr>
          </a:p>
          <a:p>
            <a:pPr marL="0" indent="0">
              <a:buNone/>
            </a:pPr>
            <a:r>
              <a:rPr lang="en-US" sz="2800" b="1" dirty="0">
                <a:solidFill>
                  <a:schemeClr val="bg1"/>
                </a:solidFill>
              </a:rPr>
              <a:t>	 </a:t>
            </a:r>
            <a:r>
              <a:rPr lang="en-US" sz="2800" b="1" dirty="0" smtClean="0">
                <a:solidFill>
                  <a:schemeClr val="bg1"/>
                </a:solidFill>
              </a:rPr>
              <a:t> an architecture </a:t>
            </a:r>
            <a:r>
              <a:rPr lang="en-US" sz="2800" b="1" dirty="0">
                <a:solidFill>
                  <a:schemeClr val="bg1"/>
                </a:solidFill>
              </a:rPr>
              <a:t>is formed</a:t>
            </a:r>
            <a:r>
              <a:rPr lang="en-US" sz="2800" b="1" dirty="0" smtClean="0">
                <a:solidFill>
                  <a:schemeClr val="bg1"/>
                </a:solidFill>
              </a:rPr>
              <a:t>.</a:t>
            </a:r>
          </a:p>
          <a:p>
            <a:pPr marL="0" indent="0">
              <a:buNone/>
            </a:pPr>
            <a:r>
              <a:rPr lang="en-US" sz="3600" b="1" dirty="0"/>
              <a:t>Architecture</a:t>
            </a:r>
            <a:r>
              <a:rPr lang="en-US" sz="3600" b="1" dirty="0" smtClean="0"/>
              <a:t>:-</a:t>
            </a:r>
          </a:p>
          <a:p>
            <a:pPr marL="0" indent="0">
              <a:buNone/>
            </a:pPr>
            <a:r>
              <a:rPr lang="en-US" sz="3600" b="1" dirty="0"/>
              <a:t>	</a:t>
            </a:r>
            <a:r>
              <a:rPr lang="en-US" sz="2800" b="1" dirty="0">
                <a:solidFill>
                  <a:schemeClr val="bg1"/>
                </a:solidFill>
              </a:rPr>
              <a:t>- The structure of components, their inter-relationships, and the </a:t>
            </a:r>
            <a:r>
              <a:rPr lang="en-US" sz="2800" b="1" dirty="0" smtClean="0">
                <a:solidFill>
                  <a:schemeClr val="bg1"/>
                </a:solidFill>
              </a:rPr>
              <a:t>			  principles </a:t>
            </a:r>
            <a:r>
              <a:rPr lang="en-US" sz="2800" b="1" dirty="0">
                <a:solidFill>
                  <a:schemeClr val="bg1"/>
                </a:solidFill>
              </a:rPr>
              <a:t>and guidelines governing their design and evolution </a:t>
            </a:r>
            <a:r>
              <a:rPr lang="en-US" sz="2800" b="1" dirty="0" smtClean="0">
                <a:solidFill>
                  <a:schemeClr val="bg1"/>
                </a:solidFill>
              </a:rPr>
              <a:t>		  </a:t>
            </a:r>
            <a:r>
              <a:rPr lang="en-US" sz="2800" b="1" dirty="0">
                <a:solidFill>
                  <a:schemeClr val="bg1"/>
                </a:solidFill>
              </a:rPr>
              <a:t>over time</a:t>
            </a:r>
            <a:r>
              <a:rPr lang="en-US" sz="2800" b="1" dirty="0" smtClean="0">
                <a:solidFill>
                  <a:schemeClr val="bg1"/>
                </a:solidFill>
              </a:rPr>
              <a:t>.</a:t>
            </a:r>
          </a:p>
          <a:p>
            <a:pPr marL="0" indent="0">
              <a:buNone/>
            </a:pPr>
            <a:r>
              <a:rPr lang="en-US" sz="2800" b="1" dirty="0" smtClean="0">
                <a:solidFill>
                  <a:schemeClr val="bg1"/>
                </a:solidFill>
              </a:rPr>
              <a:t>	</a:t>
            </a:r>
            <a:r>
              <a:rPr lang="en-US" sz="2800" b="1" dirty="0">
                <a:solidFill>
                  <a:schemeClr val="bg1"/>
                </a:solidFill>
              </a:rPr>
              <a:t>- The fundamental concepts or properties of a system in its </a:t>
            </a:r>
            <a:r>
              <a:rPr lang="en-US" sz="2800" b="1" dirty="0" smtClean="0">
                <a:solidFill>
                  <a:schemeClr val="bg1"/>
                </a:solidFill>
              </a:rPr>
              <a:t>	 		 	  environment </a:t>
            </a:r>
            <a:r>
              <a:rPr lang="en-US" sz="2800" b="1" dirty="0">
                <a:solidFill>
                  <a:schemeClr val="bg1"/>
                </a:solidFill>
              </a:rPr>
              <a:t>embodied in its elements, relationships, and in the </a:t>
            </a:r>
            <a:r>
              <a:rPr lang="en-US" sz="2800" b="1" dirty="0" smtClean="0">
                <a:solidFill>
                  <a:schemeClr val="bg1"/>
                </a:solidFill>
              </a:rPr>
              <a:t>	 	  principles </a:t>
            </a:r>
            <a:r>
              <a:rPr lang="en-US" sz="2800" b="1" dirty="0">
                <a:solidFill>
                  <a:schemeClr val="bg1"/>
                </a:solidFill>
              </a:rPr>
              <a:t>of its design and </a:t>
            </a:r>
            <a:r>
              <a:rPr lang="en-US" sz="2800" b="1" dirty="0" smtClean="0">
                <a:solidFill>
                  <a:schemeClr val="bg1"/>
                </a:solidFill>
              </a:rPr>
              <a:t>evolution.</a:t>
            </a:r>
            <a:endParaRPr lang="en-US" sz="2800" b="1" dirty="0">
              <a:solidFill>
                <a:schemeClr val="bg1"/>
              </a:solidFill>
            </a:endParaRPr>
          </a:p>
          <a:p>
            <a:pPr marL="0" indent="0">
              <a:buNone/>
            </a:pPr>
            <a:endParaRPr lang="en-US" dirty="0"/>
          </a:p>
        </p:txBody>
      </p:sp>
    </p:spTree>
    <p:extLst>
      <p:ext uri="{BB962C8B-B14F-4D97-AF65-F5344CB8AC3E}">
        <p14:creationId xmlns:p14="http://schemas.microsoft.com/office/powerpoint/2010/main" val="1232435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96214"/>
            <a:ext cx="12192000" cy="6561786"/>
          </a:xfrm>
        </p:spPr>
        <p:txBody>
          <a:bodyPr>
            <a:normAutofit lnSpcReduction="10000"/>
          </a:bodyPr>
          <a:lstStyle/>
          <a:p>
            <a:pPr marL="0" indent="0">
              <a:buNone/>
            </a:pPr>
            <a:r>
              <a:rPr lang="en-US" sz="3600" b="1" dirty="0"/>
              <a:t>Architecture Building Block (ABB</a:t>
            </a:r>
            <a:r>
              <a:rPr lang="en-US" sz="3600" b="1" dirty="0" smtClean="0"/>
              <a:t>):-</a:t>
            </a:r>
          </a:p>
          <a:p>
            <a:pPr marL="0" indent="0">
              <a:buNone/>
            </a:pPr>
            <a:r>
              <a:rPr lang="en-US" sz="3600" b="1" dirty="0"/>
              <a:t>	</a:t>
            </a:r>
            <a:r>
              <a:rPr lang="en-US" sz="2800" b="1" dirty="0">
                <a:solidFill>
                  <a:schemeClr val="bg1"/>
                </a:solidFill>
              </a:rPr>
              <a:t>- A constituent of the architecture model that describes a single </a:t>
            </a:r>
            <a:r>
              <a:rPr lang="en-US" sz="2800" b="1" dirty="0" smtClean="0">
                <a:solidFill>
                  <a:schemeClr val="bg1"/>
                </a:solidFill>
              </a:rPr>
              <a:t>		  aspect </a:t>
            </a:r>
            <a:r>
              <a:rPr lang="en-US" sz="2800" b="1" dirty="0">
                <a:solidFill>
                  <a:schemeClr val="bg1"/>
                </a:solidFill>
              </a:rPr>
              <a:t>of the overall model</a:t>
            </a:r>
            <a:r>
              <a:rPr lang="en-US" sz="2800" b="1" dirty="0" smtClean="0">
                <a:solidFill>
                  <a:schemeClr val="bg1"/>
                </a:solidFill>
              </a:rPr>
              <a:t>.</a:t>
            </a:r>
          </a:p>
          <a:p>
            <a:pPr marL="0" indent="0">
              <a:buNone/>
            </a:pPr>
            <a:r>
              <a:rPr lang="en-US" sz="3600" b="1" dirty="0"/>
              <a:t>Architecture Continuum</a:t>
            </a:r>
            <a:r>
              <a:rPr lang="en-US" sz="3600" b="1" dirty="0" smtClean="0"/>
              <a:t>:-</a:t>
            </a:r>
          </a:p>
          <a:p>
            <a:pPr marL="0" indent="0">
              <a:buNone/>
            </a:pPr>
            <a:r>
              <a:rPr lang="en-US" sz="3600" b="1" dirty="0"/>
              <a:t>	</a:t>
            </a:r>
            <a:r>
              <a:rPr lang="en-US" sz="2800" b="1" dirty="0">
                <a:solidFill>
                  <a:schemeClr val="bg1"/>
                </a:solidFill>
              </a:rPr>
              <a:t>- A part of the Enterprise Continuum. A repository of architectural </a:t>
            </a:r>
            <a:r>
              <a:rPr lang="en-US" sz="2800" b="1" dirty="0" smtClean="0">
                <a:solidFill>
                  <a:schemeClr val="bg1"/>
                </a:solidFill>
              </a:rPr>
              <a:t>		  elements </a:t>
            </a:r>
            <a:r>
              <a:rPr lang="en-US" sz="2800" b="1" dirty="0">
                <a:solidFill>
                  <a:schemeClr val="bg1"/>
                </a:solidFill>
              </a:rPr>
              <a:t>with increasing detail and </a:t>
            </a:r>
            <a:r>
              <a:rPr lang="en-US" sz="2800" b="1" dirty="0" smtClean="0">
                <a:solidFill>
                  <a:schemeClr val="bg1"/>
                </a:solidFill>
              </a:rPr>
              <a:t>specialization</a:t>
            </a:r>
          </a:p>
          <a:p>
            <a:pPr marL="0" indent="0">
              <a:buNone/>
            </a:pPr>
            <a:r>
              <a:rPr lang="en-US" sz="3600" b="1" dirty="0" smtClean="0"/>
              <a:t>Architecture </a:t>
            </a:r>
            <a:r>
              <a:rPr lang="en-US" sz="3600" b="1" dirty="0"/>
              <a:t>Development Method (ADM)</a:t>
            </a:r>
            <a:r>
              <a:rPr lang="ar-EG" sz="3600" b="1" dirty="0"/>
              <a:t>:</a:t>
            </a:r>
            <a:r>
              <a:rPr lang="en-US" sz="3600" b="1" dirty="0" smtClean="0"/>
              <a:t>-</a:t>
            </a:r>
          </a:p>
          <a:p>
            <a:pPr marL="0" indent="0">
              <a:buNone/>
            </a:pPr>
            <a:r>
              <a:rPr lang="en-US" sz="3600" b="1" dirty="0"/>
              <a:t>	</a:t>
            </a:r>
            <a:r>
              <a:rPr lang="en-US" sz="2800" b="1" dirty="0">
                <a:solidFill>
                  <a:schemeClr val="bg1"/>
                </a:solidFill>
              </a:rPr>
              <a:t>- The core of the TOGAF framework.</a:t>
            </a:r>
          </a:p>
          <a:p>
            <a:pPr marL="0" indent="0">
              <a:buNone/>
            </a:pPr>
            <a:r>
              <a:rPr lang="en-US" sz="2800" b="1" dirty="0">
                <a:solidFill>
                  <a:schemeClr val="bg1"/>
                </a:solidFill>
              </a:rPr>
              <a:t>	- A multi-phase, iterative approach to develop and use an </a:t>
            </a:r>
            <a:r>
              <a:rPr lang="en-US" sz="2800" b="1" dirty="0" smtClean="0">
                <a:solidFill>
                  <a:schemeClr val="bg1"/>
                </a:solidFill>
              </a:rPr>
              <a:t>		 	 	  Enterprise </a:t>
            </a:r>
            <a:r>
              <a:rPr lang="en-US" sz="2800" b="1" dirty="0">
                <a:solidFill>
                  <a:schemeClr val="bg1"/>
                </a:solidFill>
              </a:rPr>
              <a:t>Architecture to shape and govern business </a:t>
            </a:r>
            <a:r>
              <a:rPr lang="en-US" sz="2800" b="1" dirty="0" smtClean="0">
                <a:solidFill>
                  <a:schemeClr val="bg1"/>
                </a:solidFill>
              </a:rPr>
              <a:t>	 		 		 	  transformation </a:t>
            </a:r>
            <a:r>
              <a:rPr lang="en-US" sz="2800" b="1" dirty="0">
                <a:solidFill>
                  <a:schemeClr val="bg1"/>
                </a:solidFill>
              </a:rPr>
              <a:t>and implementation projects.</a:t>
            </a:r>
          </a:p>
        </p:txBody>
      </p:sp>
    </p:spTree>
    <p:extLst>
      <p:ext uri="{BB962C8B-B14F-4D97-AF65-F5344CB8AC3E}">
        <p14:creationId xmlns:p14="http://schemas.microsoft.com/office/powerpoint/2010/main" val="231188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3182"/>
            <a:ext cx="12192000" cy="6664817"/>
          </a:xfrm>
        </p:spPr>
        <p:txBody>
          <a:bodyPr>
            <a:normAutofit lnSpcReduction="10000"/>
          </a:bodyPr>
          <a:lstStyle/>
          <a:p>
            <a:pPr marL="0" indent="0">
              <a:buNone/>
            </a:pPr>
            <a:r>
              <a:rPr lang="en-US" sz="3600" b="1" dirty="0"/>
              <a:t>Architecture Landscape</a:t>
            </a:r>
            <a:r>
              <a:rPr lang="en-US" sz="3600" b="1" dirty="0" smtClean="0"/>
              <a:t>:-</a:t>
            </a:r>
          </a:p>
          <a:p>
            <a:pPr marL="0" indent="0">
              <a:buNone/>
            </a:pPr>
            <a:r>
              <a:rPr lang="en-US" sz="3600" b="1" dirty="0"/>
              <a:t>	</a:t>
            </a:r>
            <a:r>
              <a:rPr lang="en-US" sz="2800" b="1" dirty="0">
                <a:solidFill>
                  <a:schemeClr val="bg1"/>
                </a:solidFill>
              </a:rPr>
              <a:t>- The architectural representation of assets in use, or planned, by </a:t>
            </a:r>
            <a:r>
              <a:rPr lang="en-US" sz="2800" b="1" dirty="0" smtClean="0">
                <a:solidFill>
                  <a:schemeClr val="bg1"/>
                </a:solidFill>
              </a:rPr>
              <a:t>		   the </a:t>
            </a:r>
            <a:r>
              <a:rPr lang="en-US" sz="2800" b="1" dirty="0">
                <a:solidFill>
                  <a:schemeClr val="bg1"/>
                </a:solidFill>
              </a:rPr>
              <a:t>enterprise at particular points in time</a:t>
            </a:r>
            <a:r>
              <a:rPr lang="en-US" sz="2800" b="1" dirty="0" smtClean="0">
                <a:solidFill>
                  <a:schemeClr val="bg1"/>
                </a:solidFill>
              </a:rPr>
              <a:t>.</a:t>
            </a:r>
          </a:p>
          <a:p>
            <a:pPr marL="0" indent="0">
              <a:buNone/>
            </a:pPr>
            <a:r>
              <a:rPr lang="en-US" sz="3600" b="1" dirty="0"/>
              <a:t>Architecture Model</a:t>
            </a:r>
            <a:r>
              <a:rPr lang="en-US" sz="3600" b="1" dirty="0" smtClean="0"/>
              <a:t>:-</a:t>
            </a:r>
          </a:p>
          <a:p>
            <a:pPr marL="0" indent="0">
              <a:buNone/>
            </a:pPr>
            <a:r>
              <a:rPr lang="en-US" sz="3600" b="1" dirty="0"/>
              <a:t>	</a:t>
            </a:r>
            <a:r>
              <a:rPr lang="en-US" sz="2800" b="1" dirty="0">
                <a:solidFill>
                  <a:schemeClr val="bg1"/>
                </a:solidFill>
              </a:rPr>
              <a:t>- A representation of a subject of interest</a:t>
            </a:r>
            <a:r>
              <a:rPr lang="en-US" sz="2800" b="1" dirty="0" smtClean="0">
                <a:solidFill>
                  <a:schemeClr val="bg1"/>
                </a:solidFill>
              </a:rPr>
              <a:t>.</a:t>
            </a:r>
          </a:p>
          <a:p>
            <a:pPr marL="0" indent="0">
              <a:buNone/>
            </a:pPr>
            <a:r>
              <a:rPr lang="en-US" sz="2800" b="1" dirty="0">
                <a:solidFill>
                  <a:schemeClr val="bg1"/>
                </a:solidFill>
              </a:rPr>
              <a:t>	- provides a smaller scale, simplified, and/or abstract </a:t>
            </a:r>
            <a:r>
              <a:rPr lang="en-US" sz="2800" b="1" dirty="0" smtClean="0">
                <a:solidFill>
                  <a:schemeClr val="bg1"/>
                </a:solidFill>
              </a:rPr>
              <a:t>				 	 	  representation </a:t>
            </a:r>
            <a:r>
              <a:rPr lang="en-US" sz="2800" b="1" dirty="0">
                <a:solidFill>
                  <a:schemeClr val="bg1"/>
                </a:solidFill>
              </a:rPr>
              <a:t>of the subject matter</a:t>
            </a:r>
            <a:r>
              <a:rPr lang="en-US" sz="2800" b="1" dirty="0" smtClean="0">
                <a:solidFill>
                  <a:schemeClr val="bg1"/>
                </a:solidFill>
              </a:rPr>
              <a:t>.</a:t>
            </a:r>
          </a:p>
          <a:p>
            <a:pPr marL="0" indent="0">
              <a:buNone/>
            </a:pPr>
            <a:r>
              <a:rPr lang="en-US" sz="3600" b="1" dirty="0"/>
              <a:t>Architecture Principle</a:t>
            </a:r>
            <a:r>
              <a:rPr lang="en-US" sz="3600" b="1" dirty="0" smtClean="0"/>
              <a:t>:-</a:t>
            </a:r>
          </a:p>
          <a:p>
            <a:pPr marL="0" indent="0">
              <a:buNone/>
            </a:pPr>
            <a:r>
              <a:rPr lang="en-US" sz="3600" b="1" dirty="0"/>
              <a:t>	</a:t>
            </a:r>
            <a:r>
              <a:rPr lang="en-US" sz="2800" b="1" dirty="0">
                <a:solidFill>
                  <a:schemeClr val="bg1"/>
                </a:solidFill>
              </a:rPr>
              <a:t>- A qualitative statement of intent that should be met by the </a:t>
            </a:r>
            <a:r>
              <a:rPr lang="en-US" sz="2800" b="1" dirty="0" smtClean="0">
                <a:solidFill>
                  <a:schemeClr val="bg1"/>
                </a:solidFill>
              </a:rPr>
              <a:t>			                       	  architecture.</a:t>
            </a:r>
          </a:p>
          <a:p>
            <a:pPr marL="0" indent="0">
              <a:buNone/>
            </a:pPr>
            <a:r>
              <a:rPr lang="en-US" sz="2800" b="1" dirty="0">
                <a:solidFill>
                  <a:schemeClr val="bg1"/>
                </a:solidFill>
              </a:rPr>
              <a:t>	= set of principles that relate to architecture </a:t>
            </a:r>
            <a:r>
              <a:rPr lang="en-US" sz="2800" b="1" dirty="0" smtClean="0">
                <a:solidFill>
                  <a:schemeClr val="bg1"/>
                </a:solidFill>
              </a:rPr>
              <a:t>work.</a:t>
            </a:r>
            <a:endParaRPr lang="en-US" sz="2800" b="1" dirty="0">
              <a:solidFill>
                <a:schemeClr val="bg1"/>
              </a:solidFill>
            </a:endParaRPr>
          </a:p>
        </p:txBody>
      </p:sp>
    </p:spTree>
    <p:extLst>
      <p:ext uri="{BB962C8B-B14F-4D97-AF65-F5344CB8AC3E}">
        <p14:creationId xmlns:p14="http://schemas.microsoft.com/office/powerpoint/2010/main" val="2851724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0152" y="270456"/>
            <a:ext cx="12101848" cy="6587544"/>
          </a:xfrm>
        </p:spPr>
        <p:txBody>
          <a:bodyPr>
            <a:normAutofit/>
          </a:bodyPr>
          <a:lstStyle/>
          <a:p>
            <a:pPr marL="0" indent="0">
              <a:buNone/>
            </a:pPr>
            <a:r>
              <a:rPr lang="en-US" sz="3600" b="1" dirty="0"/>
              <a:t>Architecture View</a:t>
            </a:r>
            <a:r>
              <a:rPr lang="en-US" sz="3600" b="1" dirty="0" smtClean="0"/>
              <a:t>:-</a:t>
            </a:r>
          </a:p>
          <a:p>
            <a:pPr marL="0" indent="0">
              <a:buNone/>
            </a:pPr>
            <a:r>
              <a:rPr lang="en-US" sz="3600" b="1" dirty="0"/>
              <a:t>	</a:t>
            </a:r>
            <a:r>
              <a:rPr lang="en-US" sz="2800" b="1" dirty="0">
                <a:solidFill>
                  <a:schemeClr val="bg1"/>
                </a:solidFill>
              </a:rPr>
              <a:t>- A representation of a system from the perspective of a </a:t>
            </a:r>
            <a:r>
              <a:rPr lang="en-US" sz="2800" b="1" dirty="0" smtClean="0">
                <a:solidFill>
                  <a:schemeClr val="bg1"/>
                </a:solidFill>
              </a:rPr>
              <a:t>related set </a:t>
            </a:r>
            <a:r>
              <a:rPr lang="en-US" sz="2800" b="1" dirty="0">
                <a:solidFill>
                  <a:schemeClr val="bg1"/>
                </a:solidFill>
              </a:rPr>
              <a:t>of concerns.</a:t>
            </a:r>
          </a:p>
          <a:p>
            <a:pPr marL="0" indent="0">
              <a:buNone/>
            </a:pPr>
            <a:r>
              <a:rPr lang="en-US" sz="3600" b="1" dirty="0"/>
              <a:t>Architecture Viewpoint:-</a:t>
            </a:r>
          </a:p>
          <a:p>
            <a:pPr marL="0" indent="0">
              <a:buNone/>
            </a:pPr>
            <a:r>
              <a:rPr lang="en-US" sz="3600" b="1" dirty="0"/>
              <a:t>	</a:t>
            </a:r>
            <a:r>
              <a:rPr lang="en-US" sz="2800" b="1" dirty="0">
                <a:solidFill>
                  <a:schemeClr val="bg1"/>
                </a:solidFill>
              </a:rPr>
              <a:t>- A specification of the conventions for a particular kind of </a:t>
            </a:r>
            <a:r>
              <a:rPr lang="en-US" sz="2800" b="1" dirty="0" smtClean="0">
                <a:solidFill>
                  <a:schemeClr val="bg1"/>
                </a:solidFill>
              </a:rPr>
              <a:t>				  architecture </a:t>
            </a:r>
            <a:r>
              <a:rPr lang="en-US" sz="2800" b="1" dirty="0">
                <a:solidFill>
                  <a:schemeClr val="bg1"/>
                </a:solidFill>
              </a:rPr>
              <a:t>view</a:t>
            </a:r>
            <a:r>
              <a:rPr lang="en-US" sz="2800" b="1" dirty="0" smtClean="0">
                <a:solidFill>
                  <a:schemeClr val="bg1"/>
                </a:solidFill>
              </a:rPr>
              <a:t>.</a:t>
            </a:r>
          </a:p>
          <a:p>
            <a:pPr marL="0" indent="0">
              <a:buNone/>
            </a:pPr>
            <a:r>
              <a:rPr lang="en-US" sz="3600" b="1" dirty="0"/>
              <a:t>Architecture Vision</a:t>
            </a:r>
            <a:r>
              <a:rPr lang="en-US" sz="3600" b="1" dirty="0" smtClean="0"/>
              <a:t>:-</a:t>
            </a:r>
            <a:endParaRPr lang="en-US" sz="3600" b="1" dirty="0"/>
          </a:p>
          <a:p>
            <a:pPr marL="0" indent="0">
              <a:buNone/>
            </a:pPr>
            <a:r>
              <a:rPr lang="en-US" sz="3600" b="1" dirty="0"/>
              <a:t>	</a:t>
            </a:r>
            <a:r>
              <a:rPr lang="en-US" sz="2800" b="1" dirty="0">
                <a:solidFill>
                  <a:schemeClr val="bg1"/>
                </a:solidFill>
              </a:rPr>
              <a:t>- A </a:t>
            </a:r>
            <a:r>
              <a:rPr lang="en-US" sz="2800" b="1" dirty="0" smtClean="0">
                <a:solidFill>
                  <a:schemeClr val="bg1"/>
                </a:solidFill>
              </a:rPr>
              <a:t>description </a:t>
            </a:r>
            <a:r>
              <a:rPr lang="en-US" sz="2800" b="1" dirty="0">
                <a:solidFill>
                  <a:schemeClr val="bg1"/>
                </a:solidFill>
              </a:rPr>
              <a:t>of the Target Architecture that describes its </a:t>
            </a:r>
            <a:r>
              <a:rPr lang="en-US" sz="2800" b="1" dirty="0" smtClean="0">
                <a:solidFill>
                  <a:schemeClr val="bg1"/>
                </a:solidFill>
              </a:rPr>
              <a:t>				  business </a:t>
            </a:r>
            <a:r>
              <a:rPr lang="en-US" sz="2800" b="1" dirty="0">
                <a:solidFill>
                  <a:schemeClr val="bg1"/>
                </a:solidFill>
              </a:rPr>
              <a:t>value and the changes to the enterprise that will result </a:t>
            </a:r>
            <a:r>
              <a:rPr lang="en-US" sz="2800" b="1" dirty="0" smtClean="0">
                <a:solidFill>
                  <a:schemeClr val="bg1"/>
                </a:solidFill>
              </a:rPr>
              <a:t>from </a:t>
            </a:r>
            <a:r>
              <a:rPr lang="en-US" sz="2800" b="1" dirty="0">
                <a:solidFill>
                  <a:schemeClr val="bg1"/>
                </a:solidFill>
              </a:rPr>
              <a:t>its successful deployment.</a:t>
            </a:r>
          </a:p>
        </p:txBody>
      </p:sp>
    </p:spTree>
    <p:extLst>
      <p:ext uri="{BB962C8B-B14F-4D97-AF65-F5344CB8AC3E}">
        <p14:creationId xmlns:p14="http://schemas.microsoft.com/office/powerpoint/2010/main" val="2495901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0" y="270456"/>
            <a:ext cx="12192000" cy="6587544"/>
          </a:xfrm>
        </p:spPr>
        <p:txBody>
          <a:bodyPr>
            <a:normAutofit/>
          </a:bodyPr>
          <a:lstStyle/>
          <a:p>
            <a:pPr marL="0" indent="0">
              <a:buNone/>
            </a:pPr>
            <a:r>
              <a:rPr lang="en-US" sz="3600" b="1" dirty="0"/>
              <a:t>Artifact:-</a:t>
            </a:r>
          </a:p>
          <a:p>
            <a:pPr marL="0" indent="0">
              <a:buNone/>
            </a:pPr>
            <a:r>
              <a:rPr lang="en-US" b="1" dirty="0">
                <a:solidFill>
                  <a:srgbClr val="FF0000"/>
                </a:solidFill>
              </a:rPr>
              <a:t>	</a:t>
            </a:r>
            <a:r>
              <a:rPr lang="en-US" sz="2800" b="1" dirty="0">
                <a:solidFill>
                  <a:schemeClr val="bg1"/>
                </a:solidFill>
              </a:rPr>
              <a:t>- An architectural work product that describes an aspect of the </a:t>
            </a:r>
            <a:r>
              <a:rPr lang="en-US" sz="2800" b="1" dirty="0" smtClean="0">
                <a:solidFill>
                  <a:schemeClr val="bg1"/>
                </a:solidFill>
              </a:rPr>
              <a:t>			  architecture</a:t>
            </a:r>
            <a:r>
              <a:rPr lang="en-US" sz="2800" b="1" dirty="0">
                <a:solidFill>
                  <a:schemeClr val="bg1"/>
                </a:solidFill>
              </a:rPr>
              <a:t>.</a:t>
            </a:r>
          </a:p>
          <a:p>
            <a:pPr marL="0" indent="0">
              <a:buNone/>
            </a:pPr>
            <a:r>
              <a:rPr lang="en-US" sz="3600" b="1" dirty="0"/>
              <a:t>Baseline:-</a:t>
            </a:r>
          </a:p>
          <a:p>
            <a:pPr marL="0" indent="0">
              <a:buNone/>
            </a:pPr>
            <a:r>
              <a:rPr lang="en-US" b="1" dirty="0"/>
              <a:t>	</a:t>
            </a:r>
            <a:r>
              <a:rPr lang="en-US" sz="2800" b="1" dirty="0">
                <a:solidFill>
                  <a:schemeClr val="bg1"/>
                </a:solidFill>
              </a:rPr>
              <a:t>- A specification that has been formally reviewed and agreed </a:t>
            </a:r>
            <a:r>
              <a:rPr lang="en-US" sz="2800" b="1" dirty="0" smtClean="0">
                <a:solidFill>
                  <a:schemeClr val="bg1"/>
                </a:solidFill>
              </a:rPr>
              <a:t>			  upon</a:t>
            </a:r>
            <a:r>
              <a:rPr lang="en-US" sz="2800" b="1" dirty="0">
                <a:solidFill>
                  <a:schemeClr val="bg1"/>
                </a:solidFill>
              </a:rPr>
              <a:t>.</a:t>
            </a:r>
          </a:p>
          <a:p>
            <a:pPr marL="0" indent="0">
              <a:buNone/>
            </a:pPr>
            <a:r>
              <a:rPr lang="en-US" sz="2800" b="1" dirty="0">
                <a:solidFill>
                  <a:schemeClr val="bg1"/>
                </a:solidFill>
              </a:rPr>
              <a:t>	- thereafter serves as the basis for further development or change.</a:t>
            </a:r>
          </a:p>
          <a:p>
            <a:pPr marL="0" indent="0">
              <a:buNone/>
            </a:pPr>
            <a:r>
              <a:rPr lang="en-US" sz="2800" b="1" dirty="0">
                <a:solidFill>
                  <a:schemeClr val="bg1"/>
                </a:solidFill>
              </a:rPr>
              <a:t>	- it can be changed only through formal change control </a:t>
            </a:r>
            <a:r>
              <a:rPr lang="en-US" sz="2800" b="1" dirty="0" smtClean="0">
                <a:solidFill>
                  <a:schemeClr val="bg1"/>
                </a:solidFill>
              </a:rPr>
              <a:t>		 			  procedures </a:t>
            </a:r>
            <a:r>
              <a:rPr lang="en-US" sz="2800" b="1" dirty="0">
                <a:solidFill>
                  <a:schemeClr val="bg1"/>
                </a:solidFill>
              </a:rPr>
              <a:t>or a type of procedure such as configuration </a:t>
            </a:r>
            <a:r>
              <a:rPr lang="en-US" sz="2800" b="1" dirty="0" smtClean="0">
                <a:solidFill>
                  <a:schemeClr val="bg1"/>
                </a:solidFill>
              </a:rPr>
              <a:t>			 		  management</a:t>
            </a:r>
            <a:r>
              <a:rPr lang="en-US" sz="2800" b="1" dirty="0">
                <a:solidFill>
                  <a:schemeClr val="bg1"/>
                </a:solidFill>
              </a:rPr>
              <a:t>.</a:t>
            </a:r>
          </a:p>
        </p:txBody>
      </p:sp>
    </p:spTree>
    <p:extLst>
      <p:ext uri="{BB962C8B-B14F-4D97-AF65-F5344CB8AC3E}">
        <p14:creationId xmlns:p14="http://schemas.microsoft.com/office/powerpoint/2010/main" val="873488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 y="257578"/>
            <a:ext cx="12101848" cy="6574664"/>
          </a:xfrm>
        </p:spPr>
        <p:txBody>
          <a:bodyPr>
            <a:normAutofit/>
          </a:bodyPr>
          <a:lstStyle/>
          <a:p>
            <a:pPr marL="0" indent="0">
              <a:buNone/>
            </a:pPr>
            <a:r>
              <a:rPr lang="en-US" sz="3600" b="1" dirty="0"/>
              <a:t>Boundaryless Information Flow:-</a:t>
            </a:r>
          </a:p>
          <a:p>
            <a:pPr marL="0" indent="0">
              <a:buNone/>
            </a:pPr>
            <a:r>
              <a:rPr lang="en-US" sz="2400" b="1" dirty="0">
                <a:solidFill>
                  <a:schemeClr val="bg2">
                    <a:lumMod val="75000"/>
                  </a:schemeClr>
                </a:solidFill>
              </a:rPr>
              <a:t>	</a:t>
            </a:r>
            <a:r>
              <a:rPr lang="en-US" sz="2800" b="1" dirty="0">
                <a:solidFill>
                  <a:schemeClr val="bg1"/>
                </a:solidFill>
              </a:rPr>
              <a:t>-A shorthand representation of "access to integrated information </a:t>
            </a:r>
            <a:r>
              <a:rPr lang="en-US" sz="2800" b="1" dirty="0" smtClean="0">
                <a:solidFill>
                  <a:schemeClr val="bg1"/>
                </a:solidFill>
              </a:rPr>
              <a:t>			to </a:t>
            </a:r>
            <a:r>
              <a:rPr lang="en-US" sz="2800" b="1" dirty="0">
                <a:solidFill>
                  <a:schemeClr val="bg1"/>
                </a:solidFill>
              </a:rPr>
              <a:t>support business process improvements“</a:t>
            </a:r>
          </a:p>
          <a:p>
            <a:pPr marL="0" indent="0">
              <a:buNone/>
            </a:pPr>
            <a:r>
              <a:rPr lang="en-US" sz="2800" b="1" dirty="0">
                <a:solidFill>
                  <a:schemeClr val="bg1"/>
                </a:solidFill>
              </a:rPr>
              <a:t>	- representing a desired state of an enterprise's infrastructure </a:t>
            </a:r>
            <a:r>
              <a:rPr lang="en-US" sz="2800" b="1" dirty="0" smtClean="0">
                <a:solidFill>
                  <a:schemeClr val="bg1"/>
                </a:solidFill>
              </a:rPr>
              <a:t>					specific </a:t>
            </a:r>
            <a:r>
              <a:rPr lang="en-US" sz="2800" b="1" dirty="0">
                <a:solidFill>
                  <a:schemeClr val="bg1"/>
                </a:solidFill>
              </a:rPr>
              <a:t>to the business needs of the organization</a:t>
            </a:r>
            <a:r>
              <a:rPr lang="en-US" sz="2800" b="1" dirty="0" smtClean="0">
                <a:solidFill>
                  <a:schemeClr val="bg1"/>
                </a:solidFill>
              </a:rPr>
              <a:t>.</a:t>
            </a:r>
          </a:p>
          <a:p>
            <a:pPr marL="0" indent="0">
              <a:buNone/>
            </a:pPr>
            <a:r>
              <a:rPr lang="en-US" sz="3600" b="1" dirty="0"/>
              <a:t>Building Block:-</a:t>
            </a:r>
          </a:p>
          <a:p>
            <a:pPr marL="0" indent="0">
              <a:buNone/>
            </a:pPr>
            <a:r>
              <a:rPr lang="en-US" sz="2800" b="1" dirty="0">
                <a:solidFill>
                  <a:schemeClr val="bg1"/>
                </a:solidFill>
              </a:rPr>
              <a:t>	-A (potentially re-usable) component of enterprise capability </a:t>
            </a:r>
            <a:r>
              <a:rPr lang="en-US" sz="2800" b="1">
                <a:solidFill>
                  <a:schemeClr val="bg1"/>
                </a:solidFill>
              </a:rPr>
              <a:t>that </a:t>
            </a:r>
            <a:r>
              <a:rPr lang="en-US" sz="2800" b="1" smtClean="0">
                <a:solidFill>
                  <a:schemeClr val="bg1"/>
                </a:solidFill>
              </a:rPr>
              <a:t>			can </a:t>
            </a:r>
            <a:r>
              <a:rPr lang="en-US" sz="2800" b="1" dirty="0">
                <a:solidFill>
                  <a:schemeClr val="bg1"/>
                </a:solidFill>
              </a:rPr>
              <a:t>be combined with other building blocks to </a:t>
            </a:r>
            <a:r>
              <a:rPr lang="en-US" sz="2800" b="1">
                <a:solidFill>
                  <a:schemeClr val="bg1"/>
                </a:solidFill>
              </a:rPr>
              <a:t>deliver </a:t>
            </a:r>
            <a:r>
              <a:rPr lang="en-US" sz="2800" b="1" smtClean="0">
                <a:solidFill>
                  <a:schemeClr val="bg1"/>
                </a:solidFill>
              </a:rPr>
              <a:t>						architectures </a:t>
            </a:r>
            <a:r>
              <a:rPr lang="en-US" sz="2800" b="1" dirty="0">
                <a:solidFill>
                  <a:schemeClr val="bg1"/>
                </a:solidFill>
              </a:rPr>
              <a:t>and </a:t>
            </a:r>
            <a:r>
              <a:rPr lang="en-US" sz="2800" b="1">
                <a:solidFill>
                  <a:schemeClr val="bg1"/>
                </a:solidFill>
              </a:rPr>
              <a:t>solutions</a:t>
            </a:r>
            <a:r>
              <a:rPr lang="en-US" sz="2800" b="1" smtClean="0">
                <a:solidFill>
                  <a:schemeClr val="bg1"/>
                </a:solidFill>
              </a:rPr>
              <a:t>.</a:t>
            </a:r>
          </a:p>
          <a:p>
            <a:pPr marL="0" indent="0">
              <a:buNone/>
            </a:pPr>
            <a:endParaRPr lang="en-US" sz="2800" b="1" dirty="0">
              <a:solidFill>
                <a:schemeClr val="bg1"/>
              </a:solidFill>
            </a:endParaRPr>
          </a:p>
        </p:txBody>
      </p:sp>
    </p:spTree>
    <p:extLst>
      <p:ext uri="{BB962C8B-B14F-4D97-AF65-F5344CB8AC3E}">
        <p14:creationId xmlns:p14="http://schemas.microsoft.com/office/powerpoint/2010/main" val="595572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 y="1300746"/>
            <a:ext cx="12192000" cy="5557254"/>
          </a:xfrm>
        </p:spPr>
        <p:txBody>
          <a:bodyPr>
            <a:normAutofit/>
          </a:bodyPr>
          <a:lstStyle/>
          <a:p>
            <a:pPr algn="l"/>
            <a:r>
              <a:rPr lang="en-US" sz="4400" b="1" dirty="0">
                <a:solidFill>
                  <a:schemeClr val="bg1"/>
                </a:solidFill>
                <a:latin typeface="Times New Roman" panose="02020603050405020304" pitchFamily="18" charset="0"/>
                <a:cs typeface="Times New Roman" panose="02020603050405020304" pitchFamily="18" charset="0"/>
              </a:rPr>
              <a:t>- Business Capability:-</a:t>
            </a:r>
          </a:p>
          <a:p>
            <a:pPr lvl="1" algn="l"/>
            <a:r>
              <a:rPr lang="en-US" sz="3600" dirty="0" smtClean="0">
                <a:solidFill>
                  <a:schemeClr val="tx1"/>
                </a:solidFill>
                <a:latin typeface="Arial" panose="020B0604020202020204" pitchFamily="34" charset="0"/>
                <a:cs typeface="Arial" panose="020B0604020202020204" pitchFamily="34" charset="0"/>
              </a:rPr>
              <a:t>-</a:t>
            </a:r>
            <a:r>
              <a:rPr lang="en-US" sz="3600" b="1" dirty="0" smtClean="0">
                <a:solidFill>
                  <a:schemeClr val="tx1"/>
                </a:solidFill>
                <a:latin typeface="Arial" panose="020B0604020202020204" pitchFamily="34" charset="0"/>
                <a:cs typeface="Arial" panose="020B0604020202020204" pitchFamily="34" charset="0"/>
              </a:rPr>
              <a:t> </a:t>
            </a:r>
            <a:r>
              <a:rPr lang="en-US" sz="3600" dirty="0" smtClean="0">
                <a:solidFill>
                  <a:schemeClr val="tx1"/>
                </a:solidFill>
                <a:latin typeface="Arial" panose="020B0604020202020204" pitchFamily="34" charset="0"/>
                <a:cs typeface="Arial" panose="020B0604020202020204" pitchFamily="34" charset="0"/>
              </a:rPr>
              <a:t>A </a:t>
            </a:r>
            <a:r>
              <a:rPr lang="en-US" sz="3600" dirty="0">
                <a:solidFill>
                  <a:schemeClr val="tx1"/>
                </a:solidFill>
                <a:latin typeface="Arial" panose="020B0604020202020204" pitchFamily="34" charset="0"/>
                <a:cs typeface="Arial" panose="020B0604020202020204" pitchFamily="34" charset="0"/>
              </a:rPr>
              <a:t>particular ability that a business may </a:t>
            </a:r>
            <a:r>
              <a:rPr lang="en-US" sz="3600" dirty="0" smtClean="0">
                <a:solidFill>
                  <a:schemeClr val="tx1"/>
                </a:solidFill>
                <a:latin typeface="Arial" panose="020B0604020202020204" pitchFamily="34" charset="0"/>
                <a:cs typeface="Arial" panose="020B0604020202020204" pitchFamily="34" charset="0"/>
              </a:rPr>
              <a:t>possess or 	exchange to </a:t>
            </a:r>
            <a:r>
              <a:rPr lang="en-US" sz="3600" dirty="0">
                <a:solidFill>
                  <a:schemeClr val="tx1"/>
                </a:solidFill>
                <a:latin typeface="Arial" panose="020B0604020202020204" pitchFamily="34" charset="0"/>
                <a:cs typeface="Arial" panose="020B0604020202020204" pitchFamily="34" charset="0"/>
              </a:rPr>
              <a:t>achieve a specific purpose</a:t>
            </a:r>
            <a:r>
              <a:rPr lang="en-US" sz="3600" dirty="0" smtClean="0">
                <a:solidFill>
                  <a:schemeClr val="tx1"/>
                </a:solidFill>
                <a:latin typeface="Arial" panose="020B0604020202020204" pitchFamily="34" charset="0"/>
                <a:cs typeface="Arial" panose="020B0604020202020204" pitchFamily="34" charset="0"/>
              </a:rPr>
              <a:t>.</a:t>
            </a:r>
            <a:endParaRPr lang="en-US" sz="3600" b="1" dirty="0" smtClean="0">
              <a:solidFill>
                <a:schemeClr val="tx1"/>
              </a:solidFill>
              <a:latin typeface="Arial" panose="020B0604020202020204" pitchFamily="34" charset="0"/>
              <a:cs typeface="Arial" panose="020B0604020202020204" pitchFamily="34" charset="0"/>
            </a:endParaRPr>
          </a:p>
          <a:p>
            <a:pPr algn="l"/>
            <a:r>
              <a:rPr lang="en-US" sz="4400" b="1" dirty="0">
                <a:solidFill>
                  <a:schemeClr val="bg1"/>
                </a:solidFill>
                <a:latin typeface="Times New Roman" panose="02020603050405020304" pitchFamily="18" charset="0"/>
                <a:cs typeface="Times New Roman" panose="02020603050405020304" pitchFamily="18" charset="0"/>
              </a:rPr>
              <a:t>-</a:t>
            </a:r>
            <a:r>
              <a:rPr lang="en-US" sz="4000" b="1" dirty="0" smtClean="0">
                <a:solidFill>
                  <a:schemeClr val="bg1"/>
                </a:solidFill>
                <a:latin typeface="Times New Roman" panose="02020603050405020304" pitchFamily="18" charset="0"/>
                <a:cs typeface="Times New Roman" panose="02020603050405020304" pitchFamily="18" charset="0"/>
              </a:rPr>
              <a:t> </a:t>
            </a:r>
            <a:r>
              <a:rPr lang="en-US" sz="4400" b="1" dirty="0">
                <a:solidFill>
                  <a:schemeClr val="bg1"/>
                </a:solidFill>
                <a:latin typeface="Times New Roman" panose="02020603050405020304" pitchFamily="18" charset="0"/>
                <a:cs typeface="Times New Roman" panose="02020603050405020304" pitchFamily="18" charset="0"/>
              </a:rPr>
              <a:t>Business Function:-</a:t>
            </a:r>
          </a:p>
          <a:p>
            <a:pPr lvl="1" algn="l"/>
            <a:r>
              <a:rPr lang="en-US" sz="3600" dirty="0">
                <a:solidFill>
                  <a:schemeClr val="tx1"/>
                </a:solidFill>
                <a:latin typeface="Arial" panose="020B0604020202020204" pitchFamily="34" charset="0"/>
                <a:cs typeface="Arial" panose="020B0604020202020204" pitchFamily="34" charset="0"/>
              </a:rPr>
              <a:t>- Delivers business capabilities closely aligned to an </a:t>
            </a:r>
            <a:r>
              <a:rPr lang="en-US" sz="3600" dirty="0" smtClean="0">
                <a:solidFill>
                  <a:schemeClr val="tx1"/>
                </a:solidFill>
                <a:latin typeface="Arial" panose="020B0604020202020204" pitchFamily="34" charset="0"/>
                <a:cs typeface="Arial" panose="020B0604020202020204" pitchFamily="34" charset="0"/>
              </a:rPr>
              <a:t>	organization, but not necessarily </a:t>
            </a:r>
            <a:r>
              <a:rPr lang="en-US" sz="3600" dirty="0">
                <a:solidFill>
                  <a:schemeClr val="tx1"/>
                </a:solidFill>
                <a:latin typeface="Arial" panose="020B0604020202020204" pitchFamily="34" charset="0"/>
                <a:cs typeface="Arial" panose="020B0604020202020204" pitchFamily="34" charset="0"/>
              </a:rPr>
              <a:t>explicitly governed by </a:t>
            </a:r>
            <a:r>
              <a:rPr lang="en-US" sz="3600" dirty="0" smtClean="0">
                <a:solidFill>
                  <a:schemeClr val="tx1"/>
                </a:solidFill>
                <a:latin typeface="Arial" panose="020B0604020202020204" pitchFamily="34" charset="0"/>
                <a:cs typeface="Arial" panose="020B0604020202020204" pitchFamily="34" charset="0"/>
              </a:rPr>
              <a:t>	the </a:t>
            </a:r>
            <a:r>
              <a:rPr lang="en-US" sz="3600" dirty="0">
                <a:solidFill>
                  <a:schemeClr val="tx1"/>
                </a:solidFill>
                <a:latin typeface="Arial" panose="020B0604020202020204" pitchFamily="34" charset="0"/>
                <a:cs typeface="Arial" panose="020B0604020202020204" pitchFamily="34" charset="0"/>
              </a:rPr>
              <a:t>organization.</a:t>
            </a:r>
          </a:p>
          <a:p>
            <a:pPr marL="914400" lvl="1" indent="-457200" algn="l">
              <a:buFontTx/>
              <a:buChar char="-"/>
            </a:pPr>
            <a:endParaRPr lang="en-US" sz="3200" b="1" dirty="0"/>
          </a:p>
        </p:txBody>
      </p:sp>
    </p:spTree>
    <p:extLst>
      <p:ext uri="{BB962C8B-B14F-4D97-AF65-F5344CB8AC3E}">
        <p14:creationId xmlns:p14="http://schemas.microsoft.com/office/powerpoint/2010/main" val="2311441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 y="1309455"/>
            <a:ext cx="12192000" cy="5557254"/>
          </a:xfrm>
        </p:spPr>
        <p:txBody>
          <a:bodyPr>
            <a:normAutofit/>
          </a:bodyPr>
          <a:lstStyle/>
          <a:p>
            <a:pPr algn="l"/>
            <a:r>
              <a:rPr lang="en-US" sz="4300" b="1" dirty="0" smtClean="0">
                <a:solidFill>
                  <a:srgbClr val="C00000"/>
                </a:solidFill>
                <a:latin typeface="Times New Roman" panose="02020603050405020304" pitchFamily="18" charset="0"/>
                <a:cs typeface="Times New Roman" panose="02020603050405020304" pitchFamily="18" charset="0"/>
              </a:rPr>
              <a:t>- </a:t>
            </a:r>
            <a:r>
              <a:rPr lang="en-US" sz="4300" b="1" dirty="0">
                <a:solidFill>
                  <a:schemeClr val="bg1"/>
                </a:solidFill>
                <a:latin typeface="Times New Roman" panose="02020603050405020304" pitchFamily="18" charset="0"/>
                <a:cs typeface="Times New Roman" panose="02020603050405020304" pitchFamily="18" charset="0"/>
              </a:rPr>
              <a:t>Business Governance:-</a:t>
            </a:r>
          </a:p>
          <a:p>
            <a:pPr algn="l"/>
            <a:r>
              <a:rPr lang="en-US" sz="4000" b="1" dirty="0" smtClean="0">
                <a:solidFill>
                  <a:srgbClr val="C00000"/>
                </a:solidFill>
                <a:latin typeface="Times New Roman" panose="02020603050405020304" pitchFamily="18" charset="0"/>
                <a:cs typeface="Times New Roman" panose="02020603050405020304" pitchFamily="18" charset="0"/>
              </a:rPr>
              <a:t>	</a:t>
            </a:r>
            <a:r>
              <a:rPr lang="en-US" sz="3200" dirty="0">
                <a:solidFill>
                  <a:schemeClr val="tx1"/>
                </a:solidFill>
                <a:latin typeface="Arial" panose="020B0604020202020204" pitchFamily="34" charset="0"/>
                <a:cs typeface="Arial" panose="020B0604020202020204" pitchFamily="34" charset="0"/>
              </a:rPr>
              <a:t>- Concerned with ensuring that the business processes and </a:t>
            </a:r>
            <a:r>
              <a:rPr lang="en-US" sz="3200" dirty="0" smtClean="0">
                <a:solidFill>
                  <a:schemeClr val="tx1"/>
                </a:solidFill>
                <a:latin typeface="Arial" panose="020B0604020202020204" pitchFamily="34" charset="0"/>
                <a:cs typeface="Arial" panose="020B0604020202020204" pitchFamily="34" charset="0"/>
              </a:rPr>
              <a:t>				policies (and their </a:t>
            </a:r>
            <a:r>
              <a:rPr lang="en-US" sz="3200" dirty="0">
                <a:solidFill>
                  <a:schemeClr val="tx1"/>
                </a:solidFill>
                <a:latin typeface="Arial" panose="020B0604020202020204" pitchFamily="34" charset="0"/>
                <a:cs typeface="Arial" panose="020B0604020202020204" pitchFamily="34" charset="0"/>
              </a:rPr>
              <a:t>operation) deliver the business outcomes </a:t>
            </a:r>
            <a:r>
              <a:rPr lang="en-US" sz="3200" dirty="0" smtClean="0">
                <a:solidFill>
                  <a:schemeClr val="tx1"/>
                </a:solidFill>
                <a:latin typeface="Arial" panose="020B0604020202020204" pitchFamily="34" charset="0"/>
                <a:cs typeface="Arial" panose="020B0604020202020204" pitchFamily="34" charset="0"/>
              </a:rPr>
              <a:t>			and </a:t>
            </a:r>
            <a:r>
              <a:rPr lang="en-US" sz="3200" dirty="0">
                <a:solidFill>
                  <a:schemeClr val="tx1"/>
                </a:solidFill>
                <a:latin typeface="Arial" panose="020B0604020202020204" pitchFamily="34" charset="0"/>
                <a:cs typeface="Arial" panose="020B0604020202020204" pitchFamily="34" charset="0"/>
              </a:rPr>
              <a:t>adhere </a:t>
            </a:r>
            <a:r>
              <a:rPr lang="en-US" sz="3200" dirty="0" smtClean="0">
                <a:solidFill>
                  <a:schemeClr val="tx1"/>
                </a:solidFill>
                <a:latin typeface="Arial" panose="020B0604020202020204" pitchFamily="34" charset="0"/>
                <a:cs typeface="Arial" panose="020B0604020202020204" pitchFamily="34" charset="0"/>
              </a:rPr>
              <a:t>to relevant business </a:t>
            </a:r>
            <a:r>
              <a:rPr lang="en-US" sz="3200" dirty="0">
                <a:solidFill>
                  <a:schemeClr val="tx1"/>
                </a:solidFill>
                <a:latin typeface="Arial" panose="020B0604020202020204" pitchFamily="34" charset="0"/>
                <a:cs typeface="Arial" panose="020B0604020202020204" pitchFamily="34" charset="0"/>
              </a:rPr>
              <a:t>regulation.</a:t>
            </a:r>
          </a:p>
          <a:p>
            <a:pPr algn="l"/>
            <a:r>
              <a:rPr lang="en-US" sz="4300" b="1" dirty="0" smtClean="0">
                <a:solidFill>
                  <a:schemeClr val="bg1"/>
                </a:solidFill>
                <a:latin typeface="Times New Roman" panose="02020603050405020304" pitchFamily="18" charset="0"/>
                <a:cs typeface="Times New Roman" panose="02020603050405020304" pitchFamily="18" charset="0"/>
              </a:rPr>
              <a:t>- </a:t>
            </a:r>
            <a:r>
              <a:rPr lang="en-US" sz="4300" b="1" dirty="0">
                <a:solidFill>
                  <a:schemeClr val="bg1"/>
                </a:solidFill>
                <a:latin typeface="Times New Roman" panose="02020603050405020304" pitchFamily="18" charset="0"/>
                <a:cs typeface="Times New Roman" panose="02020603050405020304" pitchFamily="18" charset="0"/>
              </a:rPr>
              <a:t>Business Model:-</a:t>
            </a:r>
          </a:p>
          <a:p>
            <a:pPr lvl="1" algn="l"/>
            <a:r>
              <a:rPr lang="en-US" sz="3200" dirty="0" smtClean="0">
                <a:solidFill>
                  <a:schemeClr val="tx1"/>
                </a:solidFill>
                <a:latin typeface="Arial" panose="020B0604020202020204" pitchFamily="34" charset="0"/>
                <a:cs typeface="Arial" panose="020B0604020202020204" pitchFamily="34" charset="0"/>
              </a:rPr>
              <a:t>- A </a:t>
            </a:r>
            <a:r>
              <a:rPr lang="en-US" sz="3200" dirty="0">
                <a:solidFill>
                  <a:schemeClr val="tx1"/>
                </a:solidFill>
                <a:latin typeface="Arial" panose="020B0604020202020204" pitchFamily="34" charset="0"/>
                <a:cs typeface="Arial" panose="020B0604020202020204" pitchFamily="34" charset="0"/>
              </a:rPr>
              <a:t>model describing the rationale for how an enterprise creates, </a:t>
            </a:r>
            <a:r>
              <a:rPr lang="en-US" sz="3200" dirty="0" smtClean="0">
                <a:solidFill>
                  <a:schemeClr val="tx1"/>
                </a:solidFill>
                <a:latin typeface="Arial" panose="020B0604020202020204" pitchFamily="34" charset="0"/>
                <a:cs typeface="Arial" panose="020B0604020202020204" pitchFamily="34" charset="0"/>
              </a:rPr>
              <a:t>	delivers</a:t>
            </a:r>
            <a:r>
              <a:rPr lang="en-US" sz="3200" dirty="0">
                <a:solidFill>
                  <a:schemeClr val="tx1"/>
                </a:solidFill>
                <a:latin typeface="Arial" panose="020B0604020202020204" pitchFamily="34" charset="0"/>
                <a:cs typeface="Arial" panose="020B0604020202020204" pitchFamily="34" charset="0"/>
              </a:rPr>
              <a:t>, and captures value.</a:t>
            </a:r>
          </a:p>
          <a:p>
            <a:pPr algn="l"/>
            <a:endParaRPr lang="en-US" sz="3400" b="1" dirty="0"/>
          </a:p>
        </p:txBody>
      </p:sp>
    </p:spTree>
    <p:extLst>
      <p:ext uri="{BB962C8B-B14F-4D97-AF65-F5344CB8AC3E}">
        <p14:creationId xmlns:p14="http://schemas.microsoft.com/office/powerpoint/2010/main" val="2225168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360608"/>
            <a:ext cx="11998816" cy="6497392"/>
          </a:xfrm>
        </p:spPr>
        <p:txBody>
          <a:bodyPr>
            <a:normAutofit/>
          </a:bodyPr>
          <a:lstStyle/>
          <a:p>
            <a:r>
              <a:rPr lang="en-US" sz="2400" dirty="0" smtClean="0"/>
              <a:t>Architecture domains:-</a:t>
            </a:r>
          </a:p>
          <a:p>
            <a:pPr marL="0" indent="0">
              <a:buNone/>
            </a:pPr>
            <a:r>
              <a:rPr lang="en-US" sz="2400" dirty="0" smtClean="0">
                <a:solidFill>
                  <a:srgbClr val="FF0000"/>
                </a:solidFill>
              </a:rPr>
              <a:t>	</a:t>
            </a:r>
            <a:r>
              <a:rPr lang="en-US" sz="2400" dirty="0" smtClean="0">
                <a:solidFill>
                  <a:schemeClr val="bg1"/>
                </a:solidFill>
              </a:rPr>
              <a:t>-</a:t>
            </a:r>
            <a:r>
              <a:rPr lang="en-US" sz="2400" b="1" dirty="0">
                <a:solidFill>
                  <a:schemeClr val="bg1"/>
                </a:solidFill>
              </a:rPr>
              <a:t> Business </a:t>
            </a:r>
            <a:r>
              <a:rPr lang="en-US" sz="2400" b="1" dirty="0" smtClean="0">
                <a:solidFill>
                  <a:schemeClr val="bg1"/>
                </a:solidFill>
              </a:rPr>
              <a:t>Architecture:</a:t>
            </a:r>
            <a:r>
              <a:rPr lang="en-US" sz="2400" dirty="0">
                <a:solidFill>
                  <a:schemeClr val="bg1"/>
                </a:solidFill>
              </a:rPr>
              <a:t> </a:t>
            </a:r>
            <a:r>
              <a:rPr lang="en-US" sz="2400" dirty="0"/>
              <a:t>defines the business strategy, governance, </a:t>
            </a:r>
            <a:r>
              <a:rPr lang="en-US" sz="2400" dirty="0" smtClean="0"/>
              <a:t>								organization</a:t>
            </a:r>
            <a:r>
              <a:rPr lang="en-US" sz="2400" dirty="0"/>
              <a:t>, and key business </a:t>
            </a:r>
            <a:r>
              <a:rPr lang="en-US" sz="2400" dirty="0" smtClean="0"/>
              <a:t>processes</a:t>
            </a:r>
          </a:p>
          <a:p>
            <a:pPr marL="0" indent="0">
              <a:buNone/>
            </a:pPr>
            <a:r>
              <a:rPr lang="en-US" sz="2400" dirty="0">
                <a:solidFill>
                  <a:schemeClr val="bg1"/>
                </a:solidFill>
              </a:rPr>
              <a:t>	</a:t>
            </a:r>
            <a:r>
              <a:rPr lang="en-US" sz="2400" dirty="0" smtClean="0">
                <a:solidFill>
                  <a:schemeClr val="bg1"/>
                </a:solidFill>
              </a:rPr>
              <a:t>- </a:t>
            </a:r>
            <a:r>
              <a:rPr lang="en-US" sz="2400" b="1" dirty="0">
                <a:solidFill>
                  <a:schemeClr val="bg1"/>
                </a:solidFill>
              </a:rPr>
              <a:t>Data </a:t>
            </a:r>
            <a:r>
              <a:rPr lang="en-US" sz="2400" b="1" dirty="0" smtClean="0">
                <a:solidFill>
                  <a:schemeClr val="bg1"/>
                </a:solidFill>
              </a:rPr>
              <a:t>Architecture:</a:t>
            </a:r>
            <a:r>
              <a:rPr lang="en-US" sz="2400" dirty="0">
                <a:solidFill>
                  <a:schemeClr val="bg1"/>
                </a:solidFill>
              </a:rPr>
              <a:t> </a:t>
            </a:r>
            <a:r>
              <a:rPr lang="en-US" sz="2400" dirty="0"/>
              <a:t>describes the structure of an organization's logical and </a:t>
            </a:r>
            <a:r>
              <a:rPr lang="en-US" sz="2400" dirty="0" smtClean="0"/>
              <a:t>					physical </a:t>
            </a:r>
            <a:r>
              <a:rPr lang="en-US" sz="2400" dirty="0"/>
              <a:t>data assets and data management </a:t>
            </a:r>
            <a:r>
              <a:rPr lang="en-US" sz="2400" dirty="0" smtClean="0"/>
              <a:t>resources</a:t>
            </a:r>
          </a:p>
          <a:p>
            <a:pPr marL="0" indent="0">
              <a:buNone/>
            </a:pPr>
            <a:r>
              <a:rPr lang="en-US" sz="2400" dirty="0">
                <a:solidFill>
                  <a:schemeClr val="bg1"/>
                </a:solidFill>
              </a:rPr>
              <a:t>	</a:t>
            </a:r>
            <a:r>
              <a:rPr lang="en-US" sz="2400" dirty="0" smtClean="0">
                <a:solidFill>
                  <a:schemeClr val="bg1"/>
                </a:solidFill>
              </a:rPr>
              <a:t>- </a:t>
            </a:r>
            <a:r>
              <a:rPr lang="en-US" sz="2400" b="1" dirty="0">
                <a:solidFill>
                  <a:schemeClr val="bg1"/>
                </a:solidFill>
              </a:rPr>
              <a:t>Application </a:t>
            </a:r>
            <a:r>
              <a:rPr lang="en-US" sz="2400" b="1" dirty="0" smtClean="0">
                <a:solidFill>
                  <a:schemeClr val="bg1"/>
                </a:solidFill>
              </a:rPr>
              <a:t>Architecture:</a:t>
            </a:r>
            <a:r>
              <a:rPr lang="en-US" sz="2400" dirty="0">
                <a:solidFill>
                  <a:schemeClr val="bg1"/>
                </a:solidFill>
              </a:rPr>
              <a:t> </a:t>
            </a:r>
            <a:r>
              <a:rPr lang="en-US" sz="2400" dirty="0"/>
              <a:t>provides a blueprint for the individual applications </a:t>
            </a:r>
            <a:r>
              <a:rPr lang="en-US" sz="2400" dirty="0" smtClean="0"/>
              <a:t>					to </a:t>
            </a:r>
            <a:r>
              <a:rPr lang="en-US" sz="2400" dirty="0"/>
              <a:t>be deployed, their interactions, and their relationships to the </a:t>
            </a:r>
            <a:r>
              <a:rPr lang="en-US" sz="2400" dirty="0" smtClean="0"/>
              <a:t>					core </a:t>
            </a:r>
            <a:r>
              <a:rPr lang="en-US" sz="2400" dirty="0"/>
              <a:t>business processes of the </a:t>
            </a:r>
            <a:r>
              <a:rPr lang="en-US" sz="2400" dirty="0" smtClean="0"/>
              <a:t>organization</a:t>
            </a:r>
          </a:p>
          <a:p>
            <a:pPr marL="0" indent="0">
              <a:buNone/>
            </a:pPr>
            <a:r>
              <a:rPr lang="en-US" sz="2400" dirty="0">
                <a:solidFill>
                  <a:schemeClr val="bg1"/>
                </a:solidFill>
              </a:rPr>
              <a:t>	</a:t>
            </a:r>
            <a:r>
              <a:rPr lang="en-US" sz="2400" dirty="0" smtClean="0">
                <a:solidFill>
                  <a:schemeClr val="bg1"/>
                </a:solidFill>
              </a:rPr>
              <a:t>- </a:t>
            </a:r>
            <a:r>
              <a:rPr lang="en-US" sz="2400" b="1" dirty="0">
                <a:solidFill>
                  <a:schemeClr val="bg1"/>
                </a:solidFill>
              </a:rPr>
              <a:t>Technology </a:t>
            </a:r>
            <a:r>
              <a:rPr lang="en-US" sz="2400" b="1" dirty="0" smtClean="0">
                <a:solidFill>
                  <a:schemeClr val="bg1"/>
                </a:solidFill>
              </a:rPr>
              <a:t>Architecture:</a:t>
            </a:r>
            <a:r>
              <a:rPr lang="en-US" sz="2400" dirty="0">
                <a:solidFill>
                  <a:schemeClr val="bg1"/>
                </a:solidFill>
              </a:rPr>
              <a:t> </a:t>
            </a:r>
            <a:r>
              <a:rPr lang="en-US" sz="2400" dirty="0"/>
              <a:t>describes the logical software and hardware </a:t>
            </a:r>
            <a:r>
              <a:rPr lang="en-US" sz="2400" dirty="0" smtClean="0"/>
              <a:t>					capabilities </a:t>
            </a:r>
            <a:r>
              <a:rPr lang="en-US" sz="2400" dirty="0"/>
              <a:t>that are required to support the deployment of </a:t>
            </a:r>
            <a:r>
              <a:rPr lang="en-US" sz="2400" dirty="0" smtClean="0"/>
              <a:t>						business</a:t>
            </a:r>
            <a:r>
              <a:rPr lang="en-US" sz="2400" dirty="0"/>
              <a:t>, data, and application services; this includes IT </a:t>
            </a:r>
            <a:r>
              <a:rPr lang="en-US" sz="2400" dirty="0" smtClean="0"/>
              <a:t>								infrastructure</a:t>
            </a:r>
            <a:r>
              <a:rPr lang="en-US" sz="2400" dirty="0"/>
              <a:t>, middleware, networks, communications, processing, </a:t>
            </a:r>
            <a:r>
              <a:rPr lang="en-US" sz="2400" dirty="0" smtClean="0"/>
              <a:t>				standards</a:t>
            </a:r>
            <a:r>
              <a:rPr lang="en-US" sz="2400" dirty="0"/>
              <a:t>, etc.</a:t>
            </a:r>
          </a:p>
        </p:txBody>
      </p:sp>
    </p:spTree>
    <p:extLst>
      <p:ext uri="{BB962C8B-B14F-4D97-AF65-F5344CB8AC3E}">
        <p14:creationId xmlns:p14="http://schemas.microsoft.com/office/powerpoint/2010/main" val="964866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 y="1300746"/>
            <a:ext cx="12192000" cy="5557254"/>
          </a:xfrm>
        </p:spPr>
        <p:txBody>
          <a:bodyPr>
            <a:normAutofit/>
          </a:bodyPr>
          <a:lstStyle/>
          <a:p>
            <a:pPr algn="l"/>
            <a:r>
              <a:rPr lang="en-US" sz="4300" b="1" dirty="0" smtClean="0">
                <a:solidFill>
                  <a:srgbClr val="C00000"/>
                </a:solidFill>
                <a:latin typeface="Times New Roman" panose="02020603050405020304" pitchFamily="18" charset="0"/>
                <a:cs typeface="Times New Roman" panose="02020603050405020304" pitchFamily="18" charset="0"/>
              </a:rPr>
              <a:t>- </a:t>
            </a:r>
            <a:r>
              <a:rPr lang="en-US" sz="4300" b="1" dirty="0">
                <a:solidFill>
                  <a:schemeClr val="bg1"/>
                </a:solidFill>
                <a:latin typeface="Times New Roman" panose="02020603050405020304" pitchFamily="18" charset="0"/>
                <a:cs typeface="Times New Roman" panose="02020603050405020304" pitchFamily="18" charset="0"/>
              </a:rPr>
              <a:t>Business Service:-</a:t>
            </a:r>
          </a:p>
          <a:p>
            <a:pPr lvl="1" algn="l"/>
            <a:r>
              <a:rPr lang="en-US" sz="3200" dirty="0" smtClean="0">
                <a:solidFill>
                  <a:schemeClr val="tx1"/>
                </a:solidFill>
                <a:latin typeface="Arial" panose="020B0604020202020204" pitchFamily="34" charset="0"/>
                <a:cs typeface="Arial" panose="020B0604020202020204" pitchFamily="34" charset="0"/>
              </a:rPr>
              <a:t>- Supports </a:t>
            </a:r>
            <a:r>
              <a:rPr lang="en-US" sz="3200" dirty="0">
                <a:solidFill>
                  <a:schemeClr val="tx1"/>
                </a:solidFill>
                <a:latin typeface="Arial" panose="020B0604020202020204" pitchFamily="34" charset="0"/>
                <a:cs typeface="Arial" panose="020B0604020202020204" pitchFamily="34" charset="0"/>
              </a:rPr>
              <a:t>business capabilities through an explicitly defined </a:t>
            </a:r>
            <a:r>
              <a:rPr lang="en-US" sz="3200" dirty="0" smtClean="0">
                <a:solidFill>
                  <a:schemeClr val="tx1"/>
                </a:solidFill>
                <a:latin typeface="Arial" panose="020B0604020202020204" pitchFamily="34" charset="0"/>
                <a:cs typeface="Arial" panose="020B0604020202020204" pitchFamily="34" charset="0"/>
              </a:rPr>
              <a:t>	interface </a:t>
            </a:r>
            <a:r>
              <a:rPr lang="en-US" sz="3200" dirty="0">
                <a:solidFill>
                  <a:schemeClr val="tx1"/>
                </a:solidFill>
                <a:latin typeface="Arial" panose="020B0604020202020204" pitchFamily="34" charset="0"/>
                <a:cs typeface="Arial" panose="020B0604020202020204" pitchFamily="34" charset="0"/>
              </a:rPr>
              <a:t>and is explicitly governed by an organization</a:t>
            </a:r>
            <a:r>
              <a:rPr lang="en-US" sz="3200" dirty="0" smtClean="0">
                <a:solidFill>
                  <a:schemeClr val="tx1"/>
                </a:solidFill>
                <a:latin typeface="Arial" panose="020B0604020202020204" pitchFamily="34" charset="0"/>
                <a:cs typeface="Arial" panose="020B0604020202020204" pitchFamily="34" charset="0"/>
              </a:rPr>
              <a:t>.</a:t>
            </a:r>
          </a:p>
          <a:p>
            <a:pPr algn="l"/>
            <a:r>
              <a:rPr lang="en-US" sz="4300" b="1" dirty="0">
                <a:solidFill>
                  <a:srgbClr val="C00000"/>
                </a:solidFill>
                <a:latin typeface="Times New Roman" panose="02020603050405020304" pitchFamily="18" charset="0"/>
                <a:cs typeface="Times New Roman" panose="02020603050405020304" pitchFamily="18" charset="0"/>
              </a:rPr>
              <a:t>- </a:t>
            </a:r>
            <a:r>
              <a:rPr lang="en-US" sz="4300" b="1" dirty="0">
                <a:solidFill>
                  <a:schemeClr val="bg1"/>
                </a:solidFill>
                <a:latin typeface="Times New Roman" panose="02020603050405020304" pitchFamily="18" charset="0"/>
                <a:cs typeface="Times New Roman" panose="02020603050405020304" pitchFamily="18" charset="0"/>
              </a:rPr>
              <a:t>Capability:-</a:t>
            </a:r>
          </a:p>
          <a:p>
            <a:pPr algn="l"/>
            <a:r>
              <a:rPr lang="en-US" sz="4000" b="1" dirty="0" smtClean="0">
                <a:solidFill>
                  <a:srgbClr val="C00000"/>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Arial" panose="020B0604020202020204" pitchFamily="34" charset="0"/>
                <a:cs typeface="Arial" panose="020B0604020202020204" pitchFamily="34" charset="0"/>
              </a:rPr>
              <a:t>-</a:t>
            </a:r>
            <a:r>
              <a:rPr lang="en-US" sz="3200" dirty="0">
                <a:solidFill>
                  <a:schemeClr val="tx1"/>
                </a:solidFill>
                <a:latin typeface="Arial" panose="020B0604020202020204" pitchFamily="34" charset="0"/>
                <a:cs typeface="Arial" panose="020B0604020202020204" pitchFamily="34" charset="0"/>
              </a:rPr>
              <a:t>An ability that an organization, person, or system possesses</a:t>
            </a:r>
            <a:r>
              <a:rPr lang="en-US" sz="3200" dirty="0" smtClean="0">
                <a:solidFill>
                  <a:schemeClr val="tx1"/>
                </a:solidFill>
                <a:latin typeface="Arial" panose="020B0604020202020204" pitchFamily="34" charset="0"/>
                <a:cs typeface="Arial" panose="020B0604020202020204" pitchFamily="34" charset="0"/>
              </a:rPr>
              <a:t>.</a:t>
            </a:r>
          </a:p>
          <a:p>
            <a:pPr algn="l"/>
            <a:r>
              <a:rPr lang="en-US" sz="3200" dirty="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	</a:t>
            </a:r>
            <a:r>
              <a:rPr lang="en-US" sz="4000" b="1" dirty="0">
                <a:solidFill>
                  <a:schemeClr val="bg1"/>
                </a:solidFill>
                <a:latin typeface="Times New Roman" panose="02020603050405020304" pitchFamily="18" charset="0"/>
                <a:cs typeface="Times New Roman" panose="02020603050405020304" pitchFamily="18" charset="0"/>
              </a:rPr>
              <a:t>EX:- </a:t>
            </a:r>
            <a:r>
              <a:rPr lang="en-US" sz="3200" b="1" dirty="0">
                <a:solidFill>
                  <a:schemeClr val="bg1"/>
                </a:solidFill>
                <a:latin typeface="Arial" panose="020B0604020202020204" pitchFamily="34" charset="0"/>
                <a:cs typeface="Arial" panose="020B0604020202020204" pitchFamily="34" charset="0"/>
              </a:rPr>
              <a:t>Enterprise Architecture, marketing, customer </a:t>
            </a:r>
            <a:r>
              <a:rPr lang="en-US" sz="3200" b="1" dirty="0" smtClean="0">
                <a:solidFill>
                  <a:schemeClr val="bg1"/>
                </a:solidFill>
                <a:latin typeface="Arial" panose="020B0604020202020204" pitchFamily="34" charset="0"/>
                <a:cs typeface="Arial" panose="020B0604020202020204" pitchFamily="34" charset="0"/>
              </a:rPr>
              <a:t>							  contact</a:t>
            </a:r>
            <a:r>
              <a:rPr lang="en-US" sz="3200" b="1" dirty="0">
                <a:solidFill>
                  <a:schemeClr val="bg1"/>
                </a:solidFill>
                <a:latin typeface="Arial" panose="020B0604020202020204" pitchFamily="34" charset="0"/>
                <a:cs typeface="Arial" panose="020B0604020202020204" pitchFamily="34" charset="0"/>
              </a:rPr>
              <a:t>, </a:t>
            </a:r>
            <a:r>
              <a:rPr lang="en-US" sz="3200" b="1" dirty="0" smtClean="0">
                <a:solidFill>
                  <a:schemeClr val="bg1"/>
                </a:solidFill>
                <a:latin typeface="Arial" panose="020B0604020202020204" pitchFamily="34" charset="0"/>
                <a:cs typeface="Arial" panose="020B0604020202020204" pitchFamily="34" charset="0"/>
              </a:rPr>
              <a:t>or outbound </a:t>
            </a:r>
            <a:r>
              <a:rPr lang="en-US" sz="3200" b="1" dirty="0">
                <a:solidFill>
                  <a:schemeClr val="bg1"/>
                </a:solidFill>
                <a:latin typeface="Arial" panose="020B0604020202020204" pitchFamily="34" charset="0"/>
                <a:cs typeface="Arial" panose="020B0604020202020204" pitchFamily="34" charset="0"/>
              </a:rPr>
              <a:t>telemarketing</a:t>
            </a:r>
            <a:r>
              <a:rPr lang="en-US" sz="32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32684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 y="1300746"/>
            <a:ext cx="12192000" cy="5557254"/>
          </a:xfrm>
        </p:spPr>
        <p:txBody>
          <a:bodyPr>
            <a:normAutofit/>
          </a:bodyPr>
          <a:lstStyle/>
          <a:p>
            <a:pPr algn="l"/>
            <a:r>
              <a:rPr lang="en-US" sz="3800" b="1" dirty="0">
                <a:solidFill>
                  <a:schemeClr val="bg1"/>
                </a:solidFill>
                <a:latin typeface="Times New Roman" panose="02020603050405020304" pitchFamily="18" charset="0"/>
                <a:cs typeface="Times New Roman" panose="02020603050405020304" pitchFamily="18" charset="0"/>
              </a:rPr>
              <a:t>-</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4700" b="1" dirty="0">
                <a:solidFill>
                  <a:schemeClr val="bg1"/>
                </a:solidFill>
                <a:latin typeface="Times New Roman" panose="02020603050405020304" pitchFamily="18" charset="0"/>
                <a:cs typeface="Times New Roman" panose="02020603050405020304" pitchFamily="18" charset="0"/>
              </a:rPr>
              <a:t>Capability Architecture</a:t>
            </a:r>
            <a:r>
              <a:rPr lang="en-US" sz="4000" b="1" dirty="0" smtClean="0">
                <a:solidFill>
                  <a:srgbClr val="C00000"/>
                </a:solidFill>
                <a:latin typeface="Times New Roman" panose="02020603050405020304" pitchFamily="18" charset="0"/>
                <a:cs typeface="Times New Roman" panose="02020603050405020304" pitchFamily="18" charset="0"/>
              </a:rPr>
              <a:t>:-</a:t>
            </a:r>
            <a:endParaRPr lang="en-US" sz="4000" b="1" dirty="0">
              <a:solidFill>
                <a:srgbClr val="C00000"/>
              </a:solidFill>
              <a:latin typeface="Times New Roman" panose="02020603050405020304" pitchFamily="18" charset="0"/>
              <a:cs typeface="Times New Roman" panose="02020603050405020304" pitchFamily="18" charset="0"/>
            </a:endParaRPr>
          </a:p>
          <a:p>
            <a:pPr lvl="1" algn="l"/>
            <a:r>
              <a:rPr lang="en-US" sz="3200" dirty="0" smtClean="0">
                <a:solidFill>
                  <a:schemeClr val="tx1"/>
                </a:solidFill>
                <a:latin typeface="Arial" panose="020B0604020202020204" pitchFamily="34" charset="0"/>
                <a:cs typeface="Arial" panose="020B0604020202020204" pitchFamily="34" charset="0"/>
              </a:rPr>
              <a:t>- A </a:t>
            </a:r>
            <a:r>
              <a:rPr lang="en-US" sz="3200" dirty="0">
                <a:solidFill>
                  <a:schemeClr val="tx1"/>
                </a:solidFill>
                <a:latin typeface="Arial" panose="020B0604020202020204" pitchFamily="34" charset="0"/>
                <a:cs typeface="Arial" panose="020B0604020202020204" pitchFamily="34" charset="0"/>
              </a:rPr>
              <a:t>highly detailed description of the architectural approach to </a:t>
            </a:r>
            <a:r>
              <a:rPr lang="en-US" sz="3200" dirty="0" smtClean="0">
                <a:solidFill>
                  <a:schemeClr val="tx1"/>
                </a:solidFill>
                <a:latin typeface="Arial" panose="020B0604020202020204" pitchFamily="34" charset="0"/>
                <a:cs typeface="Arial" panose="020B0604020202020204" pitchFamily="34" charset="0"/>
              </a:rPr>
              <a:t>	realize a 	particular </a:t>
            </a:r>
            <a:r>
              <a:rPr lang="en-US" sz="3200" dirty="0">
                <a:solidFill>
                  <a:schemeClr val="tx1"/>
                </a:solidFill>
                <a:latin typeface="Arial" panose="020B0604020202020204" pitchFamily="34" charset="0"/>
                <a:cs typeface="Arial" panose="020B0604020202020204" pitchFamily="34" charset="0"/>
              </a:rPr>
              <a:t>solution or solution aspect.</a:t>
            </a:r>
          </a:p>
          <a:p>
            <a:pPr algn="l"/>
            <a:r>
              <a:rPr lang="en-US" sz="4200" b="1" dirty="0" smtClean="0">
                <a:solidFill>
                  <a:srgbClr val="C00000"/>
                </a:solidFill>
                <a:latin typeface="Times New Roman" panose="02020603050405020304" pitchFamily="18" charset="0"/>
                <a:cs typeface="Times New Roman" panose="02020603050405020304" pitchFamily="18" charset="0"/>
              </a:rPr>
              <a:t>- </a:t>
            </a:r>
            <a:r>
              <a:rPr lang="en-US" sz="4700" b="1" dirty="0">
                <a:solidFill>
                  <a:schemeClr val="bg1"/>
                </a:solidFill>
                <a:latin typeface="Times New Roman" panose="02020603050405020304" pitchFamily="18" charset="0"/>
                <a:cs typeface="Times New Roman" panose="02020603050405020304" pitchFamily="18" charset="0"/>
              </a:rPr>
              <a:t>Capability Increment</a:t>
            </a:r>
            <a:r>
              <a:rPr lang="en-US" sz="4200" b="1" dirty="0" smtClean="0">
                <a:solidFill>
                  <a:schemeClr val="bg1"/>
                </a:solidFill>
                <a:latin typeface="Times New Roman" panose="02020603050405020304" pitchFamily="18" charset="0"/>
                <a:cs typeface="Times New Roman" panose="02020603050405020304" pitchFamily="18" charset="0"/>
              </a:rPr>
              <a:t>:-</a:t>
            </a:r>
          </a:p>
          <a:p>
            <a:pPr lvl="1" algn="l"/>
            <a:r>
              <a:rPr lang="en-US" sz="3200" dirty="0" smtClean="0">
                <a:solidFill>
                  <a:schemeClr val="tx1"/>
                </a:solidFill>
                <a:latin typeface="Arial" panose="020B0604020202020204" pitchFamily="34" charset="0"/>
                <a:cs typeface="Arial" panose="020B0604020202020204" pitchFamily="34" charset="0"/>
              </a:rPr>
              <a:t>-A </a:t>
            </a:r>
            <a:r>
              <a:rPr lang="en-US" sz="3200" dirty="0">
                <a:solidFill>
                  <a:schemeClr val="tx1"/>
                </a:solidFill>
                <a:latin typeface="Arial" panose="020B0604020202020204" pitchFamily="34" charset="0"/>
                <a:cs typeface="Arial" panose="020B0604020202020204" pitchFamily="34" charset="0"/>
              </a:rPr>
              <a:t>discrete portion of a capability architecture that delivers </a:t>
            </a:r>
            <a:r>
              <a:rPr lang="en-US" sz="3200" dirty="0" smtClean="0">
                <a:solidFill>
                  <a:schemeClr val="tx1"/>
                </a:solidFill>
                <a:latin typeface="Arial" panose="020B0604020202020204" pitchFamily="34" charset="0"/>
                <a:cs typeface="Arial" panose="020B0604020202020204" pitchFamily="34" charset="0"/>
              </a:rPr>
              <a:t>	specific value.</a:t>
            </a:r>
          </a:p>
          <a:p>
            <a:pPr lvl="1" algn="l"/>
            <a:r>
              <a:rPr lang="en-US" sz="3200" dirty="0">
                <a:solidFill>
                  <a:schemeClr val="tx1"/>
                </a:solidFill>
                <a:latin typeface="Arial" panose="020B0604020202020204" pitchFamily="34" charset="0"/>
                <a:cs typeface="Arial" panose="020B0604020202020204" pitchFamily="34" charset="0"/>
              </a:rPr>
              <a:t>-</a:t>
            </a:r>
            <a:r>
              <a:rPr lang="en-US" sz="3200" dirty="0" smtClean="0">
                <a:solidFill>
                  <a:schemeClr val="tx1"/>
                </a:solidFill>
                <a:latin typeface="Arial" panose="020B0604020202020204" pitchFamily="34" charset="0"/>
                <a:cs typeface="Arial" panose="020B0604020202020204" pitchFamily="34" charset="0"/>
              </a:rPr>
              <a:t> When </a:t>
            </a:r>
            <a:r>
              <a:rPr lang="en-US" sz="3200" dirty="0">
                <a:solidFill>
                  <a:schemeClr val="tx1"/>
                </a:solidFill>
                <a:latin typeface="Arial" panose="020B0604020202020204" pitchFamily="34" charset="0"/>
                <a:cs typeface="Arial" panose="020B0604020202020204" pitchFamily="34" charset="0"/>
              </a:rPr>
              <a:t>all increments have been completed, the capability </a:t>
            </a:r>
            <a:r>
              <a:rPr lang="en-US" sz="3200" dirty="0" smtClean="0">
                <a:solidFill>
                  <a:schemeClr val="tx1"/>
                </a:solidFill>
                <a:latin typeface="Arial" panose="020B0604020202020204" pitchFamily="34" charset="0"/>
                <a:cs typeface="Arial" panose="020B0604020202020204" pitchFamily="34" charset="0"/>
              </a:rPr>
              <a:t>has 	been realized.</a:t>
            </a:r>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047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 y="1300746"/>
            <a:ext cx="12192000" cy="5557254"/>
          </a:xfrm>
        </p:spPr>
        <p:txBody>
          <a:bodyPr>
            <a:normAutofit fontScale="92500" lnSpcReduction="20000"/>
          </a:bodyPr>
          <a:lstStyle/>
          <a:p>
            <a:pPr algn="l"/>
            <a:r>
              <a:rPr lang="en-US" sz="3600" b="1" dirty="0" smtClean="0">
                <a:solidFill>
                  <a:srgbClr val="C00000"/>
                </a:solidFill>
                <a:latin typeface="Times New Roman" panose="02020603050405020304" pitchFamily="18" charset="0"/>
                <a:cs typeface="Times New Roman" panose="02020603050405020304" pitchFamily="18" charset="0"/>
              </a:rPr>
              <a:t>- </a:t>
            </a:r>
            <a:r>
              <a:rPr lang="en-US" sz="4400" b="1" dirty="0">
                <a:solidFill>
                  <a:schemeClr val="bg1"/>
                </a:solidFill>
                <a:latin typeface="Times New Roman" panose="02020603050405020304" pitchFamily="18" charset="0"/>
                <a:cs typeface="Times New Roman" panose="02020603050405020304" pitchFamily="18" charset="0"/>
              </a:rPr>
              <a:t>Communications and Stakeholder Management</a:t>
            </a:r>
            <a:r>
              <a:rPr lang="en-US" sz="3600" b="1" dirty="0" smtClean="0">
                <a:solidFill>
                  <a:schemeClr val="bg1"/>
                </a:solidFill>
                <a:latin typeface="Times New Roman" panose="02020603050405020304" pitchFamily="18" charset="0"/>
                <a:cs typeface="Times New Roman" panose="02020603050405020304" pitchFamily="18" charset="0"/>
              </a:rPr>
              <a:t>:-</a:t>
            </a:r>
          </a:p>
          <a:p>
            <a:pPr algn="l"/>
            <a:r>
              <a:rPr lang="en-US" sz="4000" b="1" dirty="0" smtClean="0">
                <a:solidFill>
                  <a:srgbClr val="C00000"/>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Arial" panose="020B0604020202020204" pitchFamily="34" charset="0"/>
                <a:cs typeface="Arial" panose="020B0604020202020204" pitchFamily="34" charset="0"/>
              </a:rPr>
              <a:t>- The </a:t>
            </a:r>
            <a:r>
              <a:rPr lang="en-US" sz="3200" dirty="0">
                <a:solidFill>
                  <a:schemeClr val="tx1"/>
                </a:solidFill>
                <a:latin typeface="Arial" panose="020B0604020202020204" pitchFamily="34" charset="0"/>
                <a:cs typeface="Arial" panose="020B0604020202020204" pitchFamily="34" charset="0"/>
              </a:rPr>
              <a:t>management of needs of stakeholders of the Enterprise </a:t>
            </a:r>
            <a:r>
              <a:rPr lang="en-US" sz="3200" dirty="0" smtClean="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		Architecture </a:t>
            </a:r>
            <a:r>
              <a:rPr lang="en-US" sz="3200" dirty="0">
                <a:solidFill>
                  <a:schemeClr val="tx1"/>
                </a:solidFill>
                <a:latin typeface="Arial" panose="020B0604020202020204" pitchFamily="34" charset="0"/>
                <a:cs typeface="Arial" panose="020B0604020202020204" pitchFamily="34" charset="0"/>
              </a:rPr>
              <a:t>practice</a:t>
            </a:r>
            <a:r>
              <a:rPr lang="en-US" sz="3200" dirty="0" smtClean="0">
                <a:solidFill>
                  <a:schemeClr val="tx1"/>
                </a:solidFill>
                <a:latin typeface="Arial" panose="020B0604020202020204" pitchFamily="34" charset="0"/>
                <a:cs typeface="Arial" panose="020B0604020202020204" pitchFamily="34" charset="0"/>
              </a:rPr>
              <a:t>.</a:t>
            </a:r>
          </a:p>
          <a:p>
            <a:pPr algn="l"/>
            <a:r>
              <a:rPr lang="en-US" sz="3200" dirty="0" smtClean="0">
                <a:solidFill>
                  <a:schemeClr val="tx1"/>
                </a:solidFill>
                <a:latin typeface="Arial" panose="020B0604020202020204" pitchFamily="34" charset="0"/>
                <a:cs typeface="Arial" panose="020B0604020202020204" pitchFamily="34" charset="0"/>
              </a:rPr>
              <a:t>	- manages </a:t>
            </a:r>
            <a:r>
              <a:rPr lang="en-US" sz="3200" dirty="0">
                <a:solidFill>
                  <a:schemeClr val="tx1"/>
                </a:solidFill>
                <a:latin typeface="Arial" panose="020B0604020202020204" pitchFamily="34" charset="0"/>
                <a:cs typeface="Arial" panose="020B0604020202020204" pitchFamily="34" charset="0"/>
              </a:rPr>
              <a:t>the execution of communication between the </a:t>
            </a:r>
            <a:r>
              <a:rPr lang="en-US" sz="3200" dirty="0" smtClean="0">
                <a:solidFill>
                  <a:schemeClr val="tx1"/>
                </a:solidFill>
                <a:latin typeface="Arial" panose="020B0604020202020204" pitchFamily="34" charset="0"/>
                <a:cs typeface="Arial" panose="020B0604020202020204" pitchFamily="34" charset="0"/>
              </a:rPr>
              <a:t>							practice </a:t>
            </a:r>
            <a:r>
              <a:rPr lang="en-US" sz="3200" dirty="0">
                <a:solidFill>
                  <a:schemeClr val="tx1"/>
                </a:solidFill>
                <a:latin typeface="Arial" panose="020B0604020202020204" pitchFamily="34" charset="0"/>
                <a:cs typeface="Arial" panose="020B0604020202020204" pitchFamily="34" charset="0"/>
              </a:rPr>
              <a:t>and the </a:t>
            </a:r>
            <a:r>
              <a:rPr lang="en-US" sz="3200" dirty="0" smtClean="0">
                <a:solidFill>
                  <a:schemeClr val="tx1"/>
                </a:solidFill>
                <a:latin typeface="Arial" panose="020B0604020202020204" pitchFamily="34" charset="0"/>
                <a:cs typeface="Arial" panose="020B0604020202020204" pitchFamily="34" charset="0"/>
              </a:rPr>
              <a:t>stakeholders </a:t>
            </a:r>
            <a:r>
              <a:rPr lang="en-US" sz="3200" dirty="0">
                <a:solidFill>
                  <a:schemeClr val="tx1"/>
                </a:solidFill>
                <a:latin typeface="Arial" panose="020B0604020202020204" pitchFamily="34" charset="0"/>
                <a:cs typeface="Arial" panose="020B0604020202020204" pitchFamily="34" charset="0"/>
              </a:rPr>
              <a:t>and the practice and </a:t>
            </a:r>
            <a:r>
              <a:rPr lang="en-US" sz="3200" dirty="0" smtClean="0">
                <a:solidFill>
                  <a:schemeClr val="tx1"/>
                </a:solidFill>
                <a:latin typeface="Arial" panose="020B0604020202020204" pitchFamily="34" charset="0"/>
                <a:cs typeface="Arial" panose="020B0604020202020204" pitchFamily="34" charset="0"/>
              </a:rPr>
              <a:t>the	 					consumers </a:t>
            </a:r>
            <a:r>
              <a:rPr lang="en-US" sz="3200" dirty="0">
                <a:solidFill>
                  <a:schemeClr val="tx1"/>
                </a:solidFill>
                <a:latin typeface="Arial" panose="020B0604020202020204" pitchFamily="34" charset="0"/>
                <a:cs typeface="Arial" panose="020B0604020202020204" pitchFamily="34" charset="0"/>
              </a:rPr>
              <a:t>of its services</a:t>
            </a:r>
            <a:r>
              <a:rPr lang="en-US" sz="3200" dirty="0" smtClean="0">
                <a:solidFill>
                  <a:schemeClr val="tx1"/>
                </a:solidFill>
                <a:latin typeface="Arial" panose="020B0604020202020204" pitchFamily="34" charset="0"/>
                <a:cs typeface="Arial" panose="020B0604020202020204" pitchFamily="34" charset="0"/>
              </a:rPr>
              <a:t>.</a:t>
            </a:r>
          </a:p>
          <a:p>
            <a:pPr algn="l"/>
            <a:r>
              <a:rPr lang="en-US" sz="4300" b="1" dirty="0">
                <a:solidFill>
                  <a:srgbClr val="C00000"/>
                </a:solidFill>
                <a:latin typeface="Times New Roman" panose="02020603050405020304" pitchFamily="18" charset="0"/>
                <a:cs typeface="Times New Roman" panose="02020603050405020304" pitchFamily="18" charset="0"/>
              </a:rPr>
              <a:t>- </a:t>
            </a:r>
            <a:r>
              <a:rPr lang="en-US" sz="4300" b="1" dirty="0">
                <a:solidFill>
                  <a:schemeClr val="bg1"/>
                </a:solidFill>
                <a:latin typeface="Times New Roman" panose="02020603050405020304" pitchFamily="18" charset="0"/>
                <a:cs typeface="Times New Roman" panose="02020603050405020304" pitchFamily="18" charset="0"/>
              </a:rPr>
              <a:t>Concern:-</a:t>
            </a:r>
          </a:p>
          <a:p>
            <a:pPr lvl="1" algn="l"/>
            <a:r>
              <a:rPr lang="en-US" sz="3000" dirty="0" smtClean="0">
                <a:solidFill>
                  <a:schemeClr val="tx1"/>
                </a:solidFill>
                <a:latin typeface="Arial" panose="020B0604020202020204" pitchFamily="34" charset="0"/>
                <a:cs typeface="Arial" panose="020B0604020202020204" pitchFamily="34" charset="0"/>
              </a:rPr>
              <a:t>- An </a:t>
            </a:r>
            <a:r>
              <a:rPr lang="en-US" sz="3000" dirty="0">
                <a:solidFill>
                  <a:schemeClr val="tx1"/>
                </a:solidFill>
                <a:latin typeface="Arial" panose="020B0604020202020204" pitchFamily="34" charset="0"/>
                <a:cs typeface="Arial" panose="020B0604020202020204" pitchFamily="34" charset="0"/>
              </a:rPr>
              <a:t>interest in a system relevant to one or more of its stakeholders</a:t>
            </a:r>
            <a:r>
              <a:rPr lang="en-US" sz="3000" dirty="0" smtClean="0">
                <a:solidFill>
                  <a:schemeClr val="tx1"/>
                </a:solidFill>
                <a:latin typeface="Arial" panose="020B0604020202020204" pitchFamily="34" charset="0"/>
                <a:cs typeface="Arial" panose="020B0604020202020204" pitchFamily="34" charset="0"/>
              </a:rPr>
              <a:t>.</a:t>
            </a:r>
          </a:p>
          <a:p>
            <a:pPr lvl="1" algn="l"/>
            <a:r>
              <a:rPr lang="en-US" sz="3200" dirty="0" smtClean="0">
                <a:solidFill>
                  <a:schemeClr val="bg1"/>
                </a:solidFill>
                <a:latin typeface="Arial" panose="020B0604020202020204" pitchFamily="34" charset="0"/>
                <a:cs typeface="Arial" panose="020B0604020202020204" pitchFamily="34" charset="0"/>
              </a:rPr>
              <a:t>- </a:t>
            </a:r>
            <a:r>
              <a:rPr lang="en-US" sz="2600" dirty="0" smtClean="0">
                <a:solidFill>
                  <a:schemeClr val="bg1"/>
                </a:solidFill>
                <a:latin typeface="Arial" panose="020B0604020202020204" pitchFamily="34" charset="0"/>
                <a:cs typeface="Arial" panose="020B0604020202020204" pitchFamily="34" charset="0"/>
              </a:rPr>
              <a:t>Concerns </a:t>
            </a:r>
            <a:r>
              <a:rPr lang="en-US" sz="2600" dirty="0">
                <a:solidFill>
                  <a:schemeClr val="bg1"/>
                </a:solidFill>
                <a:latin typeface="Arial" panose="020B0604020202020204" pitchFamily="34" charset="0"/>
                <a:cs typeface="Arial" panose="020B0604020202020204" pitchFamily="34" charset="0"/>
              </a:rPr>
              <a:t>may pertain to any aspect of the system's functioning, development, or </a:t>
            </a:r>
            <a:r>
              <a:rPr lang="en-US" sz="2600" dirty="0" smtClean="0">
                <a:solidFill>
                  <a:schemeClr val="bg1"/>
                </a:solidFill>
                <a:latin typeface="Arial" panose="020B0604020202020204" pitchFamily="34" charset="0"/>
                <a:cs typeface="Arial" panose="020B0604020202020204" pitchFamily="34" charset="0"/>
              </a:rPr>
              <a:t>operation</a:t>
            </a:r>
            <a:r>
              <a:rPr lang="en-US" sz="2600" dirty="0">
                <a:solidFill>
                  <a:schemeClr val="bg1"/>
                </a:solidFill>
                <a:latin typeface="Arial" panose="020B0604020202020204" pitchFamily="34" charset="0"/>
                <a:cs typeface="Arial" panose="020B0604020202020204" pitchFamily="34" charset="0"/>
              </a:rPr>
              <a:t>, including considerations such as </a:t>
            </a:r>
            <a:r>
              <a:rPr lang="en-US" sz="2600" b="1" dirty="0">
                <a:solidFill>
                  <a:schemeClr val="bg1"/>
                </a:solidFill>
                <a:latin typeface="Arial" panose="020B0604020202020204" pitchFamily="34" charset="0"/>
                <a:cs typeface="Arial" panose="020B0604020202020204" pitchFamily="34" charset="0"/>
              </a:rPr>
              <a:t>performance</a:t>
            </a:r>
            <a:r>
              <a:rPr lang="en-US" sz="2600" dirty="0">
                <a:solidFill>
                  <a:schemeClr val="bg1"/>
                </a:solidFill>
                <a:latin typeface="Arial" panose="020B0604020202020204" pitchFamily="34" charset="0"/>
                <a:cs typeface="Arial" panose="020B0604020202020204" pitchFamily="34" charset="0"/>
              </a:rPr>
              <a:t>, </a:t>
            </a:r>
            <a:r>
              <a:rPr lang="en-US" sz="2600" b="1" dirty="0">
                <a:solidFill>
                  <a:schemeClr val="bg1"/>
                </a:solidFill>
                <a:latin typeface="Arial" panose="020B0604020202020204" pitchFamily="34" charset="0"/>
                <a:cs typeface="Arial" panose="020B0604020202020204" pitchFamily="34" charset="0"/>
              </a:rPr>
              <a:t>reliability</a:t>
            </a:r>
            <a:r>
              <a:rPr lang="en-US" sz="2600" dirty="0">
                <a:solidFill>
                  <a:schemeClr val="bg1"/>
                </a:solidFill>
                <a:latin typeface="Arial" panose="020B0604020202020204" pitchFamily="34" charset="0"/>
                <a:cs typeface="Arial" panose="020B0604020202020204" pitchFamily="34" charset="0"/>
              </a:rPr>
              <a:t>, </a:t>
            </a:r>
            <a:r>
              <a:rPr lang="en-US" sz="2600" b="1" dirty="0">
                <a:solidFill>
                  <a:schemeClr val="bg1"/>
                </a:solidFill>
                <a:latin typeface="Arial" panose="020B0604020202020204" pitchFamily="34" charset="0"/>
                <a:cs typeface="Arial" panose="020B0604020202020204" pitchFamily="34" charset="0"/>
              </a:rPr>
              <a:t>security</a:t>
            </a:r>
            <a:r>
              <a:rPr lang="en-US" sz="2600" dirty="0">
                <a:solidFill>
                  <a:schemeClr val="bg1"/>
                </a:solidFill>
                <a:latin typeface="Arial" panose="020B0604020202020204" pitchFamily="34" charset="0"/>
                <a:cs typeface="Arial" panose="020B0604020202020204" pitchFamily="34" charset="0"/>
              </a:rPr>
              <a:t>, </a:t>
            </a:r>
            <a:r>
              <a:rPr lang="en-US" sz="2600" b="1" dirty="0" smtClean="0">
                <a:solidFill>
                  <a:schemeClr val="bg1"/>
                </a:solidFill>
                <a:latin typeface="Arial" panose="020B0604020202020204" pitchFamily="34" charset="0"/>
                <a:cs typeface="Arial" panose="020B0604020202020204" pitchFamily="34" charset="0"/>
              </a:rPr>
              <a:t>distribution</a:t>
            </a:r>
            <a:r>
              <a:rPr lang="en-US" sz="2600" dirty="0">
                <a:solidFill>
                  <a:schemeClr val="bg1"/>
                </a:solidFill>
                <a:latin typeface="Arial" panose="020B0604020202020204" pitchFamily="34" charset="0"/>
                <a:cs typeface="Arial" panose="020B0604020202020204" pitchFamily="34" charset="0"/>
              </a:rPr>
              <a:t>, and </a:t>
            </a:r>
            <a:r>
              <a:rPr lang="en-US" sz="2600" b="1" dirty="0" err="1">
                <a:solidFill>
                  <a:schemeClr val="bg1"/>
                </a:solidFill>
                <a:latin typeface="Arial" panose="020B0604020202020204" pitchFamily="34" charset="0"/>
                <a:cs typeface="Arial" panose="020B0604020202020204" pitchFamily="34" charset="0"/>
              </a:rPr>
              <a:t>evolvability</a:t>
            </a:r>
            <a:r>
              <a:rPr lang="en-US" sz="2600" dirty="0">
                <a:solidFill>
                  <a:schemeClr val="bg1"/>
                </a:solidFill>
                <a:latin typeface="Arial" panose="020B0604020202020204" pitchFamily="34" charset="0"/>
                <a:cs typeface="Arial" panose="020B0604020202020204" pitchFamily="34" charset="0"/>
              </a:rPr>
              <a:t> and may determine the </a:t>
            </a:r>
            <a:r>
              <a:rPr lang="en-US" sz="2600" b="1" dirty="0">
                <a:solidFill>
                  <a:schemeClr val="bg1"/>
                </a:solidFill>
                <a:latin typeface="Arial" panose="020B0604020202020204" pitchFamily="34" charset="0"/>
                <a:cs typeface="Arial" panose="020B0604020202020204" pitchFamily="34" charset="0"/>
              </a:rPr>
              <a:t>acceptability of the system</a:t>
            </a:r>
            <a:r>
              <a:rPr lang="en-US" sz="2600" dirty="0">
                <a:solidFill>
                  <a:schemeClr val="bg1"/>
                </a:solidFill>
                <a:latin typeface="Arial" panose="020B0604020202020204" pitchFamily="34" charset="0"/>
                <a:cs typeface="Arial" panose="020B0604020202020204" pitchFamily="34" charset="0"/>
              </a:rPr>
              <a:t>.</a:t>
            </a:r>
          </a:p>
          <a:p>
            <a:pPr algn="l"/>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3242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 y="1300746"/>
            <a:ext cx="12192000" cy="5557254"/>
          </a:xfrm>
        </p:spPr>
        <p:txBody>
          <a:bodyPr>
            <a:normAutofit lnSpcReduction="10000"/>
          </a:bodyPr>
          <a:lstStyle/>
          <a:p>
            <a:pPr algn="l"/>
            <a:r>
              <a:rPr lang="en-US" sz="4200" b="1" dirty="0" smtClean="0">
                <a:solidFill>
                  <a:srgbClr val="C00000"/>
                </a:solidFill>
                <a:latin typeface="Times New Roman" panose="02020603050405020304" pitchFamily="18" charset="0"/>
                <a:cs typeface="Times New Roman" panose="02020603050405020304" pitchFamily="18" charset="0"/>
              </a:rPr>
              <a:t>- </a:t>
            </a:r>
            <a:r>
              <a:rPr lang="en-US" sz="4300" b="1" dirty="0">
                <a:solidFill>
                  <a:schemeClr val="bg1"/>
                </a:solidFill>
                <a:latin typeface="Times New Roman" panose="02020603050405020304" pitchFamily="18" charset="0"/>
                <a:cs typeface="Times New Roman" panose="02020603050405020304" pitchFamily="18" charset="0"/>
              </a:rPr>
              <a:t>Course</a:t>
            </a:r>
            <a:r>
              <a:rPr lang="en-US" sz="4400" b="1" dirty="0">
                <a:solidFill>
                  <a:schemeClr val="bg1"/>
                </a:solidFill>
              </a:rPr>
              <a:t> </a:t>
            </a:r>
            <a:r>
              <a:rPr lang="en-US" sz="4300" b="1" dirty="0">
                <a:solidFill>
                  <a:schemeClr val="bg1"/>
                </a:solidFill>
                <a:latin typeface="Times New Roman" panose="02020603050405020304" pitchFamily="18" charset="0"/>
                <a:cs typeface="Times New Roman" panose="02020603050405020304" pitchFamily="18" charset="0"/>
              </a:rPr>
              <a:t>of</a:t>
            </a:r>
            <a:r>
              <a:rPr lang="en-US" sz="4400" b="1" dirty="0">
                <a:solidFill>
                  <a:schemeClr val="bg1"/>
                </a:solidFill>
              </a:rPr>
              <a:t> </a:t>
            </a:r>
            <a:r>
              <a:rPr lang="en-US" sz="4300" b="1" dirty="0">
                <a:solidFill>
                  <a:schemeClr val="bg1"/>
                </a:solidFill>
                <a:latin typeface="Times New Roman" panose="02020603050405020304" pitchFamily="18" charset="0"/>
                <a:cs typeface="Times New Roman" panose="02020603050405020304" pitchFamily="18" charset="0"/>
              </a:rPr>
              <a:t>Action</a:t>
            </a:r>
            <a:r>
              <a:rPr lang="en-US" sz="4200" b="1" dirty="0" smtClean="0">
                <a:solidFill>
                  <a:schemeClr val="bg1"/>
                </a:solidFill>
                <a:latin typeface="Times New Roman" panose="02020603050405020304" pitchFamily="18" charset="0"/>
                <a:cs typeface="Times New Roman" panose="02020603050405020304" pitchFamily="18" charset="0"/>
              </a:rPr>
              <a:t>:-</a:t>
            </a:r>
            <a:endParaRPr lang="en-US" sz="4200" b="1" dirty="0">
              <a:solidFill>
                <a:schemeClr val="bg1"/>
              </a:solidFill>
              <a:latin typeface="Times New Roman" panose="02020603050405020304" pitchFamily="18" charset="0"/>
              <a:cs typeface="Times New Roman" panose="02020603050405020304" pitchFamily="18" charset="0"/>
            </a:endParaRPr>
          </a:p>
          <a:p>
            <a:pPr lvl="1" algn="l"/>
            <a:r>
              <a:rPr lang="en-US" sz="3200" dirty="0">
                <a:solidFill>
                  <a:schemeClr val="tx1"/>
                </a:solidFill>
                <a:latin typeface="Arial" panose="020B0604020202020204" pitchFamily="34" charset="0"/>
                <a:cs typeface="Arial" panose="020B0604020202020204" pitchFamily="34" charset="0"/>
              </a:rPr>
              <a:t>-</a:t>
            </a:r>
            <a:r>
              <a:rPr lang="en-US" sz="3200" dirty="0" smtClean="0"/>
              <a:t> </a:t>
            </a:r>
            <a:r>
              <a:rPr lang="en-US" sz="3200" dirty="0">
                <a:solidFill>
                  <a:schemeClr val="tx1"/>
                </a:solidFill>
                <a:latin typeface="Arial" panose="020B0604020202020204" pitchFamily="34" charset="0"/>
                <a:cs typeface="Arial" panose="020B0604020202020204" pitchFamily="34" charset="0"/>
              </a:rPr>
              <a:t>Direction and focus provided by strategic goals and objectives, </a:t>
            </a:r>
            <a:r>
              <a:rPr lang="en-US" sz="3200" dirty="0" smtClean="0">
                <a:solidFill>
                  <a:schemeClr val="tx1"/>
                </a:solidFill>
                <a:latin typeface="Arial" panose="020B0604020202020204" pitchFamily="34" charset="0"/>
                <a:cs typeface="Arial" panose="020B0604020202020204" pitchFamily="34" charset="0"/>
              </a:rPr>
              <a:t>	often </a:t>
            </a:r>
            <a:r>
              <a:rPr lang="en-US" sz="3200" dirty="0">
                <a:solidFill>
                  <a:schemeClr val="tx1"/>
                </a:solidFill>
                <a:latin typeface="Arial" panose="020B0604020202020204" pitchFamily="34" charset="0"/>
                <a:cs typeface="Arial" panose="020B0604020202020204" pitchFamily="34" charset="0"/>
              </a:rPr>
              <a:t>to deliver the value proposition characterized in the </a:t>
            </a:r>
            <a:r>
              <a:rPr lang="en-US" sz="3200" dirty="0" smtClean="0">
                <a:solidFill>
                  <a:schemeClr val="tx1"/>
                </a:solidFill>
                <a:latin typeface="Arial" panose="020B0604020202020204" pitchFamily="34" charset="0"/>
                <a:cs typeface="Arial" panose="020B0604020202020204" pitchFamily="34" charset="0"/>
              </a:rPr>
              <a:t>	business </a:t>
            </a:r>
            <a:r>
              <a:rPr lang="en-US" sz="3200" dirty="0">
                <a:solidFill>
                  <a:schemeClr val="tx1"/>
                </a:solidFill>
                <a:latin typeface="Arial" panose="020B0604020202020204" pitchFamily="34" charset="0"/>
                <a:cs typeface="Arial" panose="020B0604020202020204" pitchFamily="34" charset="0"/>
              </a:rPr>
              <a:t>model.</a:t>
            </a:r>
          </a:p>
          <a:p>
            <a:pPr algn="l"/>
            <a:r>
              <a:rPr lang="en-US" sz="4500" b="1" dirty="0">
                <a:solidFill>
                  <a:srgbClr val="C00000"/>
                </a:solidFill>
                <a:latin typeface="Times New Roman" panose="02020603050405020304" pitchFamily="18" charset="0"/>
                <a:cs typeface="Times New Roman" panose="02020603050405020304" pitchFamily="18" charset="0"/>
              </a:rPr>
              <a:t>- </a:t>
            </a:r>
            <a:r>
              <a:rPr lang="en-US" sz="4500" b="1" dirty="0">
                <a:solidFill>
                  <a:schemeClr val="bg1"/>
                </a:solidFill>
                <a:latin typeface="Times New Roman" panose="02020603050405020304" pitchFamily="18" charset="0"/>
                <a:cs typeface="Times New Roman" panose="02020603050405020304" pitchFamily="18" charset="0"/>
              </a:rPr>
              <a:t>Foundation Architecture:-</a:t>
            </a:r>
          </a:p>
          <a:p>
            <a:pPr algn="l"/>
            <a:r>
              <a:rPr lang="en-US" sz="4000" b="1" dirty="0" smtClean="0">
                <a:solidFill>
                  <a:srgbClr val="C00000"/>
                </a:solidFill>
                <a:latin typeface="Times New Roman" panose="02020603050405020304" pitchFamily="18" charset="0"/>
                <a:cs typeface="Times New Roman" panose="02020603050405020304" pitchFamily="18" charset="0"/>
              </a:rPr>
              <a:t>	</a:t>
            </a:r>
            <a:r>
              <a:rPr lang="en-US" sz="3200" dirty="0">
                <a:solidFill>
                  <a:schemeClr val="tx1"/>
                </a:solidFill>
                <a:latin typeface="Arial" panose="020B0604020202020204" pitchFamily="34" charset="0"/>
                <a:cs typeface="Arial" panose="020B0604020202020204" pitchFamily="34" charset="0"/>
              </a:rPr>
              <a:t>-Generic building blocks, their inter-relationships with other </a:t>
            </a:r>
            <a:r>
              <a:rPr lang="en-US" sz="3200" dirty="0" smtClean="0">
                <a:solidFill>
                  <a:schemeClr val="tx1"/>
                </a:solidFill>
                <a:latin typeface="Arial" panose="020B0604020202020204" pitchFamily="34" charset="0"/>
                <a:cs typeface="Arial" panose="020B0604020202020204" pitchFamily="34" charset="0"/>
              </a:rPr>
              <a:t>				building </a:t>
            </a:r>
            <a:r>
              <a:rPr lang="en-US" sz="3200" dirty="0">
                <a:solidFill>
                  <a:schemeClr val="tx1"/>
                </a:solidFill>
                <a:latin typeface="Arial" panose="020B0604020202020204" pitchFamily="34" charset="0"/>
                <a:cs typeface="Arial" panose="020B0604020202020204" pitchFamily="34" charset="0"/>
              </a:rPr>
              <a:t>blocks, combined with the principles and guidelines </a:t>
            </a:r>
            <a:r>
              <a:rPr lang="en-US" sz="3200" dirty="0" smtClean="0">
                <a:solidFill>
                  <a:schemeClr val="tx1"/>
                </a:solidFill>
                <a:latin typeface="Arial" panose="020B0604020202020204" pitchFamily="34" charset="0"/>
                <a:cs typeface="Arial" panose="020B0604020202020204" pitchFamily="34" charset="0"/>
              </a:rPr>
              <a:t>			that </a:t>
            </a:r>
            <a:r>
              <a:rPr lang="en-US" sz="3200" dirty="0">
                <a:solidFill>
                  <a:schemeClr val="tx1"/>
                </a:solidFill>
                <a:latin typeface="Arial" panose="020B0604020202020204" pitchFamily="34" charset="0"/>
                <a:cs typeface="Arial" panose="020B0604020202020204" pitchFamily="34" charset="0"/>
              </a:rPr>
              <a:t>provide a foundation on which more specific </a:t>
            </a:r>
            <a:r>
              <a:rPr lang="en-US" sz="3200" dirty="0" smtClean="0">
                <a:solidFill>
                  <a:schemeClr val="tx1"/>
                </a:solidFill>
                <a:latin typeface="Arial" panose="020B0604020202020204" pitchFamily="34" charset="0"/>
                <a:cs typeface="Arial" panose="020B0604020202020204" pitchFamily="34" charset="0"/>
              </a:rPr>
              <a:t>							architectures </a:t>
            </a:r>
            <a:r>
              <a:rPr lang="en-US" sz="3200" dirty="0">
                <a:solidFill>
                  <a:schemeClr val="tx1"/>
                </a:solidFill>
                <a:latin typeface="Arial" panose="020B0604020202020204" pitchFamily="34" charset="0"/>
                <a:cs typeface="Arial" panose="020B0604020202020204" pitchFamily="34" charset="0"/>
              </a:rPr>
              <a:t>can be built.</a:t>
            </a:r>
          </a:p>
        </p:txBody>
      </p:sp>
    </p:spTree>
    <p:extLst>
      <p:ext uri="{BB962C8B-B14F-4D97-AF65-F5344CB8AC3E}">
        <p14:creationId xmlns:p14="http://schemas.microsoft.com/office/powerpoint/2010/main" val="2707524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 y="1300746"/>
            <a:ext cx="12192000" cy="5557254"/>
          </a:xfrm>
        </p:spPr>
        <p:txBody>
          <a:bodyPr>
            <a:normAutofit/>
          </a:bodyPr>
          <a:lstStyle/>
          <a:p>
            <a:pPr algn="l"/>
            <a:r>
              <a:rPr lang="en-US" sz="4200" b="1" dirty="0" smtClean="0">
                <a:solidFill>
                  <a:srgbClr val="C00000"/>
                </a:solidFill>
                <a:latin typeface="Times New Roman" panose="02020603050405020304" pitchFamily="18" charset="0"/>
                <a:cs typeface="Times New Roman" panose="02020603050405020304" pitchFamily="18" charset="0"/>
              </a:rPr>
              <a:t>- </a:t>
            </a:r>
            <a:r>
              <a:rPr lang="en-US" sz="4300" b="1" dirty="0" smtClean="0">
                <a:solidFill>
                  <a:schemeClr val="bg1"/>
                </a:solidFill>
                <a:latin typeface="Times New Roman" panose="02020603050405020304" pitchFamily="18" charset="0"/>
                <a:cs typeface="Times New Roman" panose="02020603050405020304" pitchFamily="18" charset="0"/>
              </a:rPr>
              <a:t>Gap</a:t>
            </a:r>
            <a:r>
              <a:rPr lang="en-US" sz="4200" b="1" dirty="0" smtClean="0">
                <a:solidFill>
                  <a:schemeClr val="bg1"/>
                </a:solidFill>
                <a:latin typeface="Times New Roman" panose="02020603050405020304" pitchFamily="18" charset="0"/>
                <a:cs typeface="Times New Roman" panose="02020603050405020304" pitchFamily="18" charset="0"/>
              </a:rPr>
              <a:t>:-</a:t>
            </a:r>
            <a:endParaRPr lang="en-US" sz="4200" b="1" dirty="0">
              <a:solidFill>
                <a:schemeClr val="bg1"/>
              </a:solidFill>
              <a:latin typeface="Times New Roman" panose="02020603050405020304" pitchFamily="18" charset="0"/>
              <a:cs typeface="Times New Roman" panose="02020603050405020304" pitchFamily="18" charset="0"/>
            </a:endParaRPr>
          </a:p>
          <a:p>
            <a:pPr lvl="1" algn="l"/>
            <a:r>
              <a:rPr lang="en-US" sz="3200" dirty="0" smtClean="0">
                <a:solidFill>
                  <a:schemeClr val="tx1"/>
                </a:solidFill>
                <a:latin typeface="Arial" panose="020B0604020202020204" pitchFamily="34" charset="0"/>
                <a:cs typeface="Arial" panose="020B0604020202020204" pitchFamily="34" charset="0"/>
              </a:rPr>
              <a:t>- A </a:t>
            </a:r>
            <a:r>
              <a:rPr lang="en-US" sz="3200" dirty="0">
                <a:solidFill>
                  <a:schemeClr val="tx1"/>
                </a:solidFill>
                <a:latin typeface="Arial" panose="020B0604020202020204" pitchFamily="34" charset="0"/>
                <a:cs typeface="Arial" panose="020B0604020202020204" pitchFamily="34" charset="0"/>
              </a:rPr>
              <a:t>statement of difference between two states</a:t>
            </a:r>
            <a:r>
              <a:rPr lang="en-US" sz="3200" dirty="0" smtClean="0">
                <a:solidFill>
                  <a:schemeClr val="tx1"/>
                </a:solidFill>
                <a:latin typeface="Arial" panose="020B0604020202020204" pitchFamily="34" charset="0"/>
                <a:cs typeface="Arial" panose="020B0604020202020204" pitchFamily="34" charset="0"/>
              </a:rPr>
              <a:t>.</a:t>
            </a:r>
          </a:p>
          <a:p>
            <a:pPr lvl="1" algn="l"/>
            <a:r>
              <a:rPr lang="en-US" sz="3200" dirty="0" smtClean="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the difference between the </a:t>
            </a:r>
            <a:r>
              <a:rPr lang="en-US" sz="3200" dirty="0">
                <a:solidFill>
                  <a:schemeClr val="bg1"/>
                </a:solidFill>
                <a:latin typeface="Arial" panose="020B0604020202020204" pitchFamily="34" charset="0"/>
                <a:cs typeface="Arial" panose="020B0604020202020204" pitchFamily="34" charset="0"/>
              </a:rPr>
              <a:t>Baseline</a:t>
            </a:r>
            <a:r>
              <a:rPr lang="en-US" sz="3200" dirty="0">
                <a:solidFill>
                  <a:schemeClr val="tx1"/>
                </a:solidFill>
                <a:latin typeface="Arial" panose="020B0604020202020204" pitchFamily="34" charset="0"/>
                <a:cs typeface="Arial" panose="020B0604020202020204" pitchFamily="34" charset="0"/>
              </a:rPr>
              <a:t> and </a:t>
            </a:r>
            <a:r>
              <a:rPr lang="en-US" sz="3200" dirty="0">
                <a:solidFill>
                  <a:schemeClr val="bg1"/>
                </a:solidFill>
                <a:latin typeface="Arial" panose="020B0604020202020204" pitchFamily="34" charset="0"/>
                <a:cs typeface="Arial" panose="020B0604020202020204" pitchFamily="34" charset="0"/>
              </a:rPr>
              <a:t>Target</a:t>
            </a:r>
            <a:r>
              <a:rPr lang="en-US" sz="3200" dirty="0">
                <a:solidFill>
                  <a:schemeClr val="tx1"/>
                </a:solidFill>
                <a:latin typeface="Arial" panose="020B0604020202020204" pitchFamily="34" charset="0"/>
                <a:cs typeface="Arial" panose="020B0604020202020204" pitchFamily="34" charset="0"/>
              </a:rPr>
              <a:t> Architecture.</a:t>
            </a:r>
          </a:p>
          <a:p>
            <a:pPr algn="l"/>
            <a:r>
              <a:rPr lang="en-US" sz="3400" dirty="0">
                <a:solidFill>
                  <a:schemeClr val="bg1"/>
                </a:solidFill>
              </a:rPr>
              <a:t> </a:t>
            </a:r>
            <a:r>
              <a:rPr lang="en-US" sz="4700" b="1" dirty="0" smtClean="0">
                <a:solidFill>
                  <a:schemeClr val="bg1"/>
                </a:solidFill>
                <a:latin typeface="Times New Roman" panose="02020603050405020304" pitchFamily="18" charset="0"/>
                <a:cs typeface="Times New Roman" panose="02020603050405020304" pitchFamily="18" charset="0"/>
              </a:rPr>
              <a:t>- </a:t>
            </a:r>
            <a:r>
              <a:rPr lang="en-US" sz="4300" b="1" dirty="0">
                <a:solidFill>
                  <a:schemeClr val="bg1"/>
                </a:solidFill>
                <a:latin typeface="Times New Roman" panose="02020603050405020304" pitchFamily="18" charset="0"/>
                <a:cs typeface="Times New Roman" panose="02020603050405020304" pitchFamily="18" charset="0"/>
              </a:rPr>
              <a:t>Governance</a:t>
            </a:r>
            <a:r>
              <a:rPr lang="en-US" sz="4700" b="1" dirty="0" smtClean="0">
                <a:solidFill>
                  <a:schemeClr val="bg1"/>
                </a:solidFill>
                <a:latin typeface="Times New Roman" panose="02020603050405020304" pitchFamily="18" charset="0"/>
                <a:cs typeface="Times New Roman" panose="02020603050405020304" pitchFamily="18" charset="0"/>
              </a:rPr>
              <a:t>:-</a:t>
            </a:r>
            <a:endParaRPr lang="en-US" sz="4700" b="1" dirty="0">
              <a:solidFill>
                <a:schemeClr val="bg1"/>
              </a:solidFill>
              <a:latin typeface="Times New Roman" panose="02020603050405020304" pitchFamily="18" charset="0"/>
              <a:cs typeface="Times New Roman" panose="02020603050405020304" pitchFamily="18" charset="0"/>
            </a:endParaRPr>
          </a:p>
          <a:p>
            <a:pPr algn="l"/>
            <a:r>
              <a:rPr lang="en-US" sz="4000" b="1" dirty="0" smtClean="0">
                <a:solidFill>
                  <a:srgbClr val="C00000"/>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Arial" panose="020B0604020202020204" pitchFamily="34" charset="0"/>
                <a:cs typeface="Arial" panose="020B0604020202020204" pitchFamily="34" charset="0"/>
              </a:rPr>
              <a:t>-</a:t>
            </a:r>
            <a:r>
              <a:rPr lang="en-US" sz="3200" dirty="0">
                <a:solidFill>
                  <a:schemeClr val="tx1"/>
                </a:solidFill>
                <a:latin typeface="Arial" panose="020B0604020202020204" pitchFamily="34" charset="0"/>
                <a:cs typeface="Arial" panose="020B0604020202020204" pitchFamily="34" charset="0"/>
              </a:rPr>
              <a:t>The discipline of monitoring, managing, and steering a </a:t>
            </a:r>
            <a:r>
              <a:rPr lang="en-US" sz="3200" dirty="0" smtClean="0">
                <a:solidFill>
                  <a:schemeClr val="tx1"/>
                </a:solidFill>
                <a:latin typeface="Arial" panose="020B0604020202020204" pitchFamily="34" charset="0"/>
                <a:cs typeface="Arial" panose="020B0604020202020204" pitchFamily="34" charset="0"/>
              </a:rPr>
              <a:t>						business </a:t>
            </a:r>
            <a:r>
              <a:rPr lang="en-US" sz="3200" dirty="0">
                <a:solidFill>
                  <a:schemeClr val="tx1"/>
                </a:solidFill>
                <a:latin typeface="Arial" panose="020B0604020202020204" pitchFamily="34" charset="0"/>
                <a:cs typeface="Arial" panose="020B0604020202020204" pitchFamily="34" charset="0"/>
              </a:rPr>
              <a:t>(or IS/IT landscape) to deliver the </a:t>
            </a:r>
            <a:r>
              <a:rPr lang="en-US" sz="3200" dirty="0" smtClean="0">
                <a:solidFill>
                  <a:schemeClr val="tx1"/>
                </a:solidFill>
                <a:latin typeface="Arial" panose="020B0604020202020204" pitchFamily="34" charset="0"/>
                <a:cs typeface="Arial" panose="020B0604020202020204" pitchFamily="34" charset="0"/>
              </a:rPr>
              <a:t>business</a:t>
            </a:r>
          </a:p>
          <a:p>
            <a:pPr algn="l"/>
            <a:r>
              <a:rPr lang="en-US" sz="3200" dirty="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	outcome required</a:t>
            </a:r>
            <a:r>
              <a:rPr lang="en-US" sz="32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63432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 y="1300746"/>
            <a:ext cx="12192000" cy="5557254"/>
          </a:xfrm>
        </p:spPr>
        <p:txBody>
          <a:bodyPr>
            <a:normAutofit/>
          </a:bodyPr>
          <a:lstStyle/>
          <a:p>
            <a:pPr algn="l"/>
            <a:r>
              <a:rPr lang="en-US" sz="4400" b="1" dirty="0" smtClean="0">
                <a:solidFill>
                  <a:srgbClr val="C00000"/>
                </a:solidFill>
                <a:latin typeface="Times New Roman" panose="02020603050405020304" pitchFamily="18" charset="0"/>
                <a:cs typeface="Times New Roman" panose="02020603050405020304" pitchFamily="18" charset="0"/>
              </a:rPr>
              <a:t>-</a:t>
            </a:r>
            <a:r>
              <a:rPr lang="en-US" sz="4200" b="1" dirty="0" smtClean="0">
                <a:solidFill>
                  <a:srgbClr val="C00000"/>
                </a:solidFill>
                <a:latin typeface="Times New Roman" panose="02020603050405020304" pitchFamily="18" charset="0"/>
                <a:cs typeface="Times New Roman" panose="02020603050405020304" pitchFamily="18" charset="0"/>
              </a:rPr>
              <a:t> </a:t>
            </a:r>
            <a:r>
              <a:rPr lang="en-US" sz="4400" b="1" dirty="0">
                <a:solidFill>
                  <a:schemeClr val="bg1"/>
                </a:solidFill>
                <a:latin typeface="Times New Roman" panose="02020603050405020304" pitchFamily="18" charset="0"/>
                <a:cs typeface="Times New Roman" panose="02020603050405020304" pitchFamily="18" charset="0"/>
              </a:rPr>
              <a:t>Information</a:t>
            </a:r>
            <a:r>
              <a:rPr lang="en-US" sz="4200" b="1" dirty="0" smtClean="0">
                <a:solidFill>
                  <a:schemeClr val="bg1"/>
                </a:solidFill>
                <a:latin typeface="Times New Roman" panose="02020603050405020304" pitchFamily="18" charset="0"/>
                <a:cs typeface="Times New Roman" panose="02020603050405020304" pitchFamily="18" charset="0"/>
              </a:rPr>
              <a:t>:-</a:t>
            </a:r>
            <a:endParaRPr lang="en-US" sz="4200" b="1" dirty="0">
              <a:solidFill>
                <a:schemeClr val="bg1"/>
              </a:solidFill>
              <a:latin typeface="Times New Roman" panose="02020603050405020304" pitchFamily="18" charset="0"/>
              <a:cs typeface="Times New Roman" panose="02020603050405020304" pitchFamily="18" charset="0"/>
            </a:endParaRPr>
          </a:p>
          <a:p>
            <a:pPr lvl="1" algn="l"/>
            <a:r>
              <a:rPr lang="en-US" sz="3200" dirty="0" smtClean="0">
                <a:solidFill>
                  <a:schemeClr val="tx1"/>
                </a:solidFill>
                <a:latin typeface="Arial" panose="020B0604020202020204" pitchFamily="34" charset="0"/>
                <a:cs typeface="Arial" panose="020B0604020202020204" pitchFamily="34" charset="0"/>
              </a:rPr>
              <a:t>- Any </a:t>
            </a:r>
            <a:r>
              <a:rPr lang="en-US" sz="3200" dirty="0">
                <a:solidFill>
                  <a:schemeClr val="tx1"/>
                </a:solidFill>
                <a:latin typeface="Arial" panose="020B0604020202020204" pitchFamily="34" charset="0"/>
                <a:cs typeface="Arial" panose="020B0604020202020204" pitchFamily="34" charset="0"/>
              </a:rPr>
              <a:t>communication or representation of facts, data, or </a:t>
            </a:r>
            <a:r>
              <a:rPr lang="en-US" sz="3200" dirty="0" smtClean="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opinions, in any medium or form, including textual, numerical, </a:t>
            </a:r>
            <a:r>
              <a:rPr lang="en-US" sz="3200" dirty="0" smtClean="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graphic, cartographic, narrative, or audio-visual forms.</a:t>
            </a:r>
            <a:r>
              <a:rPr lang="en-US" sz="3400" dirty="0"/>
              <a:t> </a:t>
            </a:r>
            <a:endParaRPr lang="en-US" sz="3400" dirty="0" smtClean="0"/>
          </a:p>
          <a:p>
            <a:pPr algn="l"/>
            <a:r>
              <a:rPr lang="en-US" sz="4400" b="1" dirty="0">
                <a:solidFill>
                  <a:schemeClr val="bg1"/>
                </a:solidFill>
                <a:latin typeface="Times New Roman" panose="02020603050405020304" pitchFamily="18" charset="0"/>
                <a:cs typeface="Times New Roman" panose="02020603050405020304" pitchFamily="18" charset="0"/>
              </a:rPr>
              <a:t>- Information System Service:-</a:t>
            </a:r>
          </a:p>
          <a:p>
            <a:pPr algn="l"/>
            <a:r>
              <a:rPr lang="en-US" sz="4000" b="1" dirty="0" smtClean="0">
                <a:solidFill>
                  <a:srgbClr val="C00000"/>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Arial" panose="020B0604020202020204" pitchFamily="34" charset="0"/>
                <a:cs typeface="Arial" panose="020B0604020202020204" pitchFamily="34" charset="0"/>
              </a:rPr>
              <a:t>-</a:t>
            </a:r>
            <a:r>
              <a:rPr lang="en-US" sz="3200" dirty="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A </a:t>
            </a:r>
            <a:r>
              <a:rPr lang="en-US" sz="3200" dirty="0">
                <a:solidFill>
                  <a:schemeClr val="tx1"/>
                </a:solidFill>
                <a:latin typeface="Arial" panose="020B0604020202020204" pitchFamily="34" charset="0"/>
                <a:cs typeface="Arial" panose="020B0604020202020204" pitchFamily="34" charset="0"/>
              </a:rPr>
              <a:t>discrete behavior requestable from an </a:t>
            </a:r>
            <a:r>
              <a:rPr lang="en-US" sz="3200" dirty="0" smtClean="0">
                <a:solidFill>
                  <a:schemeClr val="tx1"/>
                </a:solidFill>
                <a:latin typeface="Arial" panose="020B0604020202020204" pitchFamily="34" charset="0"/>
                <a:cs typeface="Arial" panose="020B0604020202020204" pitchFamily="34" charset="0"/>
              </a:rPr>
              <a:t>application</a:t>
            </a:r>
          </a:p>
          <a:p>
            <a:pPr algn="l"/>
            <a:r>
              <a:rPr lang="en-US" sz="3200" dirty="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	(e.g</a:t>
            </a:r>
            <a:r>
              <a:rPr lang="en-US" sz="3200" dirty="0">
                <a:solidFill>
                  <a:schemeClr val="tx1"/>
                </a:solidFill>
                <a:latin typeface="Arial" panose="020B0604020202020204" pitchFamily="34" charset="0"/>
                <a:cs typeface="Arial" panose="020B0604020202020204" pitchFamily="34" charset="0"/>
              </a:rPr>
              <a:t>., </a:t>
            </a:r>
            <a:r>
              <a:rPr lang="en-US" sz="3200" dirty="0" smtClean="0">
                <a:solidFill>
                  <a:srgbClr val="FF0000"/>
                </a:solidFill>
                <a:latin typeface="Arial" panose="020B0604020202020204" pitchFamily="34" charset="0"/>
                <a:cs typeface="Arial" panose="020B0604020202020204" pitchFamily="34" charset="0"/>
              </a:rPr>
              <a:t>log</a:t>
            </a:r>
            <a:r>
              <a:rPr lang="en-US" sz="3200" dirty="0" smtClean="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in</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book</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train</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seat</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transfer</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money</a:t>
            </a:r>
            <a:r>
              <a:rPr lang="en-US" sz="3200" dirty="0" smtClean="0">
                <a:solidFill>
                  <a:schemeClr val="tx1"/>
                </a:solidFill>
                <a:latin typeface="Arial" panose="020B0604020202020204" pitchFamily="34" charset="0"/>
                <a:cs typeface="Arial" panose="020B0604020202020204" pitchFamily="34" charset="0"/>
              </a:rPr>
              <a:t>).</a:t>
            </a:r>
          </a:p>
          <a:p>
            <a:pPr algn="l"/>
            <a:r>
              <a:rPr lang="en-US" sz="3200" dirty="0">
                <a:solidFill>
                  <a:schemeClr val="tx1"/>
                </a:solidFill>
                <a:latin typeface="Arial" panose="020B0604020202020204" pitchFamily="34" charset="0"/>
                <a:cs typeface="Arial" panose="020B0604020202020204" pitchFamily="34" charset="0"/>
              </a:rPr>
              <a:t>	- The automated elements of a business service.</a:t>
            </a:r>
          </a:p>
        </p:txBody>
      </p:sp>
    </p:spTree>
    <p:extLst>
      <p:ext uri="{BB962C8B-B14F-4D97-AF65-F5344CB8AC3E}">
        <p14:creationId xmlns:p14="http://schemas.microsoft.com/office/powerpoint/2010/main" val="1337696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0"/>
            <a:ext cx="6873540" cy="1300747"/>
          </a:xfrm>
        </p:spPr>
        <p:txBody>
          <a:bodyPr>
            <a:normAutofit fontScale="90000"/>
          </a:bodyPr>
          <a:lstStyle/>
          <a:p>
            <a:r>
              <a:rPr lang="en-US" sz="6600" b="1" dirty="0">
                <a:solidFill>
                  <a:schemeClr val="tx1"/>
                </a:solidFill>
                <a:latin typeface="Algerian" panose="04020705040A02060702" pitchFamily="82" charset="0"/>
              </a:rPr>
              <a:t>3. Definitions</a:t>
            </a:r>
            <a:endParaRPr lang="en-US" sz="6600"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0" y="1319645"/>
            <a:ext cx="12192000" cy="5538355"/>
          </a:xfrm>
        </p:spPr>
        <p:txBody>
          <a:bodyPr>
            <a:normAutofit fontScale="77500" lnSpcReduction="20000"/>
          </a:bodyPr>
          <a:lstStyle/>
          <a:p>
            <a:pPr algn="l"/>
            <a:r>
              <a:rPr lang="en-US" sz="5600" b="1" dirty="0" smtClean="0">
                <a:solidFill>
                  <a:srgbClr val="C00000"/>
                </a:solidFill>
                <a:latin typeface="Times New Roman" panose="02020603050405020304" pitchFamily="18" charset="0"/>
                <a:cs typeface="Times New Roman" panose="02020603050405020304" pitchFamily="18" charset="0"/>
              </a:rPr>
              <a:t>-</a:t>
            </a:r>
            <a:r>
              <a:rPr lang="en-US" sz="4700" b="1" dirty="0" smtClean="0">
                <a:solidFill>
                  <a:srgbClr val="C00000"/>
                </a:solidFill>
                <a:latin typeface="Times New Roman" panose="02020603050405020304" pitchFamily="18" charset="0"/>
                <a:cs typeface="Times New Roman" panose="02020603050405020304" pitchFamily="18" charset="0"/>
              </a:rPr>
              <a:t> </a:t>
            </a:r>
            <a:r>
              <a:rPr lang="en-US" sz="5600" b="1" dirty="0">
                <a:solidFill>
                  <a:schemeClr val="bg1"/>
                </a:solidFill>
                <a:latin typeface="Times New Roman" panose="02020603050405020304" pitchFamily="18" charset="0"/>
                <a:cs typeface="Times New Roman" panose="02020603050405020304" pitchFamily="18" charset="0"/>
              </a:rPr>
              <a:t>Information Technology (IT):-</a:t>
            </a:r>
          </a:p>
          <a:p>
            <a:pPr lvl="1" algn="l"/>
            <a:r>
              <a:rPr lang="en-US" sz="3800" dirty="0" smtClean="0">
                <a:solidFill>
                  <a:schemeClr val="tx1"/>
                </a:solidFill>
                <a:latin typeface="Arial" panose="020B0604020202020204" pitchFamily="34" charset="0"/>
                <a:cs typeface="Arial" panose="020B0604020202020204" pitchFamily="34" charset="0"/>
              </a:rPr>
              <a:t>- The </a:t>
            </a:r>
            <a:r>
              <a:rPr lang="en-US" sz="3800" dirty="0">
                <a:solidFill>
                  <a:schemeClr val="tx1"/>
                </a:solidFill>
                <a:latin typeface="Arial" panose="020B0604020202020204" pitchFamily="34" charset="0"/>
                <a:cs typeface="Arial" panose="020B0604020202020204" pitchFamily="34" charset="0"/>
              </a:rPr>
              <a:t>lifecycle management of information and related </a:t>
            </a:r>
            <a:r>
              <a:rPr lang="en-US" sz="3800" dirty="0" smtClean="0">
                <a:solidFill>
                  <a:schemeClr val="tx1"/>
                </a:solidFill>
                <a:latin typeface="Arial" panose="020B0604020202020204" pitchFamily="34" charset="0"/>
                <a:cs typeface="Arial" panose="020B0604020202020204" pitchFamily="34" charset="0"/>
              </a:rPr>
              <a:t>	technology </a:t>
            </a:r>
            <a:r>
              <a:rPr lang="en-US" sz="3800" dirty="0">
                <a:solidFill>
                  <a:schemeClr val="tx1"/>
                </a:solidFill>
                <a:latin typeface="Arial" panose="020B0604020202020204" pitchFamily="34" charset="0"/>
                <a:cs typeface="Arial" panose="020B0604020202020204" pitchFamily="34" charset="0"/>
              </a:rPr>
              <a:t>used by an organization.</a:t>
            </a:r>
          </a:p>
          <a:p>
            <a:pPr marL="457200" indent="-457200" algn="l">
              <a:buFontTx/>
              <a:buChar char="-"/>
            </a:pPr>
            <a:r>
              <a:rPr lang="en-US" sz="3800" dirty="0">
                <a:solidFill>
                  <a:schemeClr val="tx1"/>
                </a:solidFill>
                <a:latin typeface="Arial" panose="020B0604020202020204" pitchFamily="34" charset="0"/>
                <a:cs typeface="Arial" panose="020B0604020202020204" pitchFamily="34" charset="0"/>
              </a:rPr>
              <a:t>- An umbrella term that includes all or some of the subject areas relating to the computer industry:</a:t>
            </a:r>
          </a:p>
          <a:p>
            <a:pPr lvl="1" algn="l"/>
            <a:r>
              <a:rPr lang="en-US" sz="3800"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3800"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3800" dirty="0">
                <a:solidFill>
                  <a:srgbClr val="FF0000"/>
                </a:solidFill>
                <a:latin typeface="Arial" panose="020B0604020202020204" pitchFamily="34" charset="0"/>
                <a:cs typeface="Arial" panose="020B0604020202020204" pitchFamily="34" charset="0"/>
              </a:rPr>
              <a:t> </a:t>
            </a:r>
            <a:r>
              <a:rPr lang="en-US" sz="3800" dirty="0">
                <a:solidFill>
                  <a:srgbClr val="002060"/>
                </a:solidFill>
                <a:latin typeface="Arial" panose="020B0604020202020204" pitchFamily="34" charset="0"/>
                <a:cs typeface="Arial" panose="020B0604020202020204" pitchFamily="34" charset="0"/>
              </a:rPr>
              <a:t>Business Continuity, Business IT Interface, Business Process Modeling and Management, Communication, Compliance and Legislation, Computers, Content Management, Hardware, Information Management, Internet, Offshoring, Networking, Programming and Software, Professional Issues, Project Management, Security, Standards, Storage, Voice and Data Communications</a:t>
            </a:r>
            <a:r>
              <a:rPr lang="en-US" sz="3800" dirty="0" smtClean="0">
                <a:solidFill>
                  <a:srgbClr val="002060"/>
                </a:solidFill>
                <a:latin typeface="Arial" panose="020B0604020202020204" pitchFamily="34" charset="0"/>
                <a:cs typeface="Arial" panose="020B0604020202020204" pitchFamily="34" charset="0"/>
              </a:rPr>
              <a:t>.</a:t>
            </a:r>
          </a:p>
          <a:p>
            <a:pPr lvl="1" algn="l"/>
            <a:r>
              <a:rPr lang="en-US" sz="3800" dirty="0">
                <a:solidFill>
                  <a:srgbClr val="002060"/>
                </a:solidFill>
                <a:latin typeface="Arial" panose="020B0604020202020204" pitchFamily="34" charset="0"/>
                <a:cs typeface="Arial" panose="020B0604020202020204" pitchFamily="34" charset="0"/>
              </a:rPr>
              <a:t>	</a:t>
            </a:r>
            <a:r>
              <a:rPr lang="en-US" sz="3800" dirty="0" smtClean="0">
                <a:solidFill>
                  <a:srgbClr val="002060"/>
                </a:solidFill>
                <a:latin typeface="Arial" panose="020B0604020202020204" pitchFamily="34" charset="0"/>
                <a:cs typeface="Arial" panose="020B0604020202020204" pitchFamily="34" charset="0"/>
              </a:rPr>
              <a:t>			</a:t>
            </a:r>
            <a:endParaRPr lang="en-US" sz="3800" dirty="0">
              <a:solidFill>
                <a:srgbClr val="002060"/>
              </a:solidFill>
              <a:latin typeface="Arial" panose="020B0604020202020204" pitchFamily="34" charset="0"/>
              <a:cs typeface="Arial" panose="020B0604020202020204" pitchFamily="34" charset="0"/>
            </a:endParaRPr>
          </a:p>
          <a:p>
            <a:pPr lvl="1"/>
            <a:r>
              <a:rPr lang="en-US" sz="1300" dirty="0" smtClean="0">
                <a:solidFill>
                  <a:schemeClr val="tx1"/>
                </a:solidFill>
                <a:latin typeface="Arial" panose="020B0604020202020204" pitchFamily="34" charset="0"/>
                <a:cs typeface="Arial" panose="020B0604020202020204" pitchFamily="34" charset="0"/>
              </a:rPr>
              <a:t>Back to </a:t>
            </a:r>
            <a:r>
              <a:rPr lang="en-US" sz="1300" dirty="0">
                <a:solidFill>
                  <a:schemeClr val="tx1"/>
                </a:solidFill>
                <a:latin typeface="Arial" panose="020B0604020202020204" pitchFamily="34" charset="0"/>
                <a:cs typeface="Arial" panose="020B0604020202020204" pitchFamily="34" charset="0"/>
                <a:sym typeface="Wingdings" pitchFamily="2" charset="2"/>
              </a:rPr>
              <a:t> http://</a:t>
            </a:r>
            <a:r>
              <a:rPr lang="en-US" sz="1300" dirty="0" smtClean="0">
                <a:solidFill>
                  <a:schemeClr val="tx1"/>
                </a:solidFill>
                <a:latin typeface="Arial" panose="020B0604020202020204" pitchFamily="34" charset="0"/>
                <a:cs typeface="Arial" panose="020B0604020202020204" pitchFamily="34" charset="0"/>
                <a:sym typeface="Wingdings" pitchFamily="2" charset="2"/>
              </a:rPr>
              <a:t>pubs.opengroup.org/architecture/togaf9-doc/arch</a:t>
            </a:r>
            <a:r>
              <a:rPr lang="en-US" sz="1300" dirty="0">
                <a:solidFill>
                  <a:schemeClr val="tx1"/>
                </a:solidFill>
                <a:latin typeface="Arial" panose="020B0604020202020204" pitchFamily="34" charset="0"/>
                <a:cs typeface="Arial" panose="020B0604020202020204" pitchFamily="34" charset="0"/>
                <a:sym typeface="Wingdings" pitchFamily="2" charset="2"/>
              </a:rPr>
              <a:t>/</a:t>
            </a:r>
            <a:endParaRPr lang="en-US" sz="1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593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92428"/>
            <a:ext cx="12192000" cy="6265572"/>
          </a:xfrm>
        </p:spPr>
        <p:txBody>
          <a:bodyPr>
            <a:normAutofit lnSpcReduction="10000"/>
          </a:bodyPr>
          <a:lstStyle/>
          <a:p>
            <a:r>
              <a:rPr lang="en-US" sz="2400" b="1" dirty="0"/>
              <a:t>Architecture Development </a:t>
            </a:r>
            <a:r>
              <a:rPr lang="en-US" sz="2400" b="1" dirty="0" smtClean="0"/>
              <a:t>Method (ADM):-</a:t>
            </a:r>
          </a:p>
          <a:p>
            <a:pPr marL="0" indent="0">
              <a:buNone/>
            </a:pPr>
            <a:r>
              <a:rPr lang="en-US" sz="2400" b="1" dirty="0">
                <a:solidFill>
                  <a:srgbClr val="FF0000"/>
                </a:solidFill>
              </a:rPr>
              <a:t>	</a:t>
            </a:r>
            <a:r>
              <a:rPr lang="en-US" sz="2400" b="1" dirty="0" smtClean="0">
                <a:solidFill>
                  <a:srgbClr val="FF0000"/>
                </a:solidFill>
              </a:rPr>
              <a:t>-</a:t>
            </a:r>
            <a:r>
              <a:rPr lang="en-US" sz="2400" dirty="0"/>
              <a:t> provides a tested and repeatable process for developing architectures</a:t>
            </a:r>
            <a:r>
              <a:rPr lang="en-US" sz="2400" dirty="0" smtClean="0"/>
              <a:t>.</a:t>
            </a:r>
          </a:p>
          <a:p>
            <a:pPr>
              <a:buFont typeface="Wingdings" panose="05000000000000000000" pitchFamily="2" charset="2"/>
              <a:buChar char="è"/>
            </a:pPr>
            <a:r>
              <a:rPr lang="en-US" sz="2400" b="1" dirty="0" smtClean="0">
                <a:sym typeface="Wingdings" panose="05000000000000000000" pitchFamily="2" charset="2"/>
              </a:rPr>
              <a:t>ADM </a:t>
            </a:r>
            <a:r>
              <a:rPr lang="en-US" sz="2400" b="1" dirty="0" smtClean="0"/>
              <a:t>Phases:-</a:t>
            </a:r>
          </a:p>
          <a:p>
            <a:pPr marL="0" indent="0">
              <a:buNone/>
            </a:pPr>
            <a:r>
              <a:rPr lang="en-US" sz="2400" b="1" dirty="0" smtClean="0">
                <a:solidFill>
                  <a:srgbClr val="FF0000"/>
                </a:solidFill>
              </a:rPr>
              <a:t>	- </a:t>
            </a:r>
            <a:r>
              <a:rPr lang="en-US" sz="2400" b="1" dirty="0">
                <a:solidFill>
                  <a:schemeClr val="bg1"/>
                </a:solidFill>
              </a:rPr>
              <a:t>Preliminary Phase</a:t>
            </a:r>
            <a:r>
              <a:rPr lang="en-US" sz="2400" dirty="0"/>
              <a:t> describes the </a:t>
            </a:r>
            <a:r>
              <a:rPr lang="en-US" sz="2400" dirty="0" smtClean="0"/>
              <a:t>preparation</a:t>
            </a:r>
          </a:p>
          <a:p>
            <a:pPr marL="0" indent="0">
              <a:buNone/>
            </a:pPr>
            <a:r>
              <a:rPr lang="en-US" sz="2400" dirty="0"/>
              <a:t>	</a:t>
            </a:r>
            <a:r>
              <a:rPr lang="en-US" sz="2400" dirty="0" smtClean="0"/>
              <a:t>       and </a:t>
            </a:r>
            <a:r>
              <a:rPr lang="en-US" sz="2400" dirty="0"/>
              <a:t>initiation activities required to </a:t>
            </a:r>
            <a:r>
              <a:rPr lang="en-US" sz="2400" dirty="0" smtClean="0"/>
              <a:t>create</a:t>
            </a:r>
          </a:p>
          <a:p>
            <a:pPr marL="0" indent="0">
              <a:buNone/>
            </a:pPr>
            <a:r>
              <a:rPr lang="en-US" sz="2400" dirty="0"/>
              <a:t>	</a:t>
            </a:r>
            <a:r>
              <a:rPr lang="en-US" sz="2400" dirty="0" smtClean="0"/>
              <a:t>	 </a:t>
            </a:r>
            <a:r>
              <a:rPr lang="en-US" sz="2400" dirty="0"/>
              <a:t>an Architecture </a:t>
            </a:r>
            <a:r>
              <a:rPr lang="en-US" sz="2400" dirty="0" smtClean="0"/>
              <a:t>Capability</a:t>
            </a:r>
          </a:p>
          <a:p>
            <a:pPr marL="0" indent="0">
              <a:buNone/>
            </a:pPr>
            <a:r>
              <a:rPr lang="en-US" sz="2400" b="1" dirty="0">
                <a:solidFill>
                  <a:srgbClr val="FF0000"/>
                </a:solidFill>
              </a:rPr>
              <a:t>	</a:t>
            </a:r>
            <a:r>
              <a:rPr lang="en-US" sz="2400" b="1" dirty="0" smtClean="0">
                <a:solidFill>
                  <a:srgbClr val="FF0000"/>
                </a:solidFill>
              </a:rPr>
              <a:t>- </a:t>
            </a:r>
            <a:r>
              <a:rPr lang="en-US" sz="2400" b="1" dirty="0">
                <a:solidFill>
                  <a:schemeClr val="bg1"/>
                </a:solidFill>
              </a:rPr>
              <a:t>Phase A: Architecture </a:t>
            </a:r>
            <a:r>
              <a:rPr lang="en-US" sz="2400" b="1" dirty="0" smtClean="0">
                <a:solidFill>
                  <a:schemeClr val="bg1"/>
                </a:solidFill>
              </a:rPr>
              <a:t>Vision</a:t>
            </a:r>
            <a:r>
              <a:rPr lang="en-US" sz="2400" dirty="0"/>
              <a:t> describes the </a:t>
            </a:r>
            <a:endParaRPr lang="en-US" sz="2400" dirty="0" smtClean="0"/>
          </a:p>
          <a:p>
            <a:pPr marL="0" indent="0">
              <a:buNone/>
            </a:pPr>
            <a:r>
              <a:rPr lang="en-US" sz="2400" dirty="0"/>
              <a:t>	</a:t>
            </a:r>
            <a:r>
              <a:rPr lang="en-US" sz="2400" dirty="0" smtClean="0"/>
              <a:t>	initial </a:t>
            </a:r>
            <a:r>
              <a:rPr lang="en-US" sz="2400" dirty="0"/>
              <a:t>phase of an </a:t>
            </a:r>
            <a:r>
              <a:rPr lang="en-US" sz="2400" dirty="0" smtClean="0"/>
              <a:t>architecture</a:t>
            </a:r>
          </a:p>
          <a:p>
            <a:pPr marL="0" indent="0">
              <a:buNone/>
            </a:pPr>
            <a:r>
              <a:rPr lang="en-US" sz="2400" dirty="0"/>
              <a:t>	</a:t>
            </a:r>
            <a:r>
              <a:rPr lang="en-US" sz="2400" dirty="0" smtClean="0"/>
              <a:t>	development cycle</a:t>
            </a:r>
          </a:p>
          <a:p>
            <a:pPr marL="0" indent="0">
              <a:buNone/>
            </a:pPr>
            <a:r>
              <a:rPr lang="en-US" sz="2400" b="1" dirty="0" smtClean="0">
                <a:solidFill>
                  <a:srgbClr val="FF0000"/>
                </a:solidFill>
              </a:rPr>
              <a:t>		-</a:t>
            </a:r>
            <a:r>
              <a:rPr lang="en-US" sz="2400" dirty="0"/>
              <a:t>defining the </a:t>
            </a:r>
            <a:r>
              <a:rPr lang="en-US" sz="2400" dirty="0" smtClean="0"/>
              <a:t>scope</a:t>
            </a:r>
          </a:p>
          <a:p>
            <a:pPr marL="0" indent="0">
              <a:buNone/>
            </a:pPr>
            <a:r>
              <a:rPr lang="en-US" sz="2400" b="1" dirty="0">
                <a:solidFill>
                  <a:srgbClr val="FF0000"/>
                </a:solidFill>
              </a:rPr>
              <a:t>	</a:t>
            </a:r>
            <a:r>
              <a:rPr lang="en-US" sz="2400" b="1" dirty="0" smtClean="0">
                <a:solidFill>
                  <a:srgbClr val="FF0000"/>
                </a:solidFill>
              </a:rPr>
              <a:t>	-</a:t>
            </a:r>
            <a:r>
              <a:rPr lang="en-US" sz="2400" dirty="0"/>
              <a:t>identifying the </a:t>
            </a:r>
            <a:r>
              <a:rPr lang="en-US" sz="2400" dirty="0" smtClean="0"/>
              <a:t>stakeholders</a:t>
            </a:r>
          </a:p>
          <a:p>
            <a:pPr marL="0" indent="0">
              <a:buNone/>
            </a:pPr>
            <a:r>
              <a:rPr lang="en-US" sz="2400" b="1" dirty="0">
                <a:solidFill>
                  <a:srgbClr val="FF0000"/>
                </a:solidFill>
              </a:rPr>
              <a:t>	</a:t>
            </a:r>
            <a:r>
              <a:rPr lang="en-US" sz="2400" b="1" dirty="0" smtClean="0">
                <a:solidFill>
                  <a:srgbClr val="FF0000"/>
                </a:solidFill>
              </a:rPr>
              <a:t>	-</a:t>
            </a:r>
            <a:r>
              <a:rPr lang="en-US" sz="2400" dirty="0"/>
              <a:t>creating the Architecture Vision</a:t>
            </a:r>
            <a:endParaRPr lang="en-US" sz="2400" b="1" dirty="0" smtClean="0">
              <a:solidFill>
                <a:srgbClr val="FF0000"/>
              </a:solidFill>
            </a:endParaRPr>
          </a:p>
          <a:p>
            <a:pPr marL="0" indent="0">
              <a:buNone/>
            </a:pPr>
            <a:r>
              <a:rPr lang="en-US" sz="2400" b="1" dirty="0">
                <a:solidFill>
                  <a:srgbClr val="FF0000"/>
                </a:solidFill>
              </a:rPr>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6" y="1638539"/>
            <a:ext cx="4868214" cy="5218625"/>
          </a:xfrm>
          <a:prstGeom prst="rect">
            <a:avLst/>
          </a:prstGeom>
        </p:spPr>
      </p:pic>
    </p:spTree>
    <p:extLst>
      <p:ext uri="{BB962C8B-B14F-4D97-AF65-F5344CB8AC3E}">
        <p14:creationId xmlns:p14="http://schemas.microsoft.com/office/powerpoint/2010/main" val="2086963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910"/>
            <a:ext cx="12192000" cy="6742090"/>
          </a:xfrm>
        </p:spPr>
        <p:txBody>
          <a:bodyPr/>
          <a:lstStyle/>
          <a:p>
            <a:pPr marL="0" indent="0">
              <a:buNone/>
            </a:pPr>
            <a:r>
              <a:rPr lang="en-US" dirty="0" smtClean="0"/>
              <a:t>	</a:t>
            </a:r>
            <a:r>
              <a:rPr lang="en-US" sz="2400" b="1" dirty="0" smtClean="0">
                <a:solidFill>
                  <a:srgbClr val="FF0000"/>
                </a:solidFill>
              </a:rPr>
              <a:t>-</a:t>
            </a:r>
            <a:r>
              <a:rPr lang="en-US" b="1" dirty="0">
                <a:solidFill>
                  <a:schemeClr val="bg1"/>
                </a:solidFill>
              </a:rPr>
              <a:t>Phase B: Business Architecture</a:t>
            </a:r>
            <a:r>
              <a:rPr lang="en-US" dirty="0"/>
              <a:t> describes the development of a Business </a:t>
            </a:r>
            <a:endParaRPr lang="en-US" dirty="0" smtClean="0"/>
          </a:p>
          <a:p>
            <a:pPr marL="0" indent="0">
              <a:buNone/>
            </a:pPr>
            <a:r>
              <a:rPr lang="en-US" dirty="0"/>
              <a:t>	</a:t>
            </a:r>
            <a:r>
              <a:rPr lang="en-US" dirty="0" smtClean="0"/>
              <a:t>		Architecture </a:t>
            </a:r>
            <a:r>
              <a:rPr lang="en-US" dirty="0"/>
              <a:t>to support the agreed Architecture </a:t>
            </a:r>
            <a:r>
              <a:rPr lang="en-US" dirty="0" smtClean="0"/>
              <a:t>Vision</a:t>
            </a:r>
          </a:p>
          <a:p>
            <a:pPr marL="0" indent="0">
              <a:buNone/>
            </a:pPr>
            <a:r>
              <a:rPr lang="en-US" dirty="0"/>
              <a:t>	</a:t>
            </a:r>
            <a:r>
              <a:rPr lang="en-US" sz="2400" b="1" dirty="0" smtClean="0">
                <a:solidFill>
                  <a:srgbClr val="FF0000"/>
                </a:solidFill>
              </a:rPr>
              <a:t>-</a:t>
            </a:r>
            <a:r>
              <a:rPr lang="en-US" b="1" dirty="0" smtClean="0">
                <a:solidFill>
                  <a:schemeClr val="bg1"/>
                </a:solidFill>
              </a:rPr>
              <a:t>Phase</a:t>
            </a:r>
            <a:r>
              <a:rPr lang="en-US" b="1" dirty="0">
                <a:solidFill>
                  <a:schemeClr val="bg1"/>
                </a:solidFill>
              </a:rPr>
              <a:t> C: Information Systems Architectures</a:t>
            </a:r>
            <a:r>
              <a:rPr lang="en-US" dirty="0"/>
              <a:t> describes the development of Information </a:t>
            </a:r>
            <a:r>
              <a:rPr lang="en-US" dirty="0" smtClean="0"/>
              <a:t>					Systems </a:t>
            </a:r>
            <a:r>
              <a:rPr lang="en-US" dirty="0"/>
              <a:t>Architectures to support the agreed Architecture </a:t>
            </a:r>
            <a:r>
              <a:rPr lang="en-US" dirty="0" smtClean="0"/>
              <a:t>Vision</a:t>
            </a:r>
          </a:p>
          <a:p>
            <a:pPr marL="0" indent="0">
              <a:buNone/>
            </a:pPr>
            <a:r>
              <a:rPr lang="en-US" b="1" dirty="0">
                <a:solidFill>
                  <a:srgbClr val="FF0000"/>
                </a:solidFill>
              </a:rPr>
              <a:t>	</a:t>
            </a:r>
            <a:r>
              <a:rPr lang="en-US" sz="2400" b="1" dirty="0" smtClean="0">
                <a:solidFill>
                  <a:srgbClr val="FF0000"/>
                </a:solidFill>
              </a:rPr>
              <a:t>-</a:t>
            </a:r>
            <a:r>
              <a:rPr lang="en-US" sz="2400" b="1" dirty="0" smtClean="0">
                <a:solidFill>
                  <a:schemeClr val="bg1"/>
                </a:solidFill>
              </a:rPr>
              <a:t>Phase</a:t>
            </a:r>
            <a:r>
              <a:rPr lang="en-US" sz="2400" b="1" dirty="0">
                <a:solidFill>
                  <a:schemeClr val="bg1"/>
                </a:solidFill>
              </a:rPr>
              <a:t> D: Technology Architecture</a:t>
            </a:r>
            <a:r>
              <a:rPr lang="en-US" sz="2400" dirty="0"/>
              <a:t> </a:t>
            </a:r>
            <a:r>
              <a:rPr lang="en-US" dirty="0"/>
              <a:t>describes the development of </a:t>
            </a:r>
            <a:r>
              <a:rPr lang="en-US" dirty="0" smtClean="0"/>
              <a:t>the Technology 					Architecture </a:t>
            </a:r>
            <a:r>
              <a:rPr lang="en-US" dirty="0"/>
              <a:t>to support the agreed Architecture </a:t>
            </a:r>
            <a:r>
              <a:rPr lang="en-US" dirty="0" smtClean="0"/>
              <a:t>Vision</a:t>
            </a:r>
          </a:p>
          <a:p>
            <a:pPr marL="0" indent="0">
              <a:buNone/>
            </a:pPr>
            <a:r>
              <a:rPr lang="en-US" sz="2400" b="1" dirty="0">
                <a:solidFill>
                  <a:srgbClr val="FF0000"/>
                </a:solidFill>
              </a:rPr>
              <a:t>	</a:t>
            </a:r>
            <a:r>
              <a:rPr lang="en-US" sz="2400" b="1" dirty="0" smtClean="0">
                <a:solidFill>
                  <a:srgbClr val="FF0000"/>
                </a:solidFill>
              </a:rPr>
              <a:t>-</a:t>
            </a:r>
            <a:r>
              <a:rPr lang="en-US" sz="2400" b="1" dirty="0" smtClean="0">
                <a:solidFill>
                  <a:schemeClr val="bg1"/>
                </a:solidFill>
              </a:rPr>
              <a:t>Phase</a:t>
            </a:r>
            <a:r>
              <a:rPr lang="en-US" sz="2400" b="1" dirty="0">
                <a:solidFill>
                  <a:schemeClr val="bg1"/>
                </a:solidFill>
              </a:rPr>
              <a:t> E: Opportunities &amp; Solutions</a:t>
            </a:r>
            <a:r>
              <a:rPr lang="en-US" sz="2400" dirty="0"/>
              <a:t> </a:t>
            </a:r>
            <a:r>
              <a:rPr lang="en-US" dirty="0"/>
              <a:t>conducts initial implementation planning and the </a:t>
            </a:r>
            <a:r>
              <a:rPr lang="en-US" dirty="0" smtClean="0"/>
              <a:t>				identification </a:t>
            </a:r>
            <a:r>
              <a:rPr lang="en-US" dirty="0"/>
              <a:t>of delivery vehicles for the architecture defined in the previous phases</a:t>
            </a:r>
          </a:p>
          <a:p>
            <a:pPr marL="0" indent="0">
              <a:buNone/>
            </a:pPr>
            <a:r>
              <a:rPr lang="en-US" sz="2400" b="1" dirty="0" smtClean="0">
                <a:solidFill>
                  <a:srgbClr val="FF0000"/>
                </a:solidFill>
              </a:rPr>
              <a:t>	-</a:t>
            </a:r>
            <a:r>
              <a:rPr lang="en-US" sz="2400" b="1" dirty="0" smtClean="0">
                <a:solidFill>
                  <a:schemeClr val="bg1"/>
                </a:solidFill>
              </a:rPr>
              <a:t>Phase</a:t>
            </a:r>
            <a:r>
              <a:rPr lang="en-US" sz="2400" b="1" dirty="0">
                <a:solidFill>
                  <a:schemeClr val="bg1"/>
                </a:solidFill>
              </a:rPr>
              <a:t> F: Migration Planning</a:t>
            </a:r>
            <a:r>
              <a:rPr lang="en-US" sz="2400" dirty="0"/>
              <a:t> </a:t>
            </a:r>
            <a:r>
              <a:rPr lang="en-US" dirty="0"/>
              <a:t>addresses how to move from the Baseline to the Target </a:t>
            </a:r>
            <a:r>
              <a:rPr lang="en-US" dirty="0" smtClean="0"/>
              <a:t>				Architectures </a:t>
            </a:r>
            <a:r>
              <a:rPr lang="en-US" dirty="0"/>
              <a:t>by finalizing a detailed Implementation and Migration </a:t>
            </a:r>
            <a:r>
              <a:rPr lang="en-US" dirty="0" smtClean="0"/>
              <a:t>Plan</a:t>
            </a:r>
          </a:p>
          <a:p>
            <a:pPr marL="0" indent="0">
              <a:buNone/>
            </a:pPr>
            <a:r>
              <a:rPr lang="en-US" b="1" dirty="0">
                <a:solidFill>
                  <a:srgbClr val="FF0000"/>
                </a:solidFill>
              </a:rPr>
              <a:t>	</a:t>
            </a:r>
            <a:r>
              <a:rPr lang="en-US" b="1" dirty="0" smtClean="0">
                <a:solidFill>
                  <a:srgbClr val="FF0000"/>
                </a:solidFill>
              </a:rPr>
              <a:t>-</a:t>
            </a:r>
            <a:r>
              <a:rPr lang="en-US" b="1" dirty="0" smtClean="0">
                <a:solidFill>
                  <a:schemeClr val="bg1"/>
                </a:solidFill>
              </a:rPr>
              <a:t>Phase</a:t>
            </a:r>
            <a:r>
              <a:rPr lang="en-US" b="1" dirty="0">
                <a:solidFill>
                  <a:schemeClr val="bg1"/>
                </a:solidFill>
              </a:rPr>
              <a:t> </a:t>
            </a:r>
            <a:r>
              <a:rPr lang="en-US" b="1" dirty="0" smtClean="0">
                <a:solidFill>
                  <a:schemeClr val="bg1"/>
                </a:solidFill>
              </a:rPr>
              <a:t>G: Implementation </a:t>
            </a:r>
            <a:r>
              <a:rPr lang="en-US" b="1" dirty="0">
                <a:solidFill>
                  <a:schemeClr val="bg1"/>
                </a:solidFill>
              </a:rPr>
              <a:t>Governance</a:t>
            </a:r>
            <a:r>
              <a:rPr lang="en-US" dirty="0"/>
              <a:t> provides an architectural oversight of </a:t>
            </a:r>
            <a:r>
              <a:rPr lang="en-US" dirty="0" smtClean="0"/>
              <a:t>the 							implementation</a:t>
            </a:r>
          </a:p>
          <a:p>
            <a:pPr marL="0" indent="0">
              <a:buNone/>
            </a:pPr>
            <a:r>
              <a:rPr lang="en-US" b="1" dirty="0">
                <a:solidFill>
                  <a:srgbClr val="FF0000"/>
                </a:solidFill>
              </a:rPr>
              <a:t>	</a:t>
            </a:r>
            <a:r>
              <a:rPr lang="en-US" b="1" dirty="0" smtClean="0">
                <a:solidFill>
                  <a:srgbClr val="FF0000"/>
                </a:solidFill>
              </a:rPr>
              <a:t>-</a:t>
            </a:r>
            <a:r>
              <a:rPr lang="en-US" b="1" dirty="0" smtClean="0">
                <a:solidFill>
                  <a:schemeClr val="bg1"/>
                </a:solidFill>
              </a:rPr>
              <a:t>Phase</a:t>
            </a:r>
            <a:r>
              <a:rPr lang="en-US" b="1" dirty="0">
                <a:solidFill>
                  <a:schemeClr val="bg1"/>
                </a:solidFill>
              </a:rPr>
              <a:t> H: Architecture Change Management</a:t>
            </a:r>
            <a:r>
              <a:rPr lang="en-US" dirty="0"/>
              <a:t> establishes procedures for managing change </a:t>
            </a:r>
            <a:r>
              <a:rPr lang="en-US" dirty="0" smtClean="0"/>
              <a:t>				to </a:t>
            </a:r>
            <a:r>
              <a:rPr lang="en-US" dirty="0"/>
              <a:t>the new </a:t>
            </a:r>
            <a:r>
              <a:rPr lang="en-US" dirty="0" smtClean="0"/>
              <a:t>architecture</a:t>
            </a:r>
          </a:p>
          <a:p>
            <a:pPr marL="0" indent="0">
              <a:buNone/>
            </a:pPr>
            <a:r>
              <a:rPr lang="en-US" b="1" dirty="0">
                <a:solidFill>
                  <a:srgbClr val="FF0000"/>
                </a:solidFill>
              </a:rPr>
              <a:t>	</a:t>
            </a:r>
            <a:r>
              <a:rPr lang="en-US" b="1" dirty="0" smtClean="0">
                <a:solidFill>
                  <a:srgbClr val="FF0000"/>
                </a:solidFill>
              </a:rPr>
              <a:t>-</a:t>
            </a:r>
            <a:r>
              <a:rPr lang="en-US" b="1" dirty="0" smtClean="0">
                <a:solidFill>
                  <a:schemeClr val="bg1"/>
                </a:solidFill>
              </a:rPr>
              <a:t>Requirements </a:t>
            </a:r>
            <a:r>
              <a:rPr lang="en-US" b="1" dirty="0">
                <a:solidFill>
                  <a:schemeClr val="bg1"/>
                </a:solidFill>
              </a:rPr>
              <a:t>Management</a:t>
            </a:r>
            <a:r>
              <a:rPr lang="en-US" dirty="0"/>
              <a:t> examines the process of managing architecture requirements </a:t>
            </a:r>
            <a:r>
              <a:rPr lang="en-US" dirty="0" smtClean="0"/>
              <a:t>				throughout </a:t>
            </a:r>
            <a:r>
              <a:rPr lang="en-US" dirty="0"/>
              <a:t>the ADM</a:t>
            </a:r>
            <a:endParaRPr lang="en-US" b="1"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941273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47730"/>
            <a:ext cx="12192000" cy="6510270"/>
          </a:xfrm>
        </p:spPr>
        <p:txBody>
          <a:bodyPr>
            <a:normAutofit lnSpcReduction="10000"/>
          </a:bodyPr>
          <a:lstStyle/>
          <a:p>
            <a:r>
              <a:rPr lang="en-US" sz="2400" b="1" dirty="0" smtClean="0">
                <a:solidFill>
                  <a:schemeClr val="bg1"/>
                </a:solidFill>
              </a:rPr>
              <a:t>Deliverable</a:t>
            </a:r>
            <a:r>
              <a:rPr lang="en-US" dirty="0"/>
              <a:t> </a:t>
            </a:r>
            <a:r>
              <a:rPr lang="en-US" sz="2400" dirty="0" smtClean="0">
                <a:solidFill>
                  <a:schemeClr val="bg1"/>
                </a:solidFill>
              </a:rPr>
              <a:t>:-</a:t>
            </a:r>
            <a:r>
              <a:rPr lang="en-US" dirty="0" smtClean="0"/>
              <a:t> </a:t>
            </a:r>
            <a:r>
              <a:rPr lang="en-US" sz="2400" dirty="0"/>
              <a:t>represent the output of </a:t>
            </a:r>
            <a:r>
              <a:rPr lang="en-US" sz="2400" dirty="0" smtClean="0"/>
              <a:t>projects</a:t>
            </a:r>
            <a:endParaRPr lang="en-US" dirty="0" smtClean="0"/>
          </a:p>
          <a:p>
            <a:r>
              <a:rPr lang="en-US" sz="2400" b="1" dirty="0" smtClean="0">
                <a:solidFill>
                  <a:schemeClr val="bg1"/>
                </a:solidFill>
              </a:rPr>
              <a:t>Artifact</a:t>
            </a:r>
            <a:r>
              <a:rPr lang="en-US" sz="2400" dirty="0">
                <a:solidFill>
                  <a:schemeClr val="bg1"/>
                </a:solidFill>
              </a:rPr>
              <a:t> </a:t>
            </a:r>
            <a:r>
              <a:rPr lang="en-US" sz="2400" dirty="0" smtClean="0">
                <a:solidFill>
                  <a:schemeClr val="bg1"/>
                </a:solidFill>
              </a:rPr>
              <a:t>:- </a:t>
            </a:r>
            <a:r>
              <a:rPr lang="en-US" sz="2400" dirty="0"/>
              <a:t>classified as catalogs (lists of things), matrices (showing </a:t>
            </a:r>
            <a:endParaRPr lang="en-US" sz="2400" dirty="0" smtClean="0"/>
          </a:p>
          <a:p>
            <a:pPr marL="0" indent="0">
              <a:buNone/>
            </a:pPr>
            <a:r>
              <a:rPr lang="en-US" sz="2400" dirty="0"/>
              <a:t>	</a:t>
            </a:r>
            <a:r>
              <a:rPr lang="en-US" sz="2400" dirty="0" smtClean="0"/>
              <a:t>			relationships </a:t>
            </a:r>
            <a:r>
              <a:rPr lang="en-US" sz="2400" dirty="0"/>
              <a:t>between things), and diagrams (pictures of things).</a:t>
            </a:r>
            <a:endParaRPr lang="en-US" sz="2400" dirty="0" smtClean="0">
              <a:solidFill>
                <a:schemeClr val="bg1"/>
              </a:solidFill>
            </a:endParaRPr>
          </a:p>
          <a:p>
            <a:pPr marL="0" indent="0">
              <a:buNone/>
            </a:pPr>
            <a:r>
              <a:rPr lang="en-US" dirty="0" smtClean="0"/>
              <a:t>	</a:t>
            </a:r>
            <a:r>
              <a:rPr lang="en-US" dirty="0"/>
              <a:t> </a:t>
            </a:r>
            <a:r>
              <a:rPr lang="en-US" sz="2800" dirty="0" smtClean="0"/>
              <a:t>Ex:- </a:t>
            </a:r>
          </a:p>
          <a:p>
            <a:pPr marL="0" indent="0">
              <a:buNone/>
            </a:pPr>
            <a:r>
              <a:rPr lang="en-US" sz="2800" dirty="0">
                <a:solidFill>
                  <a:srgbClr val="FF0000"/>
                </a:solidFill>
              </a:rPr>
              <a:t>	</a:t>
            </a:r>
            <a:r>
              <a:rPr lang="en-US" sz="2800" dirty="0" smtClean="0">
                <a:solidFill>
                  <a:srgbClr val="FF0000"/>
                </a:solidFill>
              </a:rPr>
              <a:t>	</a:t>
            </a:r>
            <a:r>
              <a:rPr lang="en-US" sz="3200" dirty="0" smtClean="0"/>
              <a:t>- </a:t>
            </a:r>
            <a:r>
              <a:rPr lang="en-US" sz="2400" dirty="0"/>
              <a:t>requirements </a:t>
            </a:r>
            <a:r>
              <a:rPr lang="en-US" sz="2400" dirty="0" smtClean="0"/>
              <a:t>catalog</a:t>
            </a:r>
          </a:p>
          <a:p>
            <a:pPr marL="0" indent="0">
              <a:buNone/>
            </a:pPr>
            <a:r>
              <a:rPr lang="en-US" sz="2400" dirty="0"/>
              <a:t>	</a:t>
            </a:r>
            <a:r>
              <a:rPr lang="en-US" sz="2400" dirty="0" smtClean="0"/>
              <a:t>	- </a:t>
            </a:r>
            <a:r>
              <a:rPr lang="en-US" sz="2400" dirty="0"/>
              <a:t>business interaction </a:t>
            </a:r>
            <a:r>
              <a:rPr lang="en-US" sz="2400" dirty="0" smtClean="0"/>
              <a:t>matrix</a:t>
            </a:r>
          </a:p>
          <a:p>
            <a:pPr marL="0" indent="0">
              <a:buNone/>
            </a:pPr>
            <a:r>
              <a:rPr lang="en-US" sz="2400" dirty="0"/>
              <a:t>	</a:t>
            </a:r>
            <a:r>
              <a:rPr lang="en-US" sz="2400" dirty="0" smtClean="0"/>
              <a:t>	- </a:t>
            </a:r>
            <a:r>
              <a:rPr lang="en-US" sz="2400" dirty="0"/>
              <a:t>use-case </a:t>
            </a:r>
            <a:r>
              <a:rPr lang="en-US" sz="2400" dirty="0" smtClean="0"/>
              <a:t>diagram</a:t>
            </a:r>
            <a:endParaRPr lang="en-US" dirty="0" smtClean="0"/>
          </a:p>
          <a:p>
            <a:r>
              <a:rPr lang="en-US" sz="2400" b="1" dirty="0" smtClean="0">
                <a:solidFill>
                  <a:schemeClr val="bg1"/>
                </a:solidFill>
              </a:rPr>
              <a:t>Building block :-</a:t>
            </a:r>
            <a:r>
              <a:rPr lang="en-US" sz="2400" dirty="0"/>
              <a:t> represents a (potentially re-usable) component of enterprise </a:t>
            </a:r>
            <a:r>
              <a:rPr lang="en-US" sz="2400" dirty="0" smtClean="0"/>
              <a:t>					capability </a:t>
            </a:r>
            <a:r>
              <a:rPr lang="en-US" sz="2400" dirty="0"/>
              <a:t>that can be combined with other building blocks to </a:t>
            </a:r>
            <a:r>
              <a:rPr lang="en-US" sz="2400" dirty="0" smtClean="0"/>
              <a:t>						deliver </a:t>
            </a:r>
            <a:r>
              <a:rPr lang="en-US" sz="2400" dirty="0"/>
              <a:t>architectures and </a:t>
            </a:r>
            <a:r>
              <a:rPr lang="en-US" sz="2400" dirty="0" smtClean="0"/>
              <a:t>solutions</a:t>
            </a:r>
          </a:p>
          <a:p>
            <a:pPr marL="0" indent="0">
              <a:buNone/>
            </a:pPr>
            <a:r>
              <a:rPr lang="en-US" sz="2400" dirty="0">
                <a:solidFill>
                  <a:schemeClr val="bg1"/>
                </a:solidFill>
              </a:rPr>
              <a:t>	</a:t>
            </a:r>
            <a:r>
              <a:rPr lang="en-US" sz="2400" dirty="0" smtClean="0">
                <a:solidFill>
                  <a:schemeClr val="bg1"/>
                </a:solidFill>
              </a:rPr>
              <a:t>	* </a:t>
            </a:r>
            <a:r>
              <a:rPr lang="en-US" sz="2400" b="1" dirty="0">
                <a:solidFill>
                  <a:schemeClr val="bg1"/>
                </a:solidFill>
              </a:rPr>
              <a:t>Architecture Building Blocks (ABBs</a:t>
            </a:r>
            <a:r>
              <a:rPr lang="en-US" sz="2400" b="1" dirty="0" smtClean="0">
                <a:solidFill>
                  <a:schemeClr val="bg1"/>
                </a:solidFill>
              </a:rPr>
              <a:t>):-</a:t>
            </a:r>
            <a:r>
              <a:rPr lang="en-US" sz="2400" dirty="0"/>
              <a:t> typically describe required </a:t>
            </a:r>
            <a:r>
              <a:rPr lang="en-US" sz="2400" dirty="0" smtClean="0"/>
              <a:t>											capability </a:t>
            </a:r>
            <a:r>
              <a:rPr lang="en-US" sz="2400" dirty="0"/>
              <a:t>and shape the specification of </a:t>
            </a:r>
            <a:r>
              <a:rPr lang="en-US" sz="2400" dirty="0" smtClean="0">
                <a:solidFill>
                  <a:srgbClr val="C00000"/>
                </a:solidFill>
              </a:rPr>
              <a:t>(</a:t>
            </a:r>
            <a:r>
              <a:rPr lang="en-US" sz="2400" dirty="0">
                <a:solidFill>
                  <a:srgbClr val="C00000"/>
                </a:solidFill>
              </a:rPr>
              <a:t>SBBs)</a:t>
            </a:r>
            <a:endParaRPr lang="en-US" sz="2400" b="1" dirty="0" smtClean="0">
              <a:solidFill>
                <a:srgbClr val="C00000"/>
              </a:solidFill>
            </a:endParaRPr>
          </a:p>
          <a:p>
            <a:pPr marL="0" indent="0">
              <a:buNone/>
            </a:pPr>
            <a:r>
              <a:rPr lang="en-US" sz="2400" b="1" dirty="0">
                <a:solidFill>
                  <a:srgbClr val="C00000"/>
                </a:solidFill>
              </a:rPr>
              <a:t>	</a:t>
            </a:r>
            <a:r>
              <a:rPr lang="en-US" sz="2400" b="1" dirty="0" smtClean="0">
                <a:solidFill>
                  <a:srgbClr val="C00000"/>
                </a:solidFill>
              </a:rPr>
              <a:t>	</a:t>
            </a:r>
            <a:r>
              <a:rPr lang="en-US" sz="2400" b="1" dirty="0" smtClean="0">
                <a:solidFill>
                  <a:schemeClr val="bg1"/>
                </a:solidFill>
              </a:rPr>
              <a:t>* </a:t>
            </a:r>
            <a:r>
              <a:rPr lang="en-US" sz="2400" b="1" dirty="0">
                <a:solidFill>
                  <a:schemeClr val="bg1"/>
                </a:solidFill>
              </a:rPr>
              <a:t>Solution Building Blocks (SBBs)</a:t>
            </a:r>
            <a:r>
              <a:rPr lang="en-US" sz="2400" dirty="0"/>
              <a:t> represent components that will be used to </a:t>
            </a:r>
            <a:r>
              <a:rPr lang="en-US" sz="2400" dirty="0" smtClean="0"/>
              <a:t>								implement </a:t>
            </a:r>
            <a:r>
              <a:rPr lang="en-US" sz="2400" dirty="0"/>
              <a:t>the required capability</a:t>
            </a:r>
            <a:endParaRPr lang="en-US" sz="2400" dirty="0">
              <a:solidFill>
                <a:srgbClr val="C00000"/>
              </a:solidFill>
            </a:endParaRPr>
          </a:p>
        </p:txBody>
      </p:sp>
    </p:spTree>
    <p:extLst>
      <p:ext uri="{BB962C8B-B14F-4D97-AF65-F5344CB8AC3E}">
        <p14:creationId xmlns:p14="http://schemas.microsoft.com/office/powerpoint/2010/main" val="1294896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12192000" cy="4611188"/>
          </a:xfrm>
        </p:spPr>
        <p:txBody>
          <a:bodyPr>
            <a:normAutofit/>
          </a:bodyPr>
          <a:lstStyle/>
          <a:p>
            <a:pPr marL="0" indent="0">
              <a:buNone/>
            </a:pPr>
            <a:r>
              <a:rPr lang="en-US" sz="2800" b="1" dirty="0">
                <a:solidFill>
                  <a:schemeClr val="bg1"/>
                </a:solidFill>
              </a:rPr>
              <a:t>Enterprise </a:t>
            </a:r>
            <a:r>
              <a:rPr lang="en-US" sz="2800" b="1" dirty="0" smtClean="0">
                <a:solidFill>
                  <a:schemeClr val="bg1"/>
                </a:solidFill>
              </a:rPr>
              <a:t>Continuum:-</a:t>
            </a:r>
            <a:r>
              <a:rPr lang="en-US" sz="2800" dirty="0">
                <a:solidFill>
                  <a:schemeClr val="bg1"/>
                </a:solidFill>
              </a:rPr>
              <a:t> </a:t>
            </a:r>
            <a:r>
              <a:rPr lang="en-US" sz="2800" dirty="0"/>
              <a:t>is a view of the </a:t>
            </a:r>
            <a:r>
              <a:rPr lang="en-US" sz="2800" dirty="0" smtClean="0"/>
              <a:t>Architecture</a:t>
            </a:r>
          </a:p>
          <a:p>
            <a:pPr marL="0" indent="0">
              <a:buNone/>
            </a:pPr>
            <a:r>
              <a:rPr lang="en-US" sz="2800" dirty="0" smtClean="0"/>
              <a:t>		Repository </a:t>
            </a:r>
            <a:r>
              <a:rPr lang="en-US" sz="2800" dirty="0"/>
              <a:t>that provides methods for </a:t>
            </a:r>
            <a:r>
              <a:rPr lang="en-US" sz="2800" dirty="0" smtClean="0"/>
              <a:t>classifying</a:t>
            </a:r>
          </a:p>
          <a:p>
            <a:pPr marL="0" indent="0">
              <a:buNone/>
            </a:pPr>
            <a:r>
              <a:rPr lang="en-US" sz="2800" dirty="0" smtClean="0"/>
              <a:t>		architecture </a:t>
            </a:r>
            <a:r>
              <a:rPr lang="en-US" sz="2800" dirty="0"/>
              <a:t>and solution artifacts as they evolve from generic </a:t>
            </a:r>
            <a:r>
              <a:rPr lang="en-US" sz="2800" dirty="0" smtClean="0"/>
              <a:t>			Foundation </a:t>
            </a:r>
            <a:r>
              <a:rPr lang="en-US" sz="2800" dirty="0"/>
              <a:t>Architectures to Organization-Specific Architectures</a:t>
            </a:r>
            <a:r>
              <a:rPr lang="en-US" sz="2800" dirty="0" smtClean="0"/>
              <a:t>.</a:t>
            </a:r>
            <a:endParaRPr lang="en-US" sz="2800" b="1" dirty="0">
              <a:solidFill>
                <a:srgbClr val="FF0000"/>
              </a:solidFill>
            </a:endParaRPr>
          </a:p>
          <a:p>
            <a:pPr marL="0" indent="0">
              <a:buNone/>
            </a:pPr>
            <a:r>
              <a:rPr lang="ar-EG" dirty="0" smtClean="0"/>
              <a:t>	</a:t>
            </a:r>
            <a:r>
              <a:rPr lang="en-US" sz="2400" b="1" dirty="0" smtClean="0">
                <a:solidFill>
                  <a:schemeClr val="bg1"/>
                </a:solidFill>
              </a:rPr>
              <a:t>-</a:t>
            </a:r>
            <a:r>
              <a:rPr lang="en-US" sz="2400" b="1" dirty="0">
                <a:solidFill>
                  <a:schemeClr val="bg1"/>
                </a:solidFill>
              </a:rPr>
              <a:t>  Architecture </a:t>
            </a:r>
            <a:r>
              <a:rPr lang="en-US" sz="2400" b="1" dirty="0" smtClean="0">
                <a:solidFill>
                  <a:schemeClr val="bg1"/>
                </a:solidFill>
              </a:rPr>
              <a:t>Continuum</a:t>
            </a:r>
          </a:p>
          <a:p>
            <a:pPr marL="0" indent="0">
              <a:buNone/>
            </a:pPr>
            <a:r>
              <a:rPr lang="en-US" sz="2400" b="1" dirty="0">
                <a:solidFill>
                  <a:schemeClr val="bg1"/>
                </a:solidFill>
              </a:rPr>
              <a:t>	</a:t>
            </a:r>
            <a:r>
              <a:rPr lang="en-US" sz="2400" b="1" dirty="0" smtClean="0">
                <a:solidFill>
                  <a:schemeClr val="bg1"/>
                </a:solidFill>
              </a:rPr>
              <a:t>-</a:t>
            </a:r>
            <a:r>
              <a:rPr lang="en-US" sz="2400" b="1" dirty="0">
                <a:solidFill>
                  <a:schemeClr val="bg1"/>
                </a:solidFill>
              </a:rPr>
              <a:t> Solutions </a:t>
            </a:r>
            <a:r>
              <a:rPr lang="en-US" sz="2400" b="1" dirty="0" smtClean="0">
                <a:solidFill>
                  <a:schemeClr val="bg1"/>
                </a:solidFill>
              </a:rPr>
              <a:t>Continuum</a:t>
            </a:r>
          </a:p>
          <a:p>
            <a:pPr marL="0" indent="0">
              <a:buNone/>
            </a:pPr>
            <a:endParaRPr lang="en-US" sz="2400" b="1" dirty="0" smtClean="0">
              <a:solidFill>
                <a:schemeClr val="bg1"/>
              </a:solidFill>
            </a:endParaRPr>
          </a:p>
          <a:p>
            <a:pPr marL="0" indent="0">
              <a:buNone/>
            </a:pPr>
            <a:r>
              <a:rPr lang="en-US" sz="2400" dirty="0"/>
              <a:t>							</a:t>
            </a:r>
            <a:endParaRPr lang="en-US" sz="2400" b="1" dirty="0">
              <a:solidFill>
                <a:srgbClr val="FF0000"/>
              </a:solidFill>
            </a:endParaRPr>
          </a:p>
          <a:p>
            <a:pPr marL="0" indent="0">
              <a:buNone/>
            </a:pPr>
            <a:endParaRPr lang="en-US" sz="2400" b="1" dirty="0">
              <a:solidFill>
                <a:schemeClr val="bg1"/>
              </a:solidFill>
            </a:endParaRPr>
          </a:p>
        </p:txBody>
      </p:sp>
    </p:spTree>
    <p:extLst>
      <p:ext uri="{BB962C8B-B14F-4D97-AF65-F5344CB8AC3E}">
        <p14:creationId xmlns:p14="http://schemas.microsoft.com/office/powerpoint/2010/main" val="2385031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0" y="270456"/>
            <a:ext cx="12192000" cy="6587544"/>
          </a:xfrm>
        </p:spPr>
        <p:txBody>
          <a:bodyPr>
            <a:normAutofit lnSpcReduction="10000"/>
          </a:bodyPr>
          <a:lstStyle/>
          <a:p>
            <a:r>
              <a:rPr lang="en-US" sz="2400" b="1" dirty="0">
                <a:solidFill>
                  <a:schemeClr val="bg1"/>
                </a:solidFill>
              </a:rPr>
              <a:t>Architecture </a:t>
            </a:r>
            <a:r>
              <a:rPr lang="en-US" sz="2400" b="1" dirty="0" smtClean="0">
                <a:solidFill>
                  <a:schemeClr val="bg1"/>
                </a:solidFill>
              </a:rPr>
              <a:t>Repository:-</a:t>
            </a:r>
            <a:r>
              <a:rPr lang="en-US" dirty="0"/>
              <a:t>store different classes of architectural output </a:t>
            </a:r>
            <a:endParaRPr lang="en-US" dirty="0" smtClean="0"/>
          </a:p>
          <a:p>
            <a:pPr marL="0" indent="0">
              <a:buNone/>
            </a:pPr>
            <a:r>
              <a:rPr lang="en-US" dirty="0"/>
              <a:t>	</a:t>
            </a:r>
            <a:r>
              <a:rPr lang="en-US" dirty="0" smtClean="0"/>
              <a:t>						at </a:t>
            </a:r>
            <a:r>
              <a:rPr lang="en-US" dirty="0"/>
              <a:t>different levels of abstraction, created by the </a:t>
            </a:r>
            <a:r>
              <a:rPr lang="en-US" b="1" dirty="0">
                <a:solidFill>
                  <a:srgbClr val="C00000"/>
                </a:solidFill>
              </a:rPr>
              <a:t>ADM</a:t>
            </a:r>
            <a:r>
              <a:rPr lang="en-US" dirty="0" smtClean="0"/>
              <a:t>.</a:t>
            </a:r>
          </a:p>
          <a:p>
            <a:pPr marL="0" indent="0">
              <a:buNone/>
            </a:pPr>
            <a:r>
              <a:rPr lang="en-US" dirty="0"/>
              <a:t>	</a:t>
            </a:r>
            <a:r>
              <a:rPr lang="en-US" b="1" dirty="0" smtClean="0">
                <a:solidFill>
                  <a:schemeClr val="bg1"/>
                </a:solidFill>
              </a:rPr>
              <a:t>-</a:t>
            </a:r>
            <a:r>
              <a:rPr lang="en-US" b="1" dirty="0">
                <a:solidFill>
                  <a:schemeClr val="bg1"/>
                </a:solidFill>
              </a:rPr>
              <a:t>Architecture </a:t>
            </a:r>
            <a:r>
              <a:rPr lang="en-US" b="1" dirty="0" smtClean="0">
                <a:solidFill>
                  <a:schemeClr val="bg1"/>
                </a:solidFill>
              </a:rPr>
              <a:t>Metamodel:-</a:t>
            </a:r>
            <a:r>
              <a:rPr lang="en-US" dirty="0"/>
              <a:t> describes the organizationally tailored application of an </a:t>
            </a:r>
            <a:r>
              <a:rPr lang="en-US" dirty="0" smtClean="0"/>
              <a:t>						architecture </a:t>
            </a:r>
            <a:r>
              <a:rPr lang="en-US" dirty="0"/>
              <a:t>framework, including a metamodel for architecture content</a:t>
            </a:r>
            <a:endParaRPr lang="en-US" dirty="0" smtClean="0"/>
          </a:p>
          <a:p>
            <a:pPr marL="0" indent="0">
              <a:buNone/>
            </a:pPr>
            <a:r>
              <a:rPr lang="en-US" b="1" dirty="0" smtClean="0">
                <a:solidFill>
                  <a:srgbClr val="FF0000"/>
                </a:solidFill>
              </a:rPr>
              <a:t>	</a:t>
            </a:r>
            <a:r>
              <a:rPr lang="en-US" b="1" dirty="0" smtClean="0">
                <a:solidFill>
                  <a:schemeClr val="bg1"/>
                </a:solidFill>
              </a:rPr>
              <a:t>-</a:t>
            </a:r>
            <a:r>
              <a:rPr lang="en-US" b="1" dirty="0">
                <a:solidFill>
                  <a:schemeClr val="bg1"/>
                </a:solidFill>
              </a:rPr>
              <a:t>Architecture </a:t>
            </a:r>
            <a:r>
              <a:rPr lang="en-US" b="1" dirty="0" smtClean="0">
                <a:solidFill>
                  <a:schemeClr val="bg1"/>
                </a:solidFill>
              </a:rPr>
              <a:t>Capability:-</a:t>
            </a:r>
            <a:r>
              <a:rPr lang="en-US" dirty="0"/>
              <a:t> defines the parameters, structures, and processes that support </a:t>
            </a:r>
            <a:r>
              <a:rPr lang="en-US" dirty="0" smtClean="0"/>
              <a:t>					governance </a:t>
            </a:r>
            <a:r>
              <a:rPr lang="en-US" dirty="0"/>
              <a:t>of the Architecture </a:t>
            </a:r>
            <a:r>
              <a:rPr lang="en-US" dirty="0" smtClean="0"/>
              <a:t>Repository</a:t>
            </a:r>
          </a:p>
          <a:p>
            <a:pPr marL="0" indent="0">
              <a:buNone/>
            </a:pPr>
            <a:r>
              <a:rPr lang="en-US" b="1" dirty="0">
                <a:solidFill>
                  <a:srgbClr val="FF0000"/>
                </a:solidFill>
              </a:rPr>
              <a:t>	</a:t>
            </a:r>
            <a:r>
              <a:rPr lang="en-US" b="1" dirty="0">
                <a:solidFill>
                  <a:schemeClr val="bg1"/>
                </a:solidFill>
              </a:rPr>
              <a:t>-Architecture </a:t>
            </a:r>
            <a:r>
              <a:rPr lang="en-US" b="1" dirty="0" smtClean="0">
                <a:solidFill>
                  <a:schemeClr val="bg1"/>
                </a:solidFill>
              </a:rPr>
              <a:t>Landscape:-</a:t>
            </a:r>
            <a:r>
              <a:rPr lang="en-US" dirty="0"/>
              <a:t> is the architectural representation of assets deployed within the </a:t>
            </a:r>
            <a:r>
              <a:rPr lang="en-US" dirty="0" smtClean="0"/>
              <a:t>				operating </a:t>
            </a:r>
            <a:r>
              <a:rPr lang="en-US" dirty="0"/>
              <a:t>enterprise at a particular point in </a:t>
            </a:r>
            <a:r>
              <a:rPr lang="en-US" dirty="0" smtClean="0"/>
              <a:t>time</a:t>
            </a:r>
          </a:p>
          <a:p>
            <a:pPr marL="0" indent="0">
              <a:buNone/>
            </a:pPr>
            <a:r>
              <a:rPr lang="en-US" b="1" dirty="0">
                <a:solidFill>
                  <a:srgbClr val="FF0000"/>
                </a:solidFill>
              </a:rPr>
              <a:t>	</a:t>
            </a:r>
            <a:r>
              <a:rPr lang="en-US" b="1" dirty="0">
                <a:solidFill>
                  <a:schemeClr val="bg1"/>
                </a:solidFill>
              </a:rPr>
              <a:t>-Standards Information Base (SIB</a:t>
            </a:r>
            <a:r>
              <a:rPr lang="en-US" b="1" dirty="0" smtClean="0">
                <a:solidFill>
                  <a:schemeClr val="bg1"/>
                </a:solidFill>
              </a:rPr>
              <a:t>):- </a:t>
            </a:r>
            <a:r>
              <a:rPr lang="en-US" dirty="0"/>
              <a:t>captures the standards with which new architectures </a:t>
            </a:r>
            <a:r>
              <a:rPr lang="en-US" dirty="0" smtClean="0"/>
              <a:t>					must comply </a:t>
            </a:r>
            <a:r>
              <a:rPr lang="ar-EG" dirty="0" smtClean="0"/>
              <a:t>استجاب</a:t>
            </a:r>
            <a:endParaRPr lang="en-US" dirty="0" smtClean="0"/>
          </a:p>
          <a:p>
            <a:pPr marL="0" indent="0">
              <a:buNone/>
            </a:pPr>
            <a:r>
              <a:rPr lang="en-US" b="1" dirty="0">
                <a:solidFill>
                  <a:srgbClr val="FF0000"/>
                </a:solidFill>
              </a:rPr>
              <a:t>	</a:t>
            </a:r>
            <a:r>
              <a:rPr lang="en-US" b="1" dirty="0">
                <a:solidFill>
                  <a:schemeClr val="bg1"/>
                </a:solidFill>
              </a:rPr>
              <a:t>-Reference </a:t>
            </a:r>
            <a:r>
              <a:rPr lang="en-US" b="1" dirty="0" smtClean="0">
                <a:solidFill>
                  <a:schemeClr val="bg1"/>
                </a:solidFill>
              </a:rPr>
              <a:t>Library:-</a:t>
            </a:r>
            <a:r>
              <a:rPr lang="en-US" dirty="0"/>
              <a:t> provides guidelines, templates, patterns, and other forms of reference </a:t>
            </a:r>
            <a:r>
              <a:rPr lang="en-US" dirty="0" smtClean="0"/>
              <a:t>				material </a:t>
            </a:r>
            <a:r>
              <a:rPr lang="en-US" dirty="0"/>
              <a:t>that can be leveraged in order to accelerate the creation of new </a:t>
            </a:r>
            <a:r>
              <a:rPr lang="en-US" dirty="0" smtClean="0"/>
              <a:t>						architectures </a:t>
            </a:r>
            <a:r>
              <a:rPr lang="en-US" dirty="0"/>
              <a:t>for the </a:t>
            </a:r>
            <a:r>
              <a:rPr lang="en-US" dirty="0" smtClean="0"/>
              <a:t>enterprise</a:t>
            </a:r>
          </a:p>
          <a:p>
            <a:pPr marL="0" indent="0">
              <a:buNone/>
            </a:pPr>
            <a:r>
              <a:rPr lang="en-US" b="1" dirty="0">
                <a:solidFill>
                  <a:srgbClr val="FF0000"/>
                </a:solidFill>
              </a:rPr>
              <a:t>	</a:t>
            </a:r>
            <a:r>
              <a:rPr lang="en-US" b="1" dirty="0" smtClean="0">
                <a:solidFill>
                  <a:schemeClr val="bg1"/>
                </a:solidFill>
              </a:rPr>
              <a:t>-</a:t>
            </a:r>
            <a:r>
              <a:rPr lang="en-US" b="1" dirty="0">
                <a:solidFill>
                  <a:schemeClr val="bg1"/>
                </a:solidFill>
              </a:rPr>
              <a:t>Governance </a:t>
            </a:r>
            <a:r>
              <a:rPr lang="en-US" b="1" dirty="0" smtClean="0">
                <a:solidFill>
                  <a:schemeClr val="bg1"/>
                </a:solidFill>
              </a:rPr>
              <a:t>Log:-</a:t>
            </a:r>
            <a:r>
              <a:rPr lang="en-US" dirty="0"/>
              <a:t> provides a record of governance activity across the </a:t>
            </a:r>
            <a:r>
              <a:rPr lang="en-US" dirty="0" smtClean="0"/>
              <a:t>enterprise</a:t>
            </a:r>
          </a:p>
          <a:p>
            <a:pPr marL="0" indent="0">
              <a:buNone/>
            </a:pPr>
            <a:r>
              <a:rPr lang="en-US" b="1" dirty="0">
                <a:solidFill>
                  <a:srgbClr val="FF0000"/>
                </a:solidFill>
              </a:rPr>
              <a:t>	</a:t>
            </a:r>
            <a:r>
              <a:rPr lang="en-US" b="1" dirty="0" smtClean="0">
                <a:solidFill>
                  <a:schemeClr val="bg1"/>
                </a:solidFill>
              </a:rPr>
              <a:t>-Architecture </a:t>
            </a:r>
            <a:r>
              <a:rPr lang="en-US" b="1" dirty="0">
                <a:solidFill>
                  <a:schemeClr val="bg1"/>
                </a:solidFill>
              </a:rPr>
              <a:t>Requirements </a:t>
            </a:r>
            <a:r>
              <a:rPr lang="en-US" b="1" dirty="0" smtClean="0">
                <a:solidFill>
                  <a:schemeClr val="bg1"/>
                </a:solidFill>
              </a:rPr>
              <a:t>Repository:-</a:t>
            </a:r>
            <a:r>
              <a:rPr lang="en-US" dirty="0"/>
              <a:t> provides a view of all authorized architecture </a:t>
            </a:r>
            <a:r>
              <a:rPr lang="en-US" dirty="0" smtClean="0"/>
              <a:t>					requirements</a:t>
            </a:r>
          </a:p>
          <a:p>
            <a:pPr marL="0" indent="0">
              <a:buNone/>
            </a:pPr>
            <a:r>
              <a:rPr lang="en-US" b="1" dirty="0">
                <a:solidFill>
                  <a:srgbClr val="FF0000"/>
                </a:solidFill>
              </a:rPr>
              <a:t>	</a:t>
            </a:r>
            <a:r>
              <a:rPr lang="en-US" b="1" dirty="0" smtClean="0">
                <a:solidFill>
                  <a:schemeClr val="bg1"/>
                </a:solidFill>
              </a:rPr>
              <a:t>-Solutions Landscape:-</a:t>
            </a:r>
            <a:r>
              <a:rPr lang="en-US" dirty="0"/>
              <a:t> presents an architectural representation of the </a:t>
            </a:r>
            <a:r>
              <a:rPr lang="en-US" b="1" dirty="0"/>
              <a:t>SBBs</a:t>
            </a:r>
            <a:r>
              <a:rPr lang="en-US" dirty="0">
                <a:solidFill>
                  <a:srgbClr val="C00000"/>
                </a:solidFill>
              </a:rPr>
              <a:t> </a:t>
            </a:r>
            <a:r>
              <a:rPr lang="en-US" dirty="0"/>
              <a:t>supporting the </a:t>
            </a:r>
            <a:r>
              <a:rPr lang="en-US" dirty="0" smtClean="0"/>
              <a:t>				Architecture </a:t>
            </a:r>
            <a:r>
              <a:rPr lang="en-US" dirty="0"/>
              <a:t>Landscape which have been planned or deployed by the enterprise</a:t>
            </a:r>
            <a:endParaRPr lang="en-US" b="1" dirty="0">
              <a:solidFill>
                <a:srgbClr val="FF0000"/>
              </a:solidFill>
            </a:endParaRPr>
          </a:p>
        </p:txBody>
      </p:sp>
    </p:spTree>
    <p:extLst>
      <p:ext uri="{BB962C8B-B14F-4D97-AF65-F5344CB8AC3E}">
        <p14:creationId xmlns:p14="http://schemas.microsoft.com/office/powerpoint/2010/main" val="224577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0" y="270456"/>
            <a:ext cx="12192000" cy="6587544"/>
          </a:xfrm>
        </p:spPr>
        <p:txBody>
          <a:bodyPr>
            <a:normAutofit/>
          </a:bodyPr>
          <a:lstStyle/>
          <a:p>
            <a:r>
              <a:rPr lang="en-US" sz="2400" b="1" dirty="0">
                <a:solidFill>
                  <a:schemeClr val="bg1"/>
                </a:solidFill>
              </a:rPr>
              <a:t>Establishing and Maintaining an Enterprise Architecture </a:t>
            </a:r>
            <a:r>
              <a:rPr lang="en-US" sz="2400" b="1" dirty="0" smtClean="0">
                <a:solidFill>
                  <a:schemeClr val="bg1"/>
                </a:solidFill>
              </a:rPr>
              <a:t>Capability:-</a:t>
            </a:r>
          </a:p>
          <a:p>
            <a:pPr marL="0" indent="0">
              <a:buNone/>
            </a:pPr>
            <a:r>
              <a:rPr lang="en-US" sz="2400" b="1" dirty="0">
                <a:solidFill>
                  <a:srgbClr val="FF0000"/>
                </a:solidFill>
              </a:rPr>
              <a:t>		</a:t>
            </a:r>
            <a:r>
              <a:rPr lang="en-US" sz="2200" dirty="0" smtClean="0"/>
              <a:t>In order to carry out architectural activity effectively within an enterprise,</a:t>
            </a:r>
          </a:p>
          <a:p>
            <a:pPr marL="0" indent="0">
              <a:buNone/>
            </a:pPr>
            <a:r>
              <a:rPr lang="en-US" sz="2200" dirty="0"/>
              <a:t>	</a:t>
            </a:r>
            <a:r>
              <a:rPr lang="en-US" sz="2200" dirty="0" smtClean="0"/>
              <a:t>	it is necessary to put in place an appropriate business capability for architecture, 		through organization structures, roles, responsibilities, skills, and processes.</a:t>
            </a:r>
          </a:p>
          <a:p>
            <a:pPr marL="0" indent="0">
              <a:buNone/>
            </a:pPr>
            <a:endParaRPr lang="en-US" sz="2200" dirty="0"/>
          </a:p>
          <a:p>
            <a:pPr marL="0" indent="0">
              <a:buNone/>
            </a:pPr>
            <a:endParaRPr lang="en-US" sz="2200" dirty="0" smtClean="0"/>
          </a:p>
          <a:p>
            <a:pPr marL="0" indent="0">
              <a:buNone/>
            </a:pPr>
            <a:endParaRPr lang="en-US" sz="2200" dirty="0" smtClean="0"/>
          </a:p>
          <a:p>
            <a:pPr marL="0" indent="0">
              <a:buNone/>
            </a:pPr>
            <a:endParaRPr lang="en-US" sz="2200" dirty="0"/>
          </a:p>
          <a:p>
            <a:pPr>
              <a:buFont typeface="Wingdings" panose="05000000000000000000" pitchFamily="2" charset="2"/>
              <a:buChar char="è"/>
            </a:pPr>
            <a:r>
              <a:rPr lang="en-US" sz="2800" b="1" dirty="0" smtClean="0">
                <a:solidFill>
                  <a:schemeClr val="bg1"/>
                </a:solidFill>
              </a:rPr>
              <a:t>TOGAF Architecture</a:t>
            </a:r>
          </a:p>
          <a:p>
            <a:pPr marL="0" indent="0">
              <a:buNone/>
            </a:pPr>
            <a:r>
              <a:rPr lang="en-US" sz="2800" b="1" dirty="0">
                <a:solidFill>
                  <a:schemeClr val="bg1"/>
                </a:solidFill>
              </a:rPr>
              <a:t>	</a:t>
            </a:r>
            <a:r>
              <a:rPr lang="en-US" sz="2800" b="1" dirty="0" smtClean="0">
                <a:solidFill>
                  <a:schemeClr val="bg1"/>
                </a:solidFill>
              </a:rPr>
              <a:t>      Capability</a:t>
            </a:r>
            <a:endParaRPr lang="en-US" sz="2400" b="1" dirty="0" smtClean="0">
              <a:solidFill>
                <a:schemeClr val="bg1"/>
              </a:solidFill>
            </a:endParaRPr>
          </a:p>
          <a:p>
            <a:pPr marL="800100" lvl="2" indent="0">
              <a:buNone/>
            </a:pPr>
            <a:endParaRPr lang="en-US" sz="2200" dirty="0" smtClean="0"/>
          </a:p>
        </p:txBody>
      </p:sp>
    </p:spTree>
    <p:extLst>
      <p:ext uri="{BB962C8B-B14F-4D97-AF65-F5344CB8AC3E}">
        <p14:creationId xmlns:p14="http://schemas.microsoft.com/office/powerpoint/2010/main" val="114495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 y="257578"/>
            <a:ext cx="12101848" cy="6574664"/>
          </a:xfrm>
        </p:spPr>
        <p:txBody>
          <a:bodyPr>
            <a:normAutofit lnSpcReduction="10000"/>
          </a:bodyPr>
          <a:lstStyle/>
          <a:p>
            <a:r>
              <a:rPr lang="en-US" sz="2400" b="1" dirty="0">
                <a:solidFill>
                  <a:schemeClr val="bg1"/>
                </a:solidFill>
              </a:rPr>
              <a:t>The </a:t>
            </a:r>
            <a:r>
              <a:rPr lang="en-US" sz="2400" b="1" dirty="0" smtClean="0">
                <a:solidFill>
                  <a:schemeClr val="bg1"/>
                </a:solidFill>
              </a:rPr>
              <a:t>benefits </a:t>
            </a:r>
            <a:r>
              <a:rPr lang="en-US" sz="2400" b="1" dirty="0">
                <a:solidFill>
                  <a:schemeClr val="bg1"/>
                </a:solidFill>
              </a:rPr>
              <a:t>of Architecture Governance include</a:t>
            </a:r>
            <a:r>
              <a:rPr lang="en-US" sz="2400" b="1" dirty="0" smtClean="0">
                <a:solidFill>
                  <a:schemeClr val="bg1"/>
                </a:solidFill>
              </a:rPr>
              <a:t>:</a:t>
            </a:r>
          </a:p>
          <a:p>
            <a:pPr marL="0" indent="0">
              <a:buNone/>
            </a:pPr>
            <a:r>
              <a:rPr lang="en-US" sz="2400" b="1" dirty="0">
                <a:solidFill>
                  <a:srgbClr val="FF0000"/>
                </a:solidFill>
              </a:rPr>
              <a:t>	</a:t>
            </a:r>
            <a:r>
              <a:rPr lang="en-US" sz="2400" b="1" dirty="0" smtClean="0">
                <a:solidFill>
                  <a:srgbClr val="FF0000"/>
                </a:solidFill>
              </a:rPr>
              <a:t>-</a:t>
            </a:r>
            <a:r>
              <a:rPr lang="en-US" sz="2400" dirty="0"/>
              <a:t> </a:t>
            </a:r>
            <a:r>
              <a:rPr lang="en-US" dirty="0"/>
              <a:t>Increased transparency of accountability, and informed delegation of authority</a:t>
            </a:r>
            <a:endParaRPr lang="en-US" dirty="0" smtClean="0">
              <a:solidFill>
                <a:srgbClr val="FF0000"/>
              </a:solidFill>
            </a:endParaRPr>
          </a:p>
          <a:p>
            <a:pPr marL="0" indent="0">
              <a:buNone/>
            </a:pPr>
            <a:r>
              <a:rPr lang="en-US" sz="2400" b="1" dirty="0">
                <a:solidFill>
                  <a:srgbClr val="FF0000"/>
                </a:solidFill>
              </a:rPr>
              <a:t>	</a:t>
            </a:r>
            <a:r>
              <a:rPr lang="en-US" sz="2400" b="1" dirty="0" smtClean="0">
                <a:solidFill>
                  <a:srgbClr val="FF0000"/>
                </a:solidFill>
              </a:rPr>
              <a:t>-</a:t>
            </a:r>
            <a:r>
              <a:rPr lang="en-US" sz="2400" dirty="0"/>
              <a:t> </a:t>
            </a:r>
            <a:r>
              <a:rPr lang="en-US" dirty="0"/>
              <a:t>Controlled risk management</a:t>
            </a:r>
            <a:endParaRPr lang="en-US" sz="2400" b="1" dirty="0" smtClean="0">
              <a:solidFill>
                <a:srgbClr val="FF0000"/>
              </a:solidFill>
            </a:endParaRPr>
          </a:p>
          <a:p>
            <a:pPr marL="0" indent="0">
              <a:buNone/>
            </a:pPr>
            <a:r>
              <a:rPr lang="en-US" sz="2400" b="1" dirty="0">
                <a:solidFill>
                  <a:srgbClr val="FF0000"/>
                </a:solidFill>
              </a:rPr>
              <a:t>	</a:t>
            </a:r>
            <a:r>
              <a:rPr lang="en-US" sz="2400" b="1" dirty="0" smtClean="0">
                <a:solidFill>
                  <a:srgbClr val="FF0000"/>
                </a:solidFill>
              </a:rPr>
              <a:t>-</a:t>
            </a:r>
            <a:r>
              <a:rPr lang="en-US" sz="2400" dirty="0"/>
              <a:t> </a:t>
            </a:r>
            <a:r>
              <a:rPr lang="en-US" dirty="0"/>
              <a:t>Protection of the existing asset base through maximizing re-use of existing architectural </a:t>
            </a:r>
            <a:r>
              <a:rPr lang="en-US" dirty="0" smtClean="0"/>
              <a:t>				components</a:t>
            </a:r>
            <a:endParaRPr lang="en-US" sz="2400" b="1" dirty="0" smtClean="0">
              <a:solidFill>
                <a:srgbClr val="FF0000"/>
              </a:solidFill>
            </a:endParaRPr>
          </a:p>
          <a:p>
            <a:pPr marL="0" indent="0">
              <a:buNone/>
            </a:pPr>
            <a:r>
              <a:rPr lang="en-US" sz="2400" b="1" dirty="0">
                <a:solidFill>
                  <a:srgbClr val="FF0000"/>
                </a:solidFill>
              </a:rPr>
              <a:t>	</a:t>
            </a:r>
            <a:r>
              <a:rPr lang="en-US" sz="2400" b="1" dirty="0" smtClean="0">
                <a:solidFill>
                  <a:srgbClr val="FF0000"/>
                </a:solidFill>
              </a:rPr>
              <a:t>- </a:t>
            </a:r>
            <a:r>
              <a:rPr lang="en-US" dirty="0"/>
              <a:t>Proactive control, monitoring, and management </a:t>
            </a:r>
            <a:r>
              <a:rPr lang="en-US" dirty="0" smtClean="0"/>
              <a:t>mechanisms</a:t>
            </a:r>
            <a:endParaRPr lang="en-US" sz="2400" b="1" dirty="0" smtClean="0">
              <a:solidFill>
                <a:srgbClr val="FF0000"/>
              </a:solidFill>
            </a:endParaRPr>
          </a:p>
          <a:p>
            <a:pPr marL="0" indent="0">
              <a:buNone/>
            </a:pPr>
            <a:r>
              <a:rPr lang="en-US" sz="2400" b="1" dirty="0">
                <a:solidFill>
                  <a:srgbClr val="FF0000"/>
                </a:solidFill>
              </a:rPr>
              <a:t>	</a:t>
            </a:r>
            <a:r>
              <a:rPr lang="en-US" sz="2400" b="1" dirty="0" smtClean="0">
                <a:solidFill>
                  <a:srgbClr val="FF0000"/>
                </a:solidFill>
              </a:rPr>
              <a:t>-</a:t>
            </a:r>
            <a:r>
              <a:rPr lang="en-US" dirty="0"/>
              <a:t> Process, concept, and component re-use across all organizational business units</a:t>
            </a:r>
            <a:r>
              <a:rPr lang="en-US" sz="2400" b="1" dirty="0" smtClean="0">
                <a:solidFill>
                  <a:srgbClr val="FF0000"/>
                </a:solidFill>
              </a:rPr>
              <a:t> </a:t>
            </a:r>
          </a:p>
          <a:p>
            <a:pPr marL="0" indent="0">
              <a:buNone/>
            </a:pPr>
            <a:r>
              <a:rPr lang="en-US" sz="2400" b="1" dirty="0" smtClean="0">
                <a:solidFill>
                  <a:srgbClr val="FF0000"/>
                </a:solidFill>
              </a:rPr>
              <a:t>	-</a:t>
            </a:r>
            <a:r>
              <a:rPr lang="en-US" dirty="0" smtClean="0"/>
              <a:t> Value creation through monitoring, measuring, evaluation, and feedback</a:t>
            </a:r>
            <a:endParaRPr lang="en-US" b="1" dirty="0" smtClean="0">
              <a:solidFill>
                <a:srgbClr val="FF0000"/>
              </a:solidFill>
            </a:endParaRPr>
          </a:p>
          <a:p>
            <a:pPr marL="0" indent="0">
              <a:buNone/>
            </a:pPr>
            <a:r>
              <a:rPr lang="en-US" sz="2400" b="1" dirty="0">
                <a:solidFill>
                  <a:srgbClr val="FF0000"/>
                </a:solidFill>
              </a:rPr>
              <a:t>	</a:t>
            </a:r>
            <a:r>
              <a:rPr lang="en-US" sz="2400" b="1" dirty="0" smtClean="0">
                <a:solidFill>
                  <a:srgbClr val="FF0000"/>
                </a:solidFill>
              </a:rPr>
              <a:t>-</a:t>
            </a:r>
            <a:r>
              <a:rPr lang="en-US" sz="2400" dirty="0"/>
              <a:t> </a:t>
            </a:r>
            <a:r>
              <a:rPr lang="en-US" dirty="0" smtClean="0"/>
              <a:t>Increased visibility supporting internal processes and external parties' requirements</a:t>
            </a:r>
            <a:endParaRPr lang="en-US" b="1" dirty="0" smtClean="0">
              <a:solidFill>
                <a:srgbClr val="FF0000"/>
              </a:solidFill>
            </a:endParaRPr>
          </a:p>
          <a:p>
            <a:pPr marL="0" indent="0">
              <a:buNone/>
            </a:pPr>
            <a:r>
              <a:rPr lang="en-US" sz="2400" b="1" dirty="0">
                <a:solidFill>
                  <a:srgbClr val="FF0000"/>
                </a:solidFill>
              </a:rPr>
              <a:t>	</a:t>
            </a:r>
            <a:r>
              <a:rPr lang="en-US" sz="2400" b="1" dirty="0" smtClean="0">
                <a:solidFill>
                  <a:srgbClr val="FF0000"/>
                </a:solidFill>
              </a:rPr>
              <a:t>-</a:t>
            </a:r>
            <a:r>
              <a:rPr lang="en-US" sz="2400" dirty="0"/>
              <a:t> </a:t>
            </a:r>
            <a:r>
              <a:rPr lang="en-US" dirty="0"/>
              <a:t>Greater shareholder value</a:t>
            </a:r>
            <a:endParaRPr lang="en-US" sz="2400" b="1" dirty="0" smtClean="0">
              <a:solidFill>
                <a:srgbClr val="FF0000"/>
              </a:solidFill>
            </a:endParaRPr>
          </a:p>
          <a:p>
            <a:pPr marL="0" indent="0">
              <a:buNone/>
            </a:pPr>
            <a:r>
              <a:rPr lang="en-US" sz="2400" b="1" dirty="0">
                <a:solidFill>
                  <a:srgbClr val="FF0000"/>
                </a:solidFill>
              </a:rPr>
              <a:t>	</a:t>
            </a:r>
            <a:r>
              <a:rPr lang="en-US" sz="2400" b="1" dirty="0" smtClean="0">
                <a:solidFill>
                  <a:srgbClr val="FF0000"/>
                </a:solidFill>
              </a:rPr>
              <a:t>-</a:t>
            </a:r>
            <a:r>
              <a:rPr lang="en-US" sz="2400" dirty="0"/>
              <a:t> </a:t>
            </a:r>
            <a:r>
              <a:rPr lang="en-US" dirty="0"/>
              <a:t>Integrates with existing processes and methodologies and complements functionality by </a:t>
            </a:r>
            <a:r>
              <a:rPr lang="en-US" dirty="0" smtClean="0"/>
              <a:t>			adding </a:t>
            </a:r>
            <a:r>
              <a:rPr lang="en-US" dirty="0"/>
              <a:t>control </a:t>
            </a:r>
            <a:r>
              <a:rPr lang="en-US" dirty="0" smtClean="0"/>
              <a:t>capabilities</a:t>
            </a:r>
          </a:p>
          <a:p>
            <a:pPr marL="0" indent="0">
              <a:buNone/>
            </a:pPr>
            <a:endParaRPr lang="en-US" sz="2400" b="1" dirty="0">
              <a:solidFill>
                <a:srgbClr val="FF0000"/>
              </a:solidFill>
            </a:endParaRPr>
          </a:p>
          <a:p>
            <a:pPr marL="0" indent="0">
              <a:buNone/>
            </a:pPr>
            <a:r>
              <a:rPr lang="en-US" sz="2400" b="1" dirty="0" smtClean="0">
                <a:solidFill>
                  <a:srgbClr val="FF0000"/>
                </a:solidFill>
              </a:rPr>
              <a:t>						</a:t>
            </a:r>
            <a:r>
              <a:rPr lang="en-US" sz="2400" dirty="0"/>
              <a:t> </a:t>
            </a:r>
            <a:r>
              <a:rPr lang="en-US" sz="2400" b="1" dirty="0">
                <a:solidFill>
                  <a:schemeClr val="bg2">
                    <a:lumMod val="75000"/>
                  </a:schemeClr>
                </a:solidFill>
              </a:rPr>
              <a:t>detail </a:t>
            </a:r>
            <a:r>
              <a:rPr lang="en-US" sz="2400" b="1" dirty="0" smtClean="0">
                <a:solidFill>
                  <a:schemeClr val="bg2">
                    <a:lumMod val="75000"/>
                  </a:schemeClr>
                </a:solidFill>
              </a:rPr>
              <a:t>on </a:t>
            </a:r>
            <a:r>
              <a:rPr lang="en-US" sz="2400" b="1" dirty="0" err="1" smtClean="0">
                <a:solidFill>
                  <a:schemeClr val="bg2">
                    <a:lumMod val="75000"/>
                  </a:schemeClr>
                </a:solidFill>
              </a:rPr>
              <a:t>ch.</a:t>
            </a:r>
            <a:r>
              <a:rPr lang="en-US" sz="2400" b="1" dirty="0" smtClean="0">
                <a:solidFill>
                  <a:schemeClr val="bg2">
                    <a:lumMod val="75000"/>
                  </a:schemeClr>
                </a:solidFill>
              </a:rPr>
              <a:t> 39</a:t>
            </a:r>
            <a:endParaRPr lang="en-US" sz="2400" b="1" dirty="0">
              <a:solidFill>
                <a:schemeClr val="bg2">
                  <a:lumMod val="75000"/>
                </a:schemeClr>
              </a:solidFill>
            </a:endParaRPr>
          </a:p>
        </p:txBody>
      </p:sp>
    </p:spTree>
    <p:extLst>
      <p:ext uri="{BB962C8B-B14F-4D97-AF65-F5344CB8AC3E}">
        <p14:creationId xmlns:p14="http://schemas.microsoft.com/office/powerpoint/2010/main" val="19730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1428</TotalTime>
  <Words>222</Words>
  <Application>Microsoft Office PowerPoint</Application>
  <PresentationFormat>Widescreen</PresentationFormat>
  <Paragraphs>187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Century Gothic</vt:lpstr>
      <vt:lpstr>Tahoma</vt:lpstr>
      <vt:lpstr>Times New Roman</vt:lpstr>
      <vt:lpstr>Wingdings</vt:lpstr>
      <vt:lpstr>Wingdings 3</vt:lpstr>
      <vt:lpstr>Slice</vt:lpstr>
      <vt:lpstr>2. 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Definitions</vt:lpstr>
      <vt:lpstr>3. Definitions</vt:lpstr>
      <vt:lpstr>3. Definitions</vt:lpstr>
      <vt:lpstr>3. Definitions</vt:lpstr>
      <vt:lpstr>3. Definitions</vt:lpstr>
      <vt:lpstr>3. Definitions</vt:lpstr>
      <vt:lpstr>3. Definitions</vt:lpstr>
      <vt:lpstr>3. Definitions</vt:lpstr>
      <vt:lpstr>3. Definitions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Core Concepts</dc:title>
  <dc:creator>Dr Mohamed Hamdy Hemdan Abokhalil</dc:creator>
  <cp:lastModifiedBy>George Eshak</cp:lastModifiedBy>
  <cp:revision>41</cp:revision>
  <dcterms:created xsi:type="dcterms:W3CDTF">2018-10-14T19:41:29Z</dcterms:created>
  <dcterms:modified xsi:type="dcterms:W3CDTF">2018-11-11T22:32:59Z</dcterms:modified>
</cp:coreProperties>
</file>