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61" r:id="rId5"/>
    <p:sldId id="258" r:id="rId6"/>
    <p:sldId id="268" r:id="rId7"/>
    <p:sldId id="259" r:id="rId8"/>
    <p:sldId id="277" r:id="rId9"/>
    <p:sldId id="260" r:id="rId10"/>
    <p:sldId id="263" r:id="rId11"/>
    <p:sldId id="264" r:id="rId12"/>
    <p:sldId id="265" r:id="rId13"/>
    <p:sldId id="266" r:id="rId14"/>
    <p:sldId id="275" r:id="rId15"/>
    <p:sldId id="267" r:id="rId16"/>
    <p:sldId id="269" r:id="rId17"/>
    <p:sldId id="270" r:id="rId18"/>
    <p:sldId id="276" r:id="rId19"/>
    <p:sldId id="271" r:id="rId20"/>
    <p:sldId id="273" r:id="rId21"/>
    <p:sldId id="272" r:id="rId22"/>
    <p:sldId id="274" r:id="rId23"/>
    <p:sldId id="279" r:id="rId24"/>
    <p:sldId id="280"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CT01_13" initials="I" lastIdx="18" clrIdx="0">
    <p:extLst>
      <p:ext uri="{19B8F6BF-5375-455C-9EA6-DF929625EA0E}">
        <p15:presenceInfo xmlns:p15="http://schemas.microsoft.com/office/powerpoint/2012/main" userId="ICT01_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6T10:16:15.522" idx="2">
    <p:pos x="10" y="10"/>
    <p:text>도내  업종별 사업체는 관광지다 보니 숙박/음식업이 압도적으로 많고. 도매경우는 지역 특성상 1차산업이 주를 이루다 보니 도매업이 많는것 같다</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2-06T10:51:56.159" idx="11">
    <p:pos x="10" y="10"/>
    <p:text>중과 대 규모의 기업의 수에서는 특별 한 특징을 찿지 못했다.</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12-06T10:53:03.447" idx="12">
    <p:pos x="7455" y="232"/>
    <p:text>전국에 지방자치단체 별로 공업및 농업 단지가 있습니다. 전국의 지역별로 농공단지의 단지수와 입주업체수를 비교해보았다. 특이점은 단지수와 입주업체의 상관관계는 그리 크지 않다는 것과 제주는 세종지역과 더불어 단지수나 업체수에서 크게 부족한 수치를 나타내고 있다.</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12-06T10:58:04.872" idx="13">
    <p:pos x="10" y="10"/>
    <p:text>지역별 단지내 수출액 비교입니다. 제주에서 거의 수치가 없다는것이 슬펐다. 이는 후에 제주도내 단지의 업종을 보면 확인해 볼수있다.</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12-06T11:12:50.064" idx="18">
    <p:pos x="10" y="10"/>
    <p:text>도내 농공 단지별 입주업체수에서는 첨단과학기술단지의 업체수가 가장많았다. 이는 제주도가 규모면에서는 작지만 세상?사회의 흐름을 잘 따라가고 있다는것을 보여준다</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12-06T11:00:42.303" idx="15">
    <p:pos x="6529" y="2127"/>
    <p:text>제주도내 농공단지의 입주업체 분야를 그래프로 표현해봤다. 첨단과학단지는 예상대로 IT의 비율이 높았다. 그런데 다른 농공단지의 경우 예상과는 다르게 비교적 제지제조업의 비율이 컷다. 이는 제주도가 1차산업의 비중이 높은것과 상관 관계가 있지 않나 생각합니다.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06T10:17:45.117" idx="3">
    <p:pos x="10" y="10"/>
    <p:text>업종별 종업원수에서는 업종별 사업체수에서 3번째였던 운수업을 제치고 보건업 건설업 교육 서비스업이 앞었다. 아마 이 3 업종특성상 인력이 주가되는 사업이니 그런것 같다.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06T10:19:36.402" idx="4">
    <p:pos x="10" y="10"/>
    <p:text>전의 2개의 데이터를 갖고 상관관계를 이우어 보면. 슥박음식점과 도매업에서 종업원수가 많은 비율은 차지한다. 그런데 색으로 표현하다보니 나머지 데이터가 식별하기 힘들었다.</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06T10:21:00.652" idx="5">
    <p:pos x="10" y="10"/>
    <p:text>산점도와 회기선을 그려보았다. 그결과 제조 과학 출판 예술업에서 상관관계가 크다. 그런데 이게 무슨 의미가 있나</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2-06T10:42:25.536" idx="6">
    <p:pos x="10" y="10"/>
    <p:text>제주도내는 지역 특성상 사업체의 본사가 있기 힘들다. 그래서 본사와 지사 관계를 알아봤다. 업종별 본사수는 도매 금융 보건 제조 사업 시설관리 순으로 본사 수가 많다</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2-06T10:45:05.856" idx="7">
    <p:pos x="10" y="10"/>
    <p:text>지사의 경우에는 도매 금육 개인등 순으로 지사수가 많았습니다</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2-06T10:45:25.727" idx="8">
    <p:pos x="10" y="10"/>
    <p:text>본사수와 지사수의 관계를 비교했는데 아무래도 사업체수가 많은 도매, 금율 업이 그래프상 표현이 잘되어서 이상치를 제거 하고 다시 비교해보았습니다</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2-06T10:46:43.791" idx="9">
    <p:pos x="10" y="10"/>
    <p:text>그결과 시설관리 제조업 과학 기술업 교육 서비스업에서 본사에 비해 지사 수가 많았습니다.</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2-06T10:47:39.664" idx="10">
    <p:pos x="10" y="10"/>
    <p:text>제주도내 사업체를 종업원수로 규모를 나누고 연도별로 사업체수의 증감을 알아 보았다. 그결과 소규모의 사업체 경우 계속해서 중가 추세를 보이고 있다.</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11A4C3-586A-499B-A311-7E8094CE0BF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734D60C-79E3-43D8-B3C6-2E68840D8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D4E1297-A280-4275-B48B-3D866BDE3703}"/>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5" name="바닥글 개체 틀 4">
            <a:extLst>
              <a:ext uri="{FF2B5EF4-FFF2-40B4-BE49-F238E27FC236}">
                <a16:creationId xmlns:a16="http://schemas.microsoft.com/office/drawing/2014/main" id="{917F1BC1-E3AD-42C6-B2B9-DFB295FAB2A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78F4E7F-02FC-4BC1-9B67-C08A7FE4320C}"/>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46964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D3CEC8-E40A-42EE-9D41-446710C7F61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4F66D59-699F-437C-8EB5-BE01E745E4E5}"/>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A89D23F-0711-4568-A187-091E0CDA70EC}"/>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5" name="바닥글 개체 틀 4">
            <a:extLst>
              <a:ext uri="{FF2B5EF4-FFF2-40B4-BE49-F238E27FC236}">
                <a16:creationId xmlns:a16="http://schemas.microsoft.com/office/drawing/2014/main" id="{441D11E6-3831-432B-B1F6-599D49C9230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C36367F-DD06-42E2-8D37-6719605C257F}"/>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101227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4937AE-F3F2-4AF2-A8B3-DFA727373DA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2410A99-1318-4CA9-85D8-DB0838A7160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ED22DC5-626B-4039-B834-74A627FCB5F2}"/>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5" name="바닥글 개체 틀 4">
            <a:extLst>
              <a:ext uri="{FF2B5EF4-FFF2-40B4-BE49-F238E27FC236}">
                <a16:creationId xmlns:a16="http://schemas.microsoft.com/office/drawing/2014/main" id="{8F5220FD-059F-4143-A367-16F54C7B52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AFB598D-F87E-4D8B-B1B7-C0AEEA9DB5C5}"/>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352698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8453C7-3E32-4504-A55E-609E2675FC9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9AC08A-FAB4-4C53-AF28-3849704EB3CB}"/>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3445DA9-8F37-4EAF-94B7-D1D4538E858F}"/>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5" name="바닥글 개체 틀 4">
            <a:extLst>
              <a:ext uri="{FF2B5EF4-FFF2-40B4-BE49-F238E27FC236}">
                <a16:creationId xmlns:a16="http://schemas.microsoft.com/office/drawing/2014/main" id="{707BEBFB-A32A-464E-810F-1CBBB81E669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3F5EA7-DD94-4953-83CE-97EA25E46B34}"/>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64462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102CD4-08A3-4F17-8955-F6A268AA926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ADF1F0F-C693-440E-94C3-C7CD6565D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24F35982-81F3-4EC0-92F0-85D4870B377C}"/>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5" name="바닥글 개체 틀 4">
            <a:extLst>
              <a:ext uri="{FF2B5EF4-FFF2-40B4-BE49-F238E27FC236}">
                <a16:creationId xmlns:a16="http://schemas.microsoft.com/office/drawing/2014/main" id="{133AA353-96B3-4377-9092-9C99883AEC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C78FFCB-2CF0-48DC-A8B3-54C7CB6E2E54}"/>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264695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2E691C-CC3D-45EA-AADF-B42D0BCDB4C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8153D2E-3D0C-42D9-BACA-83E21E002725}"/>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C4A8B8BB-4BE5-4659-A428-E93DABE7846E}"/>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B7BC1790-A2D0-4A34-BBB9-5FFE678D6F02}"/>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6" name="바닥글 개체 틀 5">
            <a:extLst>
              <a:ext uri="{FF2B5EF4-FFF2-40B4-BE49-F238E27FC236}">
                <a16:creationId xmlns:a16="http://schemas.microsoft.com/office/drawing/2014/main" id="{E9C32CCB-2BC0-4890-8BA3-D9558995C46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014EC70-CC52-4779-ADEC-12071FB28F12}"/>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232905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8D3F56-384D-4F5B-9ACE-4F3D3F621D5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E3D1BCC-FCCE-44D0-A37C-921E9C4EE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91E89A64-C8C0-459E-A9A4-BFE5F1DA9EA6}"/>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F99CEE7A-662A-4CD5-97DC-98513A23F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2E799F01-E45B-4ADE-A9DD-119F75DB281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4C9BA02A-0186-4BA2-BE41-EE0A279B63AB}"/>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8" name="바닥글 개체 틀 7">
            <a:extLst>
              <a:ext uri="{FF2B5EF4-FFF2-40B4-BE49-F238E27FC236}">
                <a16:creationId xmlns:a16="http://schemas.microsoft.com/office/drawing/2014/main" id="{F98F2619-DFC7-4675-BA50-B76966BCAD3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6D5C191-63B6-4B97-9E21-9838258EB3BF}"/>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53261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913D85-BF2E-4620-9424-A7326E5EE6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845EFFF-CF3E-4CA3-AC74-F8F19212DC19}"/>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4" name="바닥글 개체 틀 3">
            <a:extLst>
              <a:ext uri="{FF2B5EF4-FFF2-40B4-BE49-F238E27FC236}">
                <a16:creationId xmlns:a16="http://schemas.microsoft.com/office/drawing/2014/main" id="{0D26DEF4-83E7-4C4B-B6E4-47DD3C3E402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FEA2893-E36F-42DA-BB2A-886734BC493E}"/>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395152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1CFA2FE-3F1E-4B04-BEA0-DC7C6820B85F}"/>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3" name="바닥글 개체 틀 2">
            <a:extLst>
              <a:ext uri="{FF2B5EF4-FFF2-40B4-BE49-F238E27FC236}">
                <a16:creationId xmlns:a16="http://schemas.microsoft.com/office/drawing/2014/main" id="{7B309946-C92D-48AB-A266-35144C2CEB9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DD3F8D0-EFCE-403E-8994-96C296526E7E}"/>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334965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409921-F250-41FB-B33F-D1388BA12A2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64F0DCE-6CB2-4DF8-80B9-32C046153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426B97DF-8D46-4130-AA78-974EEF280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328AB2DD-78C3-4686-8FEE-6E6837663564}"/>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6" name="바닥글 개체 틀 5">
            <a:extLst>
              <a:ext uri="{FF2B5EF4-FFF2-40B4-BE49-F238E27FC236}">
                <a16:creationId xmlns:a16="http://schemas.microsoft.com/office/drawing/2014/main" id="{D9E7A05E-6C72-44C1-83A1-A7AB767C683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EC8622C-F53F-466A-BAEB-C8B973855953}"/>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57026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645948-770B-4BA6-BB88-CB86B6CF86A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306C469-D3AA-4438-9DDA-8FBBC4087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786089D-FBB0-4EFD-94B6-8C9A24441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6740895-C520-4E11-B9AA-00E010E14333}"/>
              </a:ext>
            </a:extLst>
          </p:cNvPr>
          <p:cNvSpPr>
            <a:spLocks noGrp="1"/>
          </p:cNvSpPr>
          <p:nvPr>
            <p:ph type="dt" sz="half" idx="10"/>
          </p:nvPr>
        </p:nvSpPr>
        <p:spPr/>
        <p:txBody>
          <a:bodyPr/>
          <a:lstStyle/>
          <a:p>
            <a:fld id="{F14CECB3-BA51-4BFB-B0A5-67421EF1A33B}" type="datetimeFigureOut">
              <a:rPr lang="ko-KR" altLang="en-US" smtClean="0"/>
              <a:t>2019-12-06</a:t>
            </a:fld>
            <a:endParaRPr lang="ko-KR" altLang="en-US"/>
          </a:p>
        </p:txBody>
      </p:sp>
      <p:sp>
        <p:nvSpPr>
          <p:cNvPr id="6" name="바닥글 개체 틀 5">
            <a:extLst>
              <a:ext uri="{FF2B5EF4-FFF2-40B4-BE49-F238E27FC236}">
                <a16:creationId xmlns:a16="http://schemas.microsoft.com/office/drawing/2014/main" id="{9DA6896C-819F-451F-A406-66B16B61938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ADDBEE0-D1E9-40E7-97D8-D41ACD692941}"/>
              </a:ext>
            </a:extLst>
          </p:cNvPr>
          <p:cNvSpPr>
            <a:spLocks noGrp="1"/>
          </p:cNvSpPr>
          <p:nvPr>
            <p:ph type="sldNum" sz="quarter" idx="12"/>
          </p:nvPr>
        </p:nvSpPr>
        <p:spPr/>
        <p:txBody>
          <a:body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236728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7B8611C-335D-4BB5-9DC7-2B6F51A52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9D62587-3703-4744-8C3F-23475415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683C8D0-D231-4674-BAFD-C1C2E866F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CECB3-BA51-4BFB-B0A5-67421EF1A33B}" type="datetimeFigureOut">
              <a:rPr lang="ko-KR" altLang="en-US" smtClean="0"/>
              <a:t>2019-12-06</a:t>
            </a:fld>
            <a:endParaRPr lang="ko-KR" altLang="en-US"/>
          </a:p>
        </p:txBody>
      </p:sp>
      <p:sp>
        <p:nvSpPr>
          <p:cNvPr id="5" name="바닥글 개체 틀 4">
            <a:extLst>
              <a:ext uri="{FF2B5EF4-FFF2-40B4-BE49-F238E27FC236}">
                <a16:creationId xmlns:a16="http://schemas.microsoft.com/office/drawing/2014/main" id="{39B30368-3B6E-4E5D-BB3D-2E09A9E85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973B40-0168-4936-81F0-8E852B33F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61251-2844-4160-9882-418BF5254D22}" type="slidenum">
              <a:rPr lang="ko-KR" altLang="en-US" smtClean="0"/>
              <a:t>‹#›</a:t>
            </a:fld>
            <a:endParaRPr lang="ko-KR" altLang="en-US"/>
          </a:p>
        </p:txBody>
      </p:sp>
    </p:spTree>
    <p:extLst>
      <p:ext uri="{BB962C8B-B14F-4D97-AF65-F5344CB8AC3E}">
        <p14:creationId xmlns:p14="http://schemas.microsoft.com/office/powerpoint/2010/main" val="344001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omments" Target="../comments/comment9.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comments" Target="../comments/comment14.xml"/><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0550CA-D29D-45F4-A22F-6AB6399FBEBF}"/>
              </a:ext>
            </a:extLst>
          </p:cNvPr>
          <p:cNvSpPr>
            <a:spLocks noGrp="1"/>
          </p:cNvSpPr>
          <p:nvPr>
            <p:ph type="ctrTitle"/>
          </p:nvPr>
        </p:nvSpPr>
        <p:spPr>
          <a:xfrm>
            <a:off x="1524000" y="1305243"/>
            <a:ext cx="9144000" cy="1033008"/>
          </a:xfrm>
        </p:spPr>
        <p:txBody>
          <a:bodyPr>
            <a:normAutofit fontScale="90000"/>
          </a:bodyPr>
          <a:lstStyle/>
          <a:p>
            <a:r>
              <a:rPr lang="ko-KR" altLang="en-US" sz="2800" dirty="0"/>
              <a:t>제주 기업 현황을 분석</a:t>
            </a:r>
            <a:r>
              <a:rPr lang="en-US" altLang="ko-KR" sz="2800" dirty="0"/>
              <a:t>.</a:t>
            </a:r>
            <a:br>
              <a:rPr lang="en-US" altLang="ko-KR" sz="2800" dirty="0"/>
            </a:br>
            <a:r>
              <a:rPr lang="en-US" altLang="ko-KR" sz="2800" dirty="0"/>
              <a:t> </a:t>
            </a:r>
            <a:br>
              <a:rPr lang="en-US" altLang="ko-KR" sz="2800" dirty="0"/>
            </a:br>
            <a:r>
              <a:rPr lang="ko-KR" altLang="en-US" sz="2800" dirty="0"/>
              <a:t>도내 사업체 현황과 시사점</a:t>
            </a:r>
          </a:p>
        </p:txBody>
      </p:sp>
      <p:sp>
        <p:nvSpPr>
          <p:cNvPr id="3" name="부제목 2">
            <a:extLst>
              <a:ext uri="{FF2B5EF4-FFF2-40B4-BE49-F238E27FC236}">
                <a16:creationId xmlns:a16="http://schemas.microsoft.com/office/drawing/2014/main" id="{E39FD66C-8F9B-4165-B92C-87B849637A48}"/>
              </a:ext>
            </a:extLst>
          </p:cNvPr>
          <p:cNvSpPr>
            <a:spLocks noGrp="1"/>
          </p:cNvSpPr>
          <p:nvPr>
            <p:ph type="subTitle" idx="1"/>
          </p:nvPr>
        </p:nvSpPr>
        <p:spPr/>
        <p:txBody>
          <a:bodyPr/>
          <a:lstStyle/>
          <a:p>
            <a:r>
              <a:rPr lang="ko-KR" altLang="en-US" dirty="0" err="1"/>
              <a:t>김민범</a:t>
            </a:r>
            <a:endParaRPr lang="ko-KR" altLang="en-US" dirty="0"/>
          </a:p>
        </p:txBody>
      </p:sp>
    </p:spTree>
    <p:extLst>
      <p:ext uri="{BB962C8B-B14F-4D97-AF65-F5344CB8AC3E}">
        <p14:creationId xmlns:p14="http://schemas.microsoft.com/office/powerpoint/2010/main" val="150709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6EBB812F-8F39-46EA-8558-907DCA176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9649"/>
            <a:ext cx="12192000" cy="3298701"/>
          </a:xfrm>
          <a:prstGeom prst="rect">
            <a:avLst/>
          </a:prstGeom>
        </p:spPr>
      </p:pic>
      <p:sp>
        <p:nvSpPr>
          <p:cNvPr id="6" name="TextBox 5">
            <a:extLst>
              <a:ext uri="{FF2B5EF4-FFF2-40B4-BE49-F238E27FC236}">
                <a16:creationId xmlns:a16="http://schemas.microsoft.com/office/drawing/2014/main" id="{74606DDF-A9E8-4E54-A109-A36C76C78061}"/>
              </a:ext>
            </a:extLst>
          </p:cNvPr>
          <p:cNvSpPr txBox="1"/>
          <p:nvPr/>
        </p:nvSpPr>
        <p:spPr>
          <a:xfrm>
            <a:off x="1306286" y="561703"/>
            <a:ext cx="8634548" cy="369332"/>
          </a:xfrm>
          <a:prstGeom prst="rect">
            <a:avLst/>
          </a:prstGeom>
          <a:noFill/>
        </p:spPr>
        <p:txBody>
          <a:bodyPr wrap="square" rtlCol="0">
            <a:spAutoFit/>
          </a:bodyPr>
          <a:lstStyle/>
          <a:p>
            <a:r>
              <a:rPr lang="en-US" altLang="ko-KR" dirty="0"/>
              <a:t>2.2 </a:t>
            </a:r>
            <a:r>
              <a:rPr lang="ko-KR" altLang="en-US" dirty="0"/>
              <a:t>업종별 </a:t>
            </a:r>
            <a:r>
              <a:rPr lang="ko-KR" altLang="en-US" dirty="0" err="1"/>
              <a:t>지사수</a:t>
            </a:r>
            <a:endParaRPr lang="ko-KR" altLang="en-US" dirty="0"/>
          </a:p>
        </p:txBody>
      </p:sp>
      <p:graphicFrame>
        <p:nvGraphicFramePr>
          <p:cNvPr id="7" name="표 6">
            <a:extLst>
              <a:ext uri="{FF2B5EF4-FFF2-40B4-BE49-F238E27FC236}">
                <a16:creationId xmlns:a16="http://schemas.microsoft.com/office/drawing/2014/main" id="{12B8FC77-6BF5-44BE-95D4-441126583DC3}"/>
              </a:ext>
            </a:extLst>
          </p:cNvPr>
          <p:cNvGraphicFramePr>
            <a:graphicFrameLocks noGrp="1"/>
          </p:cNvGraphicFramePr>
          <p:nvPr>
            <p:extLst>
              <p:ext uri="{D42A27DB-BD31-4B8C-83A1-F6EECF244321}">
                <p14:modId xmlns:p14="http://schemas.microsoft.com/office/powerpoint/2010/main" val="3409620652"/>
              </p:ext>
            </p:extLst>
          </p:nvPr>
        </p:nvGraphicFramePr>
        <p:xfrm>
          <a:off x="849087" y="5396654"/>
          <a:ext cx="9640390" cy="741680"/>
        </p:xfrm>
        <a:graphic>
          <a:graphicData uri="http://schemas.openxmlformats.org/drawingml/2006/table">
            <a:tbl>
              <a:tblPr firstRow="1" bandRow="1">
                <a:tableStyleId>{5C22544A-7EE6-4342-B048-85BDC9FD1C3A}</a:tableStyleId>
              </a:tblPr>
              <a:tblGrid>
                <a:gridCol w="1928078">
                  <a:extLst>
                    <a:ext uri="{9D8B030D-6E8A-4147-A177-3AD203B41FA5}">
                      <a16:colId xmlns:a16="http://schemas.microsoft.com/office/drawing/2014/main" val="62114388"/>
                    </a:ext>
                  </a:extLst>
                </a:gridCol>
                <a:gridCol w="1928078">
                  <a:extLst>
                    <a:ext uri="{9D8B030D-6E8A-4147-A177-3AD203B41FA5}">
                      <a16:colId xmlns:a16="http://schemas.microsoft.com/office/drawing/2014/main" val="2112726753"/>
                    </a:ext>
                  </a:extLst>
                </a:gridCol>
                <a:gridCol w="1928078">
                  <a:extLst>
                    <a:ext uri="{9D8B030D-6E8A-4147-A177-3AD203B41FA5}">
                      <a16:colId xmlns:a16="http://schemas.microsoft.com/office/drawing/2014/main" val="493287137"/>
                    </a:ext>
                  </a:extLst>
                </a:gridCol>
                <a:gridCol w="1928078">
                  <a:extLst>
                    <a:ext uri="{9D8B030D-6E8A-4147-A177-3AD203B41FA5}">
                      <a16:colId xmlns:a16="http://schemas.microsoft.com/office/drawing/2014/main" val="2487119028"/>
                    </a:ext>
                  </a:extLst>
                </a:gridCol>
                <a:gridCol w="1928078">
                  <a:extLst>
                    <a:ext uri="{9D8B030D-6E8A-4147-A177-3AD203B41FA5}">
                      <a16:colId xmlns:a16="http://schemas.microsoft.com/office/drawing/2014/main" val="2432812506"/>
                    </a:ext>
                  </a:extLst>
                </a:gridCol>
              </a:tblGrid>
              <a:tr h="370840">
                <a:tc>
                  <a:txBody>
                    <a:bodyPr/>
                    <a:lstStyle/>
                    <a:p>
                      <a:pPr latinLnBrk="1"/>
                      <a:r>
                        <a:rPr lang="ko-KR" altLang="en-US" dirty="0"/>
                        <a:t>도매</a:t>
                      </a:r>
                    </a:p>
                  </a:txBody>
                  <a:tcPr/>
                </a:tc>
                <a:tc>
                  <a:txBody>
                    <a:bodyPr/>
                    <a:lstStyle/>
                    <a:p>
                      <a:pPr latinLnBrk="1"/>
                      <a:r>
                        <a:rPr lang="ko-KR" altLang="en-US" dirty="0"/>
                        <a:t>금융</a:t>
                      </a:r>
                    </a:p>
                  </a:txBody>
                  <a:tcPr/>
                </a:tc>
                <a:tc>
                  <a:txBody>
                    <a:bodyPr/>
                    <a:lstStyle/>
                    <a:p>
                      <a:pPr latinLnBrk="1"/>
                      <a:r>
                        <a:rPr lang="ko-KR" altLang="en-US" dirty="0"/>
                        <a:t>개인서비스업</a:t>
                      </a:r>
                    </a:p>
                  </a:txBody>
                  <a:tcPr/>
                </a:tc>
                <a:tc>
                  <a:txBody>
                    <a:bodyPr/>
                    <a:lstStyle/>
                    <a:p>
                      <a:pPr latinLnBrk="1"/>
                      <a:r>
                        <a:rPr lang="ko-KR" altLang="en-US" dirty="0"/>
                        <a:t>숙박 및 음식점</a:t>
                      </a:r>
                    </a:p>
                  </a:txBody>
                  <a:tcPr/>
                </a:tc>
                <a:tc>
                  <a:txBody>
                    <a:bodyPr/>
                    <a:lstStyle/>
                    <a:p>
                      <a:pPr latinLnBrk="1"/>
                      <a:r>
                        <a:rPr lang="ko-KR" altLang="en-US" dirty="0" err="1"/>
                        <a:t>보건업</a:t>
                      </a:r>
                      <a:endParaRPr lang="ko-KR" altLang="en-US" dirty="0"/>
                    </a:p>
                  </a:txBody>
                  <a:tcPr/>
                </a:tc>
                <a:extLst>
                  <a:ext uri="{0D108BD9-81ED-4DB2-BD59-A6C34878D82A}">
                    <a16:rowId xmlns:a16="http://schemas.microsoft.com/office/drawing/2014/main" val="3299335332"/>
                  </a:ext>
                </a:extLst>
              </a:tr>
              <a:tr h="370840">
                <a:tc>
                  <a:txBody>
                    <a:bodyPr/>
                    <a:lstStyle/>
                    <a:p>
                      <a:pPr latinLnBrk="1"/>
                      <a:r>
                        <a:rPr lang="en-US" altLang="ko-KR" sz="1800" b="0" i="0" kern="1200" dirty="0">
                          <a:solidFill>
                            <a:schemeClr val="dk1"/>
                          </a:solidFill>
                          <a:effectLst/>
                          <a:latin typeface="+mn-lt"/>
                          <a:ea typeface="+mn-ea"/>
                          <a:cs typeface="+mn-cs"/>
                        </a:rPr>
                        <a:t>680</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460</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256</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267</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219</a:t>
                      </a:r>
                      <a:endParaRPr lang="ko-KR" altLang="en-US" dirty="0"/>
                    </a:p>
                  </a:txBody>
                  <a:tcPr/>
                </a:tc>
                <a:extLst>
                  <a:ext uri="{0D108BD9-81ED-4DB2-BD59-A6C34878D82A}">
                    <a16:rowId xmlns:a16="http://schemas.microsoft.com/office/drawing/2014/main" val="3681223568"/>
                  </a:ext>
                </a:extLst>
              </a:tr>
            </a:tbl>
          </a:graphicData>
        </a:graphic>
      </p:graphicFrame>
    </p:spTree>
    <p:extLst>
      <p:ext uri="{BB962C8B-B14F-4D97-AF65-F5344CB8AC3E}">
        <p14:creationId xmlns:p14="http://schemas.microsoft.com/office/powerpoint/2010/main" val="46298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B46AC-73C2-435D-8E8B-4765DDBB94B7}"/>
              </a:ext>
            </a:extLst>
          </p:cNvPr>
          <p:cNvSpPr txBox="1"/>
          <p:nvPr/>
        </p:nvSpPr>
        <p:spPr>
          <a:xfrm>
            <a:off x="1802674" y="470263"/>
            <a:ext cx="7981406" cy="369332"/>
          </a:xfrm>
          <a:prstGeom prst="rect">
            <a:avLst/>
          </a:prstGeom>
          <a:noFill/>
        </p:spPr>
        <p:txBody>
          <a:bodyPr wrap="square" rtlCol="0">
            <a:spAutoFit/>
          </a:bodyPr>
          <a:lstStyle/>
          <a:p>
            <a:r>
              <a:rPr lang="en-US" altLang="ko-KR" dirty="0"/>
              <a:t>2.3 </a:t>
            </a:r>
            <a:r>
              <a:rPr lang="ko-KR" altLang="en-US" dirty="0"/>
              <a:t>이상치 제거 전</a:t>
            </a:r>
            <a:r>
              <a:rPr lang="en-US" altLang="ko-KR" dirty="0"/>
              <a:t>, </a:t>
            </a:r>
            <a:r>
              <a:rPr lang="ko-KR" altLang="en-US" dirty="0"/>
              <a:t>본사 지사 </a:t>
            </a:r>
          </a:p>
        </p:txBody>
      </p:sp>
      <p:pic>
        <p:nvPicPr>
          <p:cNvPr id="6" name="그림 5">
            <a:extLst>
              <a:ext uri="{FF2B5EF4-FFF2-40B4-BE49-F238E27FC236}">
                <a16:creationId xmlns:a16="http://schemas.microsoft.com/office/drawing/2014/main" id="{9B50F1B5-5CCE-4412-89CE-AEB249501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 y="1152632"/>
            <a:ext cx="12192000" cy="3298701"/>
          </a:xfrm>
          <a:prstGeom prst="rect">
            <a:avLst/>
          </a:prstGeom>
        </p:spPr>
      </p:pic>
      <p:graphicFrame>
        <p:nvGraphicFramePr>
          <p:cNvPr id="7" name="표 6">
            <a:extLst>
              <a:ext uri="{FF2B5EF4-FFF2-40B4-BE49-F238E27FC236}">
                <a16:creationId xmlns:a16="http://schemas.microsoft.com/office/drawing/2014/main" id="{B7486136-01C4-400E-98C7-1713C15585AF}"/>
              </a:ext>
            </a:extLst>
          </p:cNvPr>
          <p:cNvGraphicFramePr>
            <a:graphicFrameLocks noGrp="1"/>
          </p:cNvGraphicFramePr>
          <p:nvPr>
            <p:extLst>
              <p:ext uri="{D42A27DB-BD31-4B8C-83A1-F6EECF244321}">
                <p14:modId xmlns:p14="http://schemas.microsoft.com/office/powerpoint/2010/main" val="18296541"/>
              </p:ext>
            </p:extLst>
          </p:nvPr>
        </p:nvGraphicFramePr>
        <p:xfrm>
          <a:off x="587829" y="5081451"/>
          <a:ext cx="10515600" cy="1251494"/>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4012946228"/>
                    </a:ext>
                  </a:extLst>
                </a:gridCol>
                <a:gridCol w="1752600">
                  <a:extLst>
                    <a:ext uri="{9D8B030D-6E8A-4147-A177-3AD203B41FA5}">
                      <a16:colId xmlns:a16="http://schemas.microsoft.com/office/drawing/2014/main" val="4269698176"/>
                    </a:ext>
                  </a:extLst>
                </a:gridCol>
                <a:gridCol w="1752600">
                  <a:extLst>
                    <a:ext uri="{9D8B030D-6E8A-4147-A177-3AD203B41FA5}">
                      <a16:colId xmlns:a16="http://schemas.microsoft.com/office/drawing/2014/main" val="1602080279"/>
                    </a:ext>
                  </a:extLst>
                </a:gridCol>
                <a:gridCol w="1752600">
                  <a:extLst>
                    <a:ext uri="{9D8B030D-6E8A-4147-A177-3AD203B41FA5}">
                      <a16:colId xmlns:a16="http://schemas.microsoft.com/office/drawing/2014/main" val="3593646711"/>
                    </a:ext>
                  </a:extLst>
                </a:gridCol>
                <a:gridCol w="1752600">
                  <a:extLst>
                    <a:ext uri="{9D8B030D-6E8A-4147-A177-3AD203B41FA5}">
                      <a16:colId xmlns:a16="http://schemas.microsoft.com/office/drawing/2014/main" val="3715880838"/>
                    </a:ext>
                  </a:extLst>
                </a:gridCol>
                <a:gridCol w="1752600">
                  <a:extLst>
                    <a:ext uri="{9D8B030D-6E8A-4147-A177-3AD203B41FA5}">
                      <a16:colId xmlns:a16="http://schemas.microsoft.com/office/drawing/2014/main" val="1079656154"/>
                    </a:ext>
                  </a:extLst>
                </a:gridCol>
              </a:tblGrid>
              <a:tr h="519974">
                <a:tc>
                  <a:txBody>
                    <a:bodyPr/>
                    <a:lstStyle/>
                    <a:p>
                      <a:pPr latinLnBrk="1"/>
                      <a:r>
                        <a:rPr lang="ko-KR" altLang="en-US" dirty="0"/>
                        <a:t>업종</a:t>
                      </a:r>
                    </a:p>
                  </a:txBody>
                  <a:tcPr/>
                </a:tc>
                <a:tc>
                  <a:txBody>
                    <a:bodyPr/>
                    <a:lstStyle/>
                    <a:p>
                      <a:pPr latinLnBrk="1"/>
                      <a:r>
                        <a:rPr lang="ko-KR" altLang="en-US" dirty="0"/>
                        <a:t>도매</a:t>
                      </a:r>
                    </a:p>
                  </a:txBody>
                  <a:tcPr/>
                </a:tc>
                <a:tc>
                  <a:txBody>
                    <a:bodyPr/>
                    <a:lstStyle/>
                    <a:p>
                      <a:pPr latinLnBrk="1"/>
                      <a:r>
                        <a:rPr lang="ko-KR" altLang="en-US" dirty="0"/>
                        <a:t>금융</a:t>
                      </a:r>
                    </a:p>
                  </a:txBody>
                  <a:tcPr/>
                </a:tc>
                <a:tc>
                  <a:txBody>
                    <a:bodyPr/>
                    <a:lstStyle/>
                    <a:p>
                      <a:pPr latinLnBrk="1"/>
                      <a:r>
                        <a:rPr lang="ko-KR" altLang="en-US" dirty="0"/>
                        <a:t>보건</a:t>
                      </a:r>
                    </a:p>
                  </a:txBody>
                  <a:tcPr/>
                </a:tc>
                <a:tc>
                  <a:txBody>
                    <a:bodyPr/>
                    <a:lstStyle/>
                    <a:p>
                      <a:pPr latinLnBrk="1"/>
                      <a:r>
                        <a:rPr lang="ko-KR" altLang="en-US" dirty="0"/>
                        <a:t>제조</a:t>
                      </a:r>
                    </a:p>
                  </a:txBody>
                  <a:tcPr/>
                </a:tc>
                <a:tc>
                  <a:txBody>
                    <a:bodyPr/>
                    <a:lstStyle/>
                    <a:p>
                      <a:pPr latinLnBrk="1"/>
                      <a:r>
                        <a:rPr lang="ko-KR" altLang="en-US" dirty="0"/>
                        <a:t>사업시설관리</a:t>
                      </a:r>
                    </a:p>
                  </a:txBody>
                  <a:tcPr/>
                </a:tc>
                <a:extLst>
                  <a:ext uri="{0D108BD9-81ED-4DB2-BD59-A6C34878D82A}">
                    <a16:rowId xmlns:a16="http://schemas.microsoft.com/office/drawing/2014/main" val="2036266751"/>
                  </a:ext>
                </a:extLst>
              </a:tr>
              <a:tr h="211546">
                <a:tc>
                  <a:txBody>
                    <a:bodyPr/>
                    <a:lstStyle/>
                    <a:p>
                      <a:pPr latinLnBrk="1"/>
                      <a:r>
                        <a:rPr lang="ko-KR" altLang="en-US" dirty="0"/>
                        <a:t>본사</a:t>
                      </a:r>
                    </a:p>
                  </a:txBody>
                  <a:tcPr/>
                </a:tc>
                <a:tc>
                  <a:txBody>
                    <a:bodyPr/>
                    <a:lstStyle/>
                    <a:p>
                      <a:pPr latinLnBrk="1"/>
                      <a:r>
                        <a:rPr lang="en-US" altLang="ko-KR" sz="1800" b="0" i="0" kern="1200" dirty="0">
                          <a:solidFill>
                            <a:schemeClr val="dk1"/>
                          </a:solidFill>
                          <a:effectLst/>
                          <a:latin typeface="+mn-lt"/>
                          <a:ea typeface="+mn-ea"/>
                          <a:cs typeface="+mn-cs"/>
                        </a:rPr>
                        <a:t>98</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73</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44</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41</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36</a:t>
                      </a:r>
                      <a:endParaRPr lang="ko-KR" altLang="en-US" dirty="0"/>
                    </a:p>
                  </a:txBody>
                  <a:tcPr/>
                </a:tc>
                <a:extLst>
                  <a:ext uri="{0D108BD9-81ED-4DB2-BD59-A6C34878D82A}">
                    <a16:rowId xmlns:a16="http://schemas.microsoft.com/office/drawing/2014/main" val="2334036937"/>
                  </a:ext>
                </a:extLst>
              </a:tr>
              <a:tr h="211546">
                <a:tc>
                  <a:txBody>
                    <a:bodyPr/>
                    <a:lstStyle/>
                    <a:p>
                      <a:pPr latinLnBrk="1"/>
                      <a:r>
                        <a:rPr lang="ko-KR" altLang="en-US" dirty="0"/>
                        <a:t>지사</a:t>
                      </a:r>
                    </a:p>
                  </a:txBody>
                  <a:tcPr/>
                </a:tc>
                <a:tc>
                  <a:txBody>
                    <a:bodyPr/>
                    <a:lstStyle/>
                    <a:p>
                      <a:pPr latinLnBrk="1"/>
                      <a:r>
                        <a:rPr lang="en-US" altLang="ko-KR" dirty="0"/>
                        <a:t>680</a:t>
                      </a:r>
                      <a:endParaRPr lang="ko-KR" altLang="en-US" dirty="0"/>
                    </a:p>
                  </a:txBody>
                  <a:tcPr/>
                </a:tc>
                <a:tc>
                  <a:txBody>
                    <a:bodyPr/>
                    <a:lstStyle/>
                    <a:p>
                      <a:pPr latinLnBrk="1"/>
                      <a:r>
                        <a:rPr lang="en-US" altLang="ko-KR" dirty="0"/>
                        <a:t>460</a:t>
                      </a:r>
                      <a:endParaRPr lang="ko-KR" altLang="en-US" dirty="0"/>
                    </a:p>
                  </a:txBody>
                  <a:tcPr/>
                </a:tc>
                <a:tc>
                  <a:txBody>
                    <a:bodyPr/>
                    <a:lstStyle/>
                    <a:p>
                      <a:pPr latinLnBrk="1"/>
                      <a:r>
                        <a:rPr lang="en-US" altLang="ko-KR" dirty="0"/>
                        <a:t>219</a:t>
                      </a:r>
                      <a:endParaRPr lang="ko-KR" altLang="en-US" dirty="0"/>
                    </a:p>
                  </a:txBody>
                  <a:tcPr/>
                </a:tc>
                <a:tc>
                  <a:txBody>
                    <a:bodyPr/>
                    <a:lstStyle/>
                    <a:p>
                      <a:pPr latinLnBrk="1"/>
                      <a:r>
                        <a:rPr lang="en-US" altLang="ko-KR" dirty="0"/>
                        <a:t>106</a:t>
                      </a:r>
                      <a:endParaRPr lang="ko-KR" altLang="en-US" dirty="0"/>
                    </a:p>
                  </a:txBody>
                  <a:tcPr/>
                </a:tc>
                <a:tc>
                  <a:txBody>
                    <a:bodyPr/>
                    <a:lstStyle/>
                    <a:p>
                      <a:pPr latinLnBrk="1"/>
                      <a:r>
                        <a:rPr lang="en-US" altLang="ko-KR" dirty="0"/>
                        <a:t>136</a:t>
                      </a:r>
                      <a:endParaRPr lang="ko-KR" altLang="en-US" dirty="0"/>
                    </a:p>
                  </a:txBody>
                  <a:tcPr/>
                </a:tc>
                <a:extLst>
                  <a:ext uri="{0D108BD9-81ED-4DB2-BD59-A6C34878D82A}">
                    <a16:rowId xmlns:a16="http://schemas.microsoft.com/office/drawing/2014/main" val="3537597395"/>
                  </a:ext>
                </a:extLst>
              </a:tr>
            </a:tbl>
          </a:graphicData>
        </a:graphic>
      </p:graphicFrame>
    </p:spTree>
    <p:extLst>
      <p:ext uri="{BB962C8B-B14F-4D97-AF65-F5344CB8AC3E}">
        <p14:creationId xmlns:p14="http://schemas.microsoft.com/office/powerpoint/2010/main" val="314454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D8CE2DD-DEDE-42DE-89A4-7F054708E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73" y="895268"/>
            <a:ext cx="3516630" cy="2692759"/>
          </a:xfrm>
          <a:prstGeom prst="rect">
            <a:avLst/>
          </a:prstGeom>
        </p:spPr>
      </p:pic>
      <p:pic>
        <p:nvPicPr>
          <p:cNvPr id="7" name="그림 6">
            <a:extLst>
              <a:ext uri="{FF2B5EF4-FFF2-40B4-BE49-F238E27FC236}">
                <a16:creationId xmlns:a16="http://schemas.microsoft.com/office/drawing/2014/main" id="{54BB5942-CD38-4E27-A8CA-7B31298AB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967" y="761679"/>
            <a:ext cx="4148000" cy="2561544"/>
          </a:xfrm>
          <a:prstGeom prst="rect">
            <a:avLst/>
          </a:prstGeom>
        </p:spPr>
      </p:pic>
      <p:pic>
        <p:nvPicPr>
          <p:cNvPr id="9" name="그림 8">
            <a:extLst>
              <a:ext uri="{FF2B5EF4-FFF2-40B4-BE49-F238E27FC236}">
                <a16:creationId xmlns:a16="http://schemas.microsoft.com/office/drawing/2014/main" id="{806D7C46-9947-4EF6-A0F1-F376A0A2C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73" y="3880793"/>
            <a:ext cx="3777887" cy="2704010"/>
          </a:xfrm>
          <a:prstGeom prst="rect">
            <a:avLst/>
          </a:prstGeom>
        </p:spPr>
      </p:pic>
      <p:pic>
        <p:nvPicPr>
          <p:cNvPr id="11" name="그림 10">
            <a:extLst>
              <a:ext uri="{FF2B5EF4-FFF2-40B4-BE49-F238E27FC236}">
                <a16:creationId xmlns:a16="http://schemas.microsoft.com/office/drawing/2014/main" id="{EAD55F15-CFB8-450B-BB40-DBA5374EA2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3669" y="3781673"/>
            <a:ext cx="4548596" cy="2929501"/>
          </a:xfrm>
          <a:prstGeom prst="rect">
            <a:avLst/>
          </a:prstGeom>
        </p:spPr>
      </p:pic>
      <p:sp>
        <p:nvSpPr>
          <p:cNvPr id="13" name="TextBox 12">
            <a:extLst>
              <a:ext uri="{FF2B5EF4-FFF2-40B4-BE49-F238E27FC236}">
                <a16:creationId xmlns:a16="http://schemas.microsoft.com/office/drawing/2014/main" id="{915A8DD5-18BB-497F-9DD0-36683B266AED}"/>
              </a:ext>
            </a:extLst>
          </p:cNvPr>
          <p:cNvSpPr txBox="1"/>
          <p:nvPr/>
        </p:nvSpPr>
        <p:spPr>
          <a:xfrm>
            <a:off x="1285331" y="417836"/>
            <a:ext cx="2351314" cy="369332"/>
          </a:xfrm>
          <a:prstGeom prst="rect">
            <a:avLst/>
          </a:prstGeom>
          <a:noFill/>
        </p:spPr>
        <p:txBody>
          <a:bodyPr wrap="square" rtlCol="0">
            <a:spAutoFit/>
          </a:bodyPr>
          <a:lstStyle/>
          <a:p>
            <a:r>
              <a:rPr lang="ko-KR" altLang="en-US" dirty="0"/>
              <a:t>본사 이상치 확인</a:t>
            </a:r>
          </a:p>
        </p:txBody>
      </p:sp>
      <p:sp>
        <p:nvSpPr>
          <p:cNvPr id="14" name="TextBox 13">
            <a:extLst>
              <a:ext uri="{FF2B5EF4-FFF2-40B4-BE49-F238E27FC236}">
                <a16:creationId xmlns:a16="http://schemas.microsoft.com/office/drawing/2014/main" id="{190D966E-9892-4CFD-ADBA-31B71CED1E45}"/>
              </a:ext>
            </a:extLst>
          </p:cNvPr>
          <p:cNvSpPr txBox="1"/>
          <p:nvPr/>
        </p:nvSpPr>
        <p:spPr>
          <a:xfrm>
            <a:off x="6396446" y="314019"/>
            <a:ext cx="2351314" cy="369332"/>
          </a:xfrm>
          <a:prstGeom prst="rect">
            <a:avLst/>
          </a:prstGeom>
          <a:noFill/>
        </p:spPr>
        <p:txBody>
          <a:bodyPr wrap="square" rtlCol="0">
            <a:spAutoFit/>
          </a:bodyPr>
          <a:lstStyle/>
          <a:p>
            <a:r>
              <a:rPr lang="ko-KR" altLang="en-US" dirty="0"/>
              <a:t>지사 이상치 확인</a:t>
            </a:r>
          </a:p>
        </p:txBody>
      </p:sp>
      <p:sp>
        <p:nvSpPr>
          <p:cNvPr id="15" name="TextBox 14">
            <a:extLst>
              <a:ext uri="{FF2B5EF4-FFF2-40B4-BE49-F238E27FC236}">
                <a16:creationId xmlns:a16="http://schemas.microsoft.com/office/drawing/2014/main" id="{070567A8-54A4-4408-81B9-29D03512DF0D}"/>
              </a:ext>
            </a:extLst>
          </p:cNvPr>
          <p:cNvSpPr txBox="1"/>
          <p:nvPr/>
        </p:nvSpPr>
        <p:spPr>
          <a:xfrm>
            <a:off x="6502310" y="3429000"/>
            <a:ext cx="2351314" cy="369332"/>
          </a:xfrm>
          <a:prstGeom prst="rect">
            <a:avLst/>
          </a:prstGeom>
          <a:noFill/>
        </p:spPr>
        <p:txBody>
          <a:bodyPr wrap="square" rtlCol="0">
            <a:spAutoFit/>
          </a:bodyPr>
          <a:lstStyle/>
          <a:p>
            <a:r>
              <a:rPr lang="ko-KR" altLang="en-US" dirty="0"/>
              <a:t>본사 이상치 제거</a:t>
            </a:r>
          </a:p>
        </p:txBody>
      </p:sp>
      <p:sp>
        <p:nvSpPr>
          <p:cNvPr id="16" name="TextBox 15">
            <a:extLst>
              <a:ext uri="{FF2B5EF4-FFF2-40B4-BE49-F238E27FC236}">
                <a16:creationId xmlns:a16="http://schemas.microsoft.com/office/drawing/2014/main" id="{D366ED3C-45AF-4E2F-B04A-E62498C01BCE}"/>
              </a:ext>
            </a:extLst>
          </p:cNvPr>
          <p:cNvSpPr txBox="1"/>
          <p:nvPr/>
        </p:nvSpPr>
        <p:spPr>
          <a:xfrm>
            <a:off x="1206138" y="3412341"/>
            <a:ext cx="2351314" cy="369332"/>
          </a:xfrm>
          <a:prstGeom prst="rect">
            <a:avLst/>
          </a:prstGeom>
          <a:noFill/>
        </p:spPr>
        <p:txBody>
          <a:bodyPr wrap="square" rtlCol="0">
            <a:spAutoFit/>
          </a:bodyPr>
          <a:lstStyle/>
          <a:p>
            <a:r>
              <a:rPr lang="ko-KR" altLang="en-US" dirty="0"/>
              <a:t>본사 이상치 제거</a:t>
            </a:r>
          </a:p>
        </p:txBody>
      </p:sp>
    </p:spTree>
    <p:extLst>
      <p:ext uri="{BB962C8B-B14F-4D97-AF65-F5344CB8AC3E}">
        <p14:creationId xmlns:p14="http://schemas.microsoft.com/office/powerpoint/2010/main" val="40776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E12AFA8-BFDA-46F8-888E-7214F0CF3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2960"/>
            <a:ext cx="12192000" cy="3641436"/>
          </a:xfrm>
          <a:prstGeom prst="rect">
            <a:avLst/>
          </a:prstGeom>
        </p:spPr>
      </p:pic>
      <p:graphicFrame>
        <p:nvGraphicFramePr>
          <p:cNvPr id="6" name="표 5">
            <a:extLst>
              <a:ext uri="{FF2B5EF4-FFF2-40B4-BE49-F238E27FC236}">
                <a16:creationId xmlns:a16="http://schemas.microsoft.com/office/drawing/2014/main" id="{6315C4EA-C8A9-4BC7-BC06-00EEDAEA7C36}"/>
              </a:ext>
            </a:extLst>
          </p:cNvPr>
          <p:cNvGraphicFramePr>
            <a:graphicFrameLocks noGrp="1"/>
          </p:cNvGraphicFramePr>
          <p:nvPr>
            <p:extLst>
              <p:ext uri="{D42A27DB-BD31-4B8C-83A1-F6EECF244321}">
                <p14:modId xmlns:p14="http://schemas.microsoft.com/office/powerpoint/2010/main" val="2592504816"/>
              </p:ext>
            </p:extLst>
          </p:nvPr>
        </p:nvGraphicFramePr>
        <p:xfrm>
          <a:off x="796835" y="4677712"/>
          <a:ext cx="10228220" cy="1483360"/>
        </p:xfrm>
        <a:graphic>
          <a:graphicData uri="http://schemas.openxmlformats.org/drawingml/2006/table">
            <a:tbl>
              <a:tblPr firstRow="1" bandRow="1">
                <a:tableStyleId>{5C22544A-7EE6-4342-B048-85BDC9FD1C3A}</a:tableStyleId>
              </a:tblPr>
              <a:tblGrid>
                <a:gridCol w="2045644">
                  <a:extLst>
                    <a:ext uri="{9D8B030D-6E8A-4147-A177-3AD203B41FA5}">
                      <a16:colId xmlns:a16="http://schemas.microsoft.com/office/drawing/2014/main" val="1770249193"/>
                    </a:ext>
                  </a:extLst>
                </a:gridCol>
                <a:gridCol w="2045644">
                  <a:extLst>
                    <a:ext uri="{9D8B030D-6E8A-4147-A177-3AD203B41FA5}">
                      <a16:colId xmlns:a16="http://schemas.microsoft.com/office/drawing/2014/main" val="1151435929"/>
                    </a:ext>
                  </a:extLst>
                </a:gridCol>
                <a:gridCol w="2045644">
                  <a:extLst>
                    <a:ext uri="{9D8B030D-6E8A-4147-A177-3AD203B41FA5}">
                      <a16:colId xmlns:a16="http://schemas.microsoft.com/office/drawing/2014/main" val="4174837"/>
                    </a:ext>
                  </a:extLst>
                </a:gridCol>
                <a:gridCol w="2045644">
                  <a:extLst>
                    <a:ext uri="{9D8B030D-6E8A-4147-A177-3AD203B41FA5}">
                      <a16:colId xmlns:a16="http://schemas.microsoft.com/office/drawing/2014/main" val="2867980902"/>
                    </a:ext>
                  </a:extLst>
                </a:gridCol>
                <a:gridCol w="2045644">
                  <a:extLst>
                    <a:ext uri="{9D8B030D-6E8A-4147-A177-3AD203B41FA5}">
                      <a16:colId xmlns:a16="http://schemas.microsoft.com/office/drawing/2014/main" val="585625027"/>
                    </a:ext>
                  </a:extLst>
                </a:gridCol>
              </a:tblGrid>
              <a:tr h="370840">
                <a:tc>
                  <a:txBody>
                    <a:bodyPr/>
                    <a:lstStyle/>
                    <a:p>
                      <a:pPr latinLnBrk="1"/>
                      <a:r>
                        <a:rPr lang="ko-KR" altLang="en-US" dirty="0"/>
                        <a:t>업종</a:t>
                      </a:r>
                    </a:p>
                  </a:txBody>
                  <a:tcPr/>
                </a:tc>
                <a:tc>
                  <a:txBody>
                    <a:bodyPr/>
                    <a:lstStyle/>
                    <a:p>
                      <a:pPr latinLnBrk="1"/>
                      <a:r>
                        <a:rPr lang="ko-KR" altLang="en-US" dirty="0"/>
                        <a:t>사업시설관리</a:t>
                      </a:r>
                    </a:p>
                  </a:txBody>
                  <a:tcPr/>
                </a:tc>
                <a:tc>
                  <a:txBody>
                    <a:bodyPr/>
                    <a:lstStyle/>
                    <a:p>
                      <a:pPr latinLnBrk="1"/>
                      <a:r>
                        <a:rPr lang="ko-KR" altLang="en-US" dirty="0"/>
                        <a:t>제조업</a:t>
                      </a:r>
                    </a:p>
                  </a:txBody>
                  <a:tcPr/>
                </a:tc>
                <a:tc>
                  <a:txBody>
                    <a:bodyPr/>
                    <a:lstStyle/>
                    <a:p>
                      <a:pPr latinLnBrk="1"/>
                      <a:r>
                        <a:rPr lang="ko-KR" altLang="en-US" dirty="0"/>
                        <a:t>과학 및 </a:t>
                      </a:r>
                      <a:r>
                        <a:rPr lang="ko-KR" altLang="en-US" dirty="0" err="1"/>
                        <a:t>기술업</a:t>
                      </a:r>
                      <a:endParaRPr lang="ko-KR" altLang="en-US" dirty="0"/>
                    </a:p>
                  </a:txBody>
                  <a:tcPr/>
                </a:tc>
                <a:tc>
                  <a:txBody>
                    <a:bodyPr/>
                    <a:lstStyle/>
                    <a:p>
                      <a:pPr latinLnBrk="1"/>
                      <a:r>
                        <a:rPr lang="ko-KR" altLang="en-US" dirty="0"/>
                        <a:t>교육서비스업</a:t>
                      </a:r>
                    </a:p>
                  </a:txBody>
                  <a:tcPr/>
                </a:tc>
                <a:extLst>
                  <a:ext uri="{0D108BD9-81ED-4DB2-BD59-A6C34878D82A}">
                    <a16:rowId xmlns:a16="http://schemas.microsoft.com/office/drawing/2014/main" val="1349700733"/>
                  </a:ext>
                </a:extLst>
              </a:tr>
              <a:tr h="370840">
                <a:tc>
                  <a:txBody>
                    <a:bodyPr/>
                    <a:lstStyle/>
                    <a:p>
                      <a:pPr latinLnBrk="1"/>
                      <a:r>
                        <a:rPr lang="ko-KR" altLang="en-US" dirty="0"/>
                        <a:t>본사</a:t>
                      </a:r>
                    </a:p>
                  </a:txBody>
                  <a:tcPr/>
                </a:tc>
                <a:tc>
                  <a:txBody>
                    <a:bodyPr/>
                    <a:lstStyle/>
                    <a:p>
                      <a:pPr latinLnBrk="1"/>
                      <a:r>
                        <a:rPr lang="en-US" altLang="ko-KR" dirty="0"/>
                        <a:t>36</a:t>
                      </a:r>
                      <a:endParaRPr lang="ko-KR" altLang="en-US" dirty="0"/>
                    </a:p>
                  </a:txBody>
                  <a:tcPr/>
                </a:tc>
                <a:tc>
                  <a:txBody>
                    <a:bodyPr/>
                    <a:lstStyle/>
                    <a:p>
                      <a:pPr latinLnBrk="1"/>
                      <a:r>
                        <a:rPr lang="en-US" altLang="ko-KR" dirty="0"/>
                        <a:t>41</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3377828607"/>
                  </a:ext>
                </a:extLst>
              </a:tr>
              <a:tr h="370840">
                <a:tc>
                  <a:txBody>
                    <a:bodyPr/>
                    <a:lstStyle/>
                    <a:p>
                      <a:pPr latinLnBrk="1"/>
                      <a:r>
                        <a:rPr lang="ko-KR" altLang="en-US" dirty="0" err="1"/>
                        <a:t>시자</a:t>
                      </a:r>
                      <a:endParaRPr lang="ko-KR" altLang="en-US" dirty="0"/>
                    </a:p>
                  </a:txBody>
                  <a:tcPr/>
                </a:tc>
                <a:tc>
                  <a:txBody>
                    <a:bodyPr/>
                    <a:lstStyle/>
                    <a:p>
                      <a:pPr latinLnBrk="1"/>
                      <a:r>
                        <a:rPr lang="en-US" altLang="ko-KR" dirty="0"/>
                        <a:t>136</a:t>
                      </a:r>
                      <a:endParaRPr lang="ko-KR" altLang="en-US" dirty="0"/>
                    </a:p>
                  </a:txBody>
                  <a:tcPr/>
                </a:tc>
                <a:tc>
                  <a:txBody>
                    <a:bodyPr/>
                    <a:lstStyle/>
                    <a:p>
                      <a:pPr latinLnBrk="1"/>
                      <a:r>
                        <a:rPr lang="en-US" altLang="ko-KR" dirty="0"/>
                        <a:t>106</a:t>
                      </a:r>
                      <a:endParaRPr lang="ko-KR" altLang="en-US" dirty="0"/>
                    </a:p>
                  </a:txBody>
                  <a:tcPr/>
                </a:tc>
                <a:tc>
                  <a:txBody>
                    <a:bodyPr/>
                    <a:lstStyle/>
                    <a:p>
                      <a:pPr latinLnBrk="1"/>
                      <a:r>
                        <a:rPr lang="en-US" altLang="ko-KR" dirty="0"/>
                        <a:t>88</a:t>
                      </a:r>
                      <a:endParaRPr lang="ko-KR" altLang="en-US" dirty="0"/>
                    </a:p>
                  </a:txBody>
                  <a:tcPr/>
                </a:tc>
                <a:tc>
                  <a:txBody>
                    <a:bodyPr/>
                    <a:lstStyle/>
                    <a:p>
                      <a:pPr latinLnBrk="1"/>
                      <a:r>
                        <a:rPr lang="en-US" altLang="ko-KR" dirty="0"/>
                        <a:t>89</a:t>
                      </a:r>
                      <a:endParaRPr lang="ko-KR" altLang="en-US" dirty="0"/>
                    </a:p>
                  </a:txBody>
                  <a:tcPr/>
                </a:tc>
                <a:extLst>
                  <a:ext uri="{0D108BD9-81ED-4DB2-BD59-A6C34878D82A}">
                    <a16:rowId xmlns:a16="http://schemas.microsoft.com/office/drawing/2014/main" val="1403473971"/>
                  </a:ext>
                </a:extLst>
              </a:tr>
              <a:tr h="370840">
                <a:tc>
                  <a:txBody>
                    <a:bodyPr/>
                    <a:lstStyle/>
                    <a:p>
                      <a:pPr latinLnBrk="1"/>
                      <a:r>
                        <a:rPr lang="ko-KR" altLang="en-US" dirty="0"/>
                        <a:t>비율</a:t>
                      </a:r>
                    </a:p>
                  </a:txBody>
                  <a:tcPr/>
                </a:tc>
                <a:tc>
                  <a:txBody>
                    <a:bodyPr/>
                    <a:lstStyle/>
                    <a:p>
                      <a:pPr latinLnBrk="1"/>
                      <a:r>
                        <a:rPr lang="en-US" altLang="ko-KR" dirty="0"/>
                        <a:t>48.96</a:t>
                      </a:r>
                      <a:endParaRPr lang="ko-KR" altLang="en-US" dirty="0"/>
                    </a:p>
                  </a:txBody>
                  <a:tcPr/>
                </a:tc>
                <a:tc>
                  <a:txBody>
                    <a:bodyPr/>
                    <a:lstStyle/>
                    <a:p>
                      <a:pPr latinLnBrk="1"/>
                      <a:r>
                        <a:rPr lang="en-US" altLang="ko-KR" dirty="0"/>
                        <a:t>43.46</a:t>
                      </a:r>
                      <a:endParaRPr lang="ko-KR" altLang="en-US" dirty="0"/>
                    </a:p>
                  </a:txBody>
                  <a:tcPr/>
                </a:tc>
                <a:tc>
                  <a:txBody>
                    <a:bodyPr/>
                    <a:lstStyle/>
                    <a:p>
                      <a:pPr latinLnBrk="1"/>
                      <a:r>
                        <a:rPr lang="en-US" altLang="ko-KR" dirty="0"/>
                        <a:t>17.6</a:t>
                      </a:r>
                      <a:endParaRPr lang="ko-KR" altLang="en-US" dirty="0"/>
                    </a:p>
                  </a:txBody>
                  <a:tcPr/>
                </a:tc>
                <a:tc>
                  <a:txBody>
                    <a:bodyPr/>
                    <a:lstStyle/>
                    <a:p>
                      <a:pPr latinLnBrk="1"/>
                      <a:r>
                        <a:rPr lang="en-US" altLang="ko-KR" dirty="0"/>
                        <a:t>12.46</a:t>
                      </a:r>
                      <a:endParaRPr lang="ko-KR" altLang="en-US" dirty="0"/>
                    </a:p>
                  </a:txBody>
                  <a:tcPr/>
                </a:tc>
                <a:extLst>
                  <a:ext uri="{0D108BD9-81ED-4DB2-BD59-A6C34878D82A}">
                    <a16:rowId xmlns:a16="http://schemas.microsoft.com/office/drawing/2014/main" val="3816550799"/>
                  </a:ext>
                </a:extLst>
              </a:tr>
            </a:tbl>
          </a:graphicData>
        </a:graphic>
      </p:graphicFrame>
      <p:sp>
        <p:nvSpPr>
          <p:cNvPr id="7" name="TextBox 6">
            <a:extLst>
              <a:ext uri="{FF2B5EF4-FFF2-40B4-BE49-F238E27FC236}">
                <a16:creationId xmlns:a16="http://schemas.microsoft.com/office/drawing/2014/main" id="{F442BD42-F90A-4B2E-96E4-1CE7EF3C755B}"/>
              </a:ext>
            </a:extLst>
          </p:cNvPr>
          <p:cNvSpPr txBox="1"/>
          <p:nvPr/>
        </p:nvSpPr>
        <p:spPr>
          <a:xfrm>
            <a:off x="679269" y="248194"/>
            <a:ext cx="5416731" cy="369332"/>
          </a:xfrm>
          <a:prstGeom prst="rect">
            <a:avLst/>
          </a:prstGeom>
          <a:noFill/>
        </p:spPr>
        <p:txBody>
          <a:bodyPr wrap="square" rtlCol="0">
            <a:spAutoFit/>
          </a:bodyPr>
          <a:lstStyle/>
          <a:p>
            <a:r>
              <a:rPr lang="en-US" altLang="ko-KR" dirty="0"/>
              <a:t>2.4 </a:t>
            </a:r>
            <a:r>
              <a:rPr lang="ko-KR" altLang="en-US" dirty="0"/>
              <a:t>이상치 제거 후</a:t>
            </a:r>
            <a:r>
              <a:rPr lang="en-US" altLang="ko-KR" dirty="0"/>
              <a:t>, </a:t>
            </a:r>
            <a:r>
              <a:rPr lang="ko-KR" altLang="en-US" dirty="0"/>
              <a:t>본사 지사  </a:t>
            </a:r>
          </a:p>
        </p:txBody>
      </p:sp>
    </p:spTree>
    <p:extLst>
      <p:ext uri="{BB962C8B-B14F-4D97-AF65-F5344CB8AC3E}">
        <p14:creationId xmlns:p14="http://schemas.microsoft.com/office/powerpoint/2010/main" val="209558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0A229A-C30D-4123-8BE0-C5A68D0C010A}"/>
              </a:ext>
            </a:extLst>
          </p:cNvPr>
          <p:cNvSpPr>
            <a:spLocks noGrp="1"/>
          </p:cNvSpPr>
          <p:nvPr>
            <p:ph type="title"/>
          </p:nvPr>
        </p:nvSpPr>
        <p:spPr/>
        <p:txBody>
          <a:bodyPr/>
          <a:lstStyle/>
          <a:p>
            <a:r>
              <a:rPr lang="en-US" altLang="ko-KR" dirty="0"/>
              <a:t>3. </a:t>
            </a:r>
            <a:r>
              <a:rPr lang="ko-KR" altLang="en-US" dirty="0"/>
              <a:t>규모별 도내 기업수의 연도별 증감 </a:t>
            </a:r>
          </a:p>
        </p:txBody>
      </p:sp>
    </p:spTree>
    <p:extLst>
      <p:ext uri="{BB962C8B-B14F-4D97-AF65-F5344CB8AC3E}">
        <p14:creationId xmlns:p14="http://schemas.microsoft.com/office/powerpoint/2010/main" val="428733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0BF9E-F258-4129-BEE7-03FCB21D2754}"/>
              </a:ext>
            </a:extLst>
          </p:cNvPr>
          <p:cNvSpPr txBox="1"/>
          <p:nvPr/>
        </p:nvSpPr>
        <p:spPr>
          <a:xfrm>
            <a:off x="1267097" y="613954"/>
            <a:ext cx="8177349" cy="369332"/>
          </a:xfrm>
          <a:prstGeom prst="rect">
            <a:avLst/>
          </a:prstGeom>
          <a:noFill/>
        </p:spPr>
        <p:txBody>
          <a:bodyPr wrap="square" rtlCol="0">
            <a:spAutoFit/>
          </a:bodyPr>
          <a:lstStyle/>
          <a:p>
            <a:r>
              <a:rPr lang="en-US" altLang="ko-KR" dirty="0"/>
              <a:t>3.1</a:t>
            </a:r>
            <a:r>
              <a:rPr lang="ko-KR" altLang="en-US" dirty="0"/>
              <a:t>규모별</a:t>
            </a:r>
            <a:r>
              <a:rPr lang="en-US" altLang="ko-KR" dirty="0"/>
              <a:t>(</a:t>
            </a:r>
            <a:r>
              <a:rPr lang="ko-KR" altLang="en-US" dirty="0"/>
              <a:t>종업원수</a:t>
            </a:r>
            <a:r>
              <a:rPr lang="en-US" altLang="ko-KR" dirty="0"/>
              <a:t>) </a:t>
            </a:r>
            <a:r>
              <a:rPr lang="ko-KR" altLang="en-US" dirty="0"/>
              <a:t>도내 기업 수 의 연도별 증감</a:t>
            </a:r>
            <a:r>
              <a:rPr lang="en-US" altLang="ko-KR" dirty="0"/>
              <a:t>(</a:t>
            </a:r>
            <a:r>
              <a:rPr lang="ko-KR" altLang="en-US" dirty="0"/>
              <a:t>도내</a:t>
            </a:r>
            <a:r>
              <a:rPr lang="en-US" altLang="ko-KR" dirty="0"/>
              <a:t>) – </a:t>
            </a:r>
            <a:r>
              <a:rPr lang="ko-KR" altLang="en-US" dirty="0"/>
              <a:t>소기업</a:t>
            </a:r>
          </a:p>
        </p:txBody>
      </p:sp>
      <p:pic>
        <p:nvPicPr>
          <p:cNvPr id="6" name="그림 5">
            <a:extLst>
              <a:ext uri="{FF2B5EF4-FFF2-40B4-BE49-F238E27FC236}">
                <a16:creationId xmlns:a16="http://schemas.microsoft.com/office/drawing/2014/main" id="{B30CA6BF-1DDA-439B-BE4A-F6393F20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1142457"/>
            <a:ext cx="2625634" cy="3867690"/>
          </a:xfrm>
          <a:prstGeom prst="rect">
            <a:avLst/>
          </a:prstGeom>
        </p:spPr>
      </p:pic>
      <p:pic>
        <p:nvPicPr>
          <p:cNvPr id="8" name="그림 7">
            <a:extLst>
              <a:ext uri="{FF2B5EF4-FFF2-40B4-BE49-F238E27FC236}">
                <a16:creationId xmlns:a16="http://schemas.microsoft.com/office/drawing/2014/main" id="{F0F52B14-5DBF-4910-9B91-004E74E45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475" y="1233897"/>
            <a:ext cx="3105583" cy="3867690"/>
          </a:xfrm>
          <a:prstGeom prst="rect">
            <a:avLst/>
          </a:prstGeom>
        </p:spPr>
      </p:pic>
      <p:pic>
        <p:nvPicPr>
          <p:cNvPr id="10" name="그림 9">
            <a:extLst>
              <a:ext uri="{FF2B5EF4-FFF2-40B4-BE49-F238E27FC236}">
                <a16:creationId xmlns:a16="http://schemas.microsoft.com/office/drawing/2014/main" id="{894C8688-9490-4924-A2CB-45649E209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0663" y="1142457"/>
            <a:ext cx="3105583" cy="3867690"/>
          </a:xfrm>
          <a:prstGeom prst="rect">
            <a:avLst/>
          </a:prstGeom>
        </p:spPr>
      </p:pic>
    </p:spTree>
    <p:extLst>
      <p:ext uri="{BB962C8B-B14F-4D97-AF65-F5344CB8AC3E}">
        <p14:creationId xmlns:p14="http://schemas.microsoft.com/office/powerpoint/2010/main" val="191049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13642F-25EC-496D-A924-FE7A41D91386}"/>
              </a:ext>
            </a:extLst>
          </p:cNvPr>
          <p:cNvSpPr txBox="1"/>
          <p:nvPr/>
        </p:nvSpPr>
        <p:spPr>
          <a:xfrm>
            <a:off x="2795451" y="274320"/>
            <a:ext cx="7315200" cy="646331"/>
          </a:xfrm>
          <a:prstGeom prst="rect">
            <a:avLst/>
          </a:prstGeom>
          <a:noFill/>
        </p:spPr>
        <p:txBody>
          <a:bodyPr wrap="square" rtlCol="0">
            <a:spAutoFit/>
          </a:bodyPr>
          <a:lstStyle/>
          <a:p>
            <a:r>
              <a:rPr lang="en-US" altLang="ko-KR" dirty="0"/>
              <a:t>3.2 </a:t>
            </a:r>
            <a:r>
              <a:rPr lang="ko-KR" altLang="en-US" dirty="0"/>
              <a:t>규모별</a:t>
            </a:r>
            <a:r>
              <a:rPr lang="en-US" altLang="ko-KR" dirty="0"/>
              <a:t>(</a:t>
            </a:r>
            <a:r>
              <a:rPr lang="ko-KR" altLang="en-US" dirty="0"/>
              <a:t>종업원수</a:t>
            </a:r>
            <a:r>
              <a:rPr lang="en-US" altLang="ko-KR" dirty="0"/>
              <a:t>) </a:t>
            </a:r>
            <a:r>
              <a:rPr lang="ko-KR" altLang="en-US" dirty="0"/>
              <a:t>기업 수 의 연도별 증감</a:t>
            </a:r>
          </a:p>
          <a:p>
            <a:endParaRPr lang="ko-KR" altLang="en-US" dirty="0"/>
          </a:p>
        </p:txBody>
      </p:sp>
      <p:pic>
        <p:nvPicPr>
          <p:cNvPr id="6" name="그림 5">
            <a:extLst>
              <a:ext uri="{FF2B5EF4-FFF2-40B4-BE49-F238E27FC236}">
                <a16:creationId xmlns:a16="http://schemas.microsoft.com/office/drawing/2014/main" id="{DEEFCE09-8B05-4D75-B5F8-7A5F8593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884" y="1051280"/>
            <a:ext cx="3105583" cy="3867690"/>
          </a:xfrm>
          <a:prstGeom prst="rect">
            <a:avLst/>
          </a:prstGeom>
        </p:spPr>
      </p:pic>
      <p:pic>
        <p:nvPicPr>
          <p:cNvPr id="13" name="그림 12">
            <a:extLst>
              <a:ext uri="{FF2B5EF4-FFF2-40B4-BE49-F238E27FC236}">
                <a16:creationId xmlns:a16="http://schemas.microsoft.com/office/drawing/2014/main" id="{88C49D0C-3DA8-44C0-B430-7C5C2979D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940" y="1058074"/>
            <a:ext cx="3105583" cy="3867689"/>
          </a:xfrm>
          <a:prstGeom prst="rect">
            <a:avLst/>
          </a:prstGeom>
        </p:spPr>
      </p:pic>
    </p:spTree>
    <p:extLst>
      <p:ext uri="{BB962C8B-B14F-4D97-AF65-F5344CB8AC3E}">
        <p14:creationId xmlns:p14="http://schemas.microsoft.com/office/powerpoint/2010/main" val="118597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4659DF7C-70D2-41A9-8E6F-F7D71BC8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408" y="1233897"/>
            <a:ext cx="3105583" cy="3867690"/>
          </a:xfrm>
          <a:prstGeom prst="rect">
            <a:avLst/>
          </a:prstGeom>
        </p:spPr>
      </p:pic>
      <p:sp>
        <p:nvSpPr>
          <p:cNvPr id="6" name="TextBox 5">
            <a:extLst>
              <a:ext uri="{FF2B5EF4-FFF2-40B4-BE49-F238E27FC236}">
                <a16:creationId xmlns:a16="http://schemas.microsoft.com/office/drawing/2014/main" id="{DCEFFF36-B0DF-43AE-98CD-24DC832034EA}"/>
              </a:ext>
            </a:extLst>
          </p:cNvPr>
          <p:cNvSpPr txBox="1"/>
          <p:nvPr/>
        </p:nvSpPr>
        <p:spPr>
          <a:xfrm>
            <a:off x="1881051" y="300446"/>
            <a:ext cx="6439989" cy="369332"/>
          </a:xfrm>
          <a:prstGeom prst="rect">
            <a:avLst/>
          </a:prstGeom>
          <a:noFill/>
        </p:spPr>
        <p:txBody>
          <a:bodyPr wrap="square" rtlCol="0">
            <a:spAutoFit/>
          </a:bodyPr>
          <a:lstStyle/>
          <a:p>
            <a:r>
              <a:rPr lang="en-US" altLang="ko-KR" dirty="0"/>
              <a:t>3.3 </a:t>
            </a:r>
            <a:r>
              <a:rPr lang="ko-KR" altLang="en-US" dirty="0"/>
              <a:t>규모별</a:t>
            </a:r>
            <a:r>
              <a:rPr lang="en-US" altLang="ko-KR" dirty="0"/>
              <a:t>(</a:t>
            </a:r>
            <a:r>
              <a:rPr lang="ko-KR" altLang="en-US" dirty="0"/>
              <a:t>종업원수</a:t>
            </a:r>
            <a:r>
              <a:rPr lang="en-US" altLang="ko-KR" dirty="0"/>
              <a:t>) </a:t>
            </a:r>
            <a:r>
              <a:rPr lang="ko-KR" altLang="en-US" dirty="0"/>
              <a:t>기업 수 의 연도별 증감</a:t>
            </a:r>
          </a:p>
        </p:txBody>
      </p:sp>
      <p:pic>
        <p:nvPicPr>
          <p:cNvPr id="7" name="그림 6">
            <a:extLst>
              <a:ext uri="{FF2B5EF4-FFF2-40B4-BE49-F238E27FC236}">
                <a16:creationId xmlns:a16="http://schemas.microsoft.com/office/drawing/2014/main" id="{B996EE53-8FCC-4325-986C-DD0D16CDB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727" y="1233897"/>
            <a:ext cx="2773681" cy="3867690"/>
          </a:xfrm>
          <a:prstGeom prst="rect">
            <a:avLst/>
          </a:prstGeom>
        </p:spPr>
      </p:pic>
      <p:pic>
        <p:nvPicPr>
          <p:cNvPr id="8" name="그림 7">
            <a:extLst>
              <a:ext uri="{FF2B5EF4-FFF2-40B4-BE49-F238E27FC236}">
                <a16:creationId xmlns:a16="http://schemas.microsoft.com/office/drawing/2014/main" id="{20B6B6D4-50C1-4503-BF1B-21DABEBDD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5583" y="1233897"/>
            <a:ext cx="2773681" cy="3867690"/>
          </a:xfrm>
          <a:prstGeom prst="rect">
            <a:avLst/>
          </a:prstGeom>
        </p:spPr>
      </p:pic>
      <p:pic>
        <p:nvPicPr>
          <p:cNvPr id="9" name="그림 8">
            <a:extLst>
              <a:ext uri="{FF2B5EF4-FFF2-40B4-BE49-F238E27FC236}">
                <a16:creationId xmlns:a16="http://schemas.microsoft.com/office/drawing/2014/main" id="{E9CED7D7-081D-4365-98CD-84F3C702D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3897"/>
            <a:ext cx="3105583" cy="3867690"/>
          </a:xfrm>
          <a:prstGeom prst="rect">
            <a:avLst/>
          </a:prstGeom>
        </p:spPr>
      </p:pic>
    </p:spTree>
    <p:extLst>
      <p:ext uri="{BB962C8B-B14F-4D97-AF65-F5344CB8AC3E}">
        <p14:creationId xmlns:p14="http://schemas.microsoft.com/office/powerpoint/2010/main" val="303946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8D6349-C0E4-43C1-8999-F95E44EC99A8}"/>
              </a:ext>
            </a:extLst>
          </p:cNvPr>
          <p:cNvSpPr>
            <a:spLocks noGrp="1"/>
          </p:cNvSpPr>
          <p:nvPr>
            <p:ph type="title"/>
          </p:nvPr>
        </p:nvSpPr>
        <p:spPr/>
        <p:txBody>
          <a:bodyPr/>
          <a:lstStyle/>
          <a:p>
            <a:r>
              <a:rPr lang="en-US" altLang="ko-KR" dirty="0"/>
              <a:t>4. </a:t>
            </a:r>
            <a:r>
              <a:rPr lang="ko-KR" altLang="en-US" dirty="0"/>
              <a:t>지역별 농공단지와 제주도 농공단지</a:t>
            </a:r>
          </a:p>
        </p:txBody>
      </p:sp>
      <p:sp>
        <p:nvSpPr>
          <p:cNvPr id="3" name="내용 개체 틀 2">
            <a:extLst>
              <a:ext uri="{FF2B5EF4-FFF2-40B4-BE49-F238E27FC236}">
                <a16:creationId xmlns:a16="http://schemas.microsoft.com/office/drawing/2014/main" id="{DCB9771A-8944-43B8-B60D-79AF19DF2040}"/>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771741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DCDE043C-863C-4222-BF46-47059FA4C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409"/>
            <a:ext cx="7380514" cy="2752725"/>
          </a:xfrm>
          <a:prstGeom prst="rect">
            <a:avLst/>
          </a:prstGeom>
        </p:spPr>
      </p:pic>
      <p:pic>
        <p:nvPicPr>
          <p:cNvPr id="7" name="그림 6">
            <a:extLst>
              <a:ext uri="{FF2B5EF4-FFF2-40B4-BE49-F238E27FC236}">
                <a16:creationId xmlns:a16="http://schemas.microsoft.com/office/drawing/2014/main" id="{38653E9E-D18D-4462-B0EC-0B0A3B7ED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7380514" cy="2752725"/>
          </a:xfrm>
          <a:prstGeom prst="rect">
            <a:avLst/>
          </a:prstGeom>
        </p:spPr>
      </p:pic>
      <p:sp>
        <p:nvSpPr>
          <p:cNvPr id="10" name="TextBox 9">
            <a:extLst>
              <a:ext uri="{FF2B5EF4-FFF2-40B4-BE49-F238E27FC236}">
                <a16:creationId xmlns:a16="http://schemas.microsoft.com/office/drawing/2014/main" id="{DD95E209-E2D4-4AEE-B1E3-173677230CF1}"/>
              </a:ext>
            </a:extLst>
          </p:cNvPr>
          <p:cNvSpPr txBox="1"/>
          <p:nvPr/>
        </p:nvSpPr>
        <p:spPr>
          <a:xfrm>
            <a:off x="7955280" y="676275"/>
            <a:ext cx="3579223" cy="369332"/>
          </a:xfrm>
          <a:prstGeom prst="rect">
            <a:avLst/>
          </a:prstGeom>
          <a:noFill/>
        </p:spPr>
        <p:txBody>
          <a:bodyPr wrap="square" rtlCol="0">
            <a:spAutoFit/>
          </a:bodyPr>
          <a:lstStyle/>
          <a:p>
            <a:r>
              <a:rPr lang="en-US" altLang="ko-KR" dirty="0"/>
              <a:t>4.1 </a:t>
            </a:r>
            <a:r>
              <a:rPr lang="ko-KR" altLang="en-US" dirty="0"/>
              <a:t>지역별 단지수와 입주업체 수</a:t>
            </a:r>
          </a:p>
        </p:txBody>
      </p:sp>
      <p:sp>
        <p:nvSpPr>
          <p:cNvPr id="2" name="TextBox 1">
            <a:extLst>
              <a:ext uri="{FF2B5EF4-FFF2-40B4-BE49-F238E27FC236}">
                <a16:creationId xmlns:a16="http://schemas.microsoft.com/office/drawing/2014/main" id="{2CD74188-9A75-4A8C-B4E4-24D00FB9E000}"/>
              </a:ext>
            </a:extLst>
          </p:cNvPr>
          <p:cNvSpPr txBox="1"/>
          <p:nvPr/>
        </p:nvSpPr>
        <p:spPr>
          <a:xfrm>
            <a:off x="168676" y="6488668"/>
            <a:ext cx="1420427" cy="261610"/>
          </a:xfrm>
          <a:prstGeom prst="rect">
            <a:avLst/>
          </a:prstGeom>
          <a:noFill/>
        </p:spPr>
        <p:txBody>
          <a:bodyPr wrap="square" rtlCol="0">
            <a:spAutoFit/>
          </a:bodyPr>
          <a:lstStyle/>
          <a:p>
            <a:r>
              <a:rPr lang="ko-KR" altLang="en-US" sz="1100" dirty="0"/>
              <a:t>연관</a:t>
            </a:r>
            <a:r>
              <a:rPr lang="en-US" altLang="ko-KR" sz="1100" dirty="0"/>
              <a:t>x, </a:t>
            </a:r>
            <a:r>
              <a:rPr lang="en-US" altLang="ko-KR" sz="1100" dirty="0" err="1"/>
              <a:t>jeju</a:t>
            </a:r>
            <a:endParaRPr lang="ko-KR" altLang="en-US" sz="1100" dirty="0"/>
          </a:p>
        </p:txBody>
      </p:sp>
    </p:spTree>
    <p:extLst>
      <p:ext uri="{BB962C8B-B14F-4D97-AF65-F5344CB8AC3E}">
        <p14:creationId xmlns:p14="http://schemas.microsoft.com/office/powerpoint/2010/main" val="92938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0550CA-D29D-45F4-A22F-6AB6399FBEBF}"/>
              </a:ext>
            </a:extLst>
          </p:cNvPr>
          <p:cNvSpPr>
            <a:spLocks noGrp="1"/>
          </p:cNvSpPr>
          <p:nvPr>
            <p:ph type="ctrTitle"/>
          </p:nvPr>
        </p:nvSpPr>
        <p:spPr>
          <a:xfrm>
            <a:off x="1524000" y="1122363"/>
            <a:ext cx="9144000" cy="445180"/>
          </a:xfrm>
        </p:spPr>
        <p:txBody>
          <a:bodyPr>
            <a:normAutofit fontScale="90000"/>
          </a:bodyPr>
          <a:lstStyle/>
          <a:p>
            <a:r>
              <a:rPr lang="ko-KR" altLang="en-US" dirty="0"/>
              <a:t>목차</a:t>
            </a:r>
            <a:br>
              <a:rPr lang="en-US" altLang="ko-KR" dirty="0"/>
            </a:br>
            <a:endParaRPr lang="ko-KR" altLang="en-US" dirty="0"/>
          </a:p>
        </p:txBody>
      </p:sp>
      <p:sp>
        <p:nvSpPr>
          <p:cNvPr id="3" name="부제목 2">
            <a:extLst>
              <a:ext uri="{FF2B5EF4-FFF2-40B4-BE49-F238E27FC236}">
                <a16:creationId xmlns:a16="http://schemas.microsoft.com/office/drawing/2014/main" id="{E39FD66C-8F9B-4165-B92C-87B849637A48}"/>
              </a:ext>
            </a:extLst>
          </p:cNvPr>
          <p:cNvSpPr>
            <a:spLocks noGrp="1"/>
          </p:cNvSpPr>
          <p:nvPr>
            <p:ph type="subTitle" idx="1"/>
          </p:nvPr>
        </p:nvSpPr>
        <p:spPr>
          <a:xfrm>
            <a:off x="1367246" y="1397726"/>
            <a:ext cx="9144000" cy="4337911"/>
          </a:xfrm>
        </p:spPr>
        <p:txBody>
          <a:bodyPr/>
          <a:lstStyle/>
          <a:p>
            <a:pPr algn="l"/>
            <a:r>
              <a:rPr lang="en-US" altLang="ko-KR" dirty="0"/>
              <a:t>1. </a:t>
            </a:r>
            <a:r>
              <a:rPr lang="ko-KR" altLang="en-US" dirty="0"/>
              <a:t>도내 업종별 사업체와 종사자수 </a:t>
            </a:r>
            <a:endParaRPr lang="en-US" altLang="ko-KR" dirty="0"/>
          </a:p>
          <a:p>
            <a:pPr marL="457200" indent="-457200" algn="l">
              <a:buAutoNum type="arabicPeriod"/>
            </a:pPr>
            <a:endParaRPr lang="ko-KR" altLang="en-US" dirty="0"/>
          </a:p>
          <a:p>
            <a:pPr algn="l"/>
            <a:r>
              <a:rPr lang="en-US" altLang="ko-KR" dirty="0"/>
              <a:t>2. </a:t>
            </a:r>
            <a:r>
              <a:rPr lang="ko-KR" altLang="en-US" dirty="0"/>
              <a:t>도내업종별 본사수와 </a:t>
            </a:r>
            <a:r>
              <a:rPr lang="ko-KR" altLang="en-US" dirty="0" err="1"/>
              <a:t>지사수</a:t>
            </a:r>
            <a:r>
              <a:rPr lang="ko-KR" altLang="en-US" dirty="0"/>
              <a:t> 비교 </a:t>
            </a:r>
            <a:endParaRPr lang="en-US" altLang="ko-KR" dirty="0"/>
          </a:p>
          <a:p>
            <a:pPr algn="l"/>
            <a:endParaRPr lang="ko-KR" altLang="en-US" dirty="0"/>
          </a:p>
          <a:p>
            <a:pPr algn="l"/>
            <a:r>
              <a:rPr lang="en-US" altLang="ko-KR" dirty="0"/>
              <a:t>3. </a:t>
            </a:r>
            <a:r>
              <a:rPr lang="ko-KR" altLang="en-US" dirty="0"/>
              <a:t>규모별 도내 기업수의 연도별 증감</a:t>
            </a:r>
            <a:endParaRPr lang="en-US" altLang="ko-KR" dirty="0"/>
          </a:p>
          <a:p>
            <a:pPr algn="l"/>
            <a:r>
              <a:rPr lang="ko-KR" altLang="en-US" dirty="0"/>
              <a:t> </a:t>
            </a:r>
          </a:p>
          <a:p>
            <a:pPr algn="l"/>
            <a:r>
              <a:rPr lang="en-US" altLang="ko-KR" dirty="0"/>
              <a:t>4. </a:t>
            </a:r>
            <a:r>
              <a:rPr lang="ko-KR" altLang="en-US" dirty="0"/>
              <a:t>지역별 농공  단지와 제주도 농공단지</a:t>
            </a:r>
          </a:p>
          <a:p>
            <a:endParaRPr lang="ko-KR" altLang="en-US" dirty="0"/>
          </a:p>
        </p:txBody>
      </p:sp>
    </p:spTree>
    <p:extLst>
      <p:ext uri="{BB962C8B-B14F-4D97-AF65-F5344CB8AC3E}">
        <p14:creationId xmlns:p14="http://schemas.microsoft.com/office/powerpoint/2010/main" val="161853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FF67AD69-2D72-4A92-B146-F54DBC8F1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28" y="676275"/>
            <a:ext cx="8333747" cy="4836251"/>
          </a:xfrm>
        </p:spPr>
      </p:pic>
      <p:sp>
        <p:nvSpPr>
          <p:cNvPr id="6" name="TextBox 5">
            <a:extLst>
              <a:ext uri="{FF2B5EF4-FFF2-40B4-BE49-F238E27FC236}">
                <a16:creationId xmlns:a16="http://schemas.microsoft.com/office/drawing/2014/main" id="{AD0A96DA-19F5-490F-8E27-566D527B7BC7}"/>
              </a:ext>
            </a:extLst>
          </p:cNvPr>
          <p:cNvSpPr txBox="1"/>
          <p:nvPr/>
        </p:nvSpPr>
        <p:spPr>
          <a:xfrm>
            <a:off x="8791302" y="927463"/>
            <a:ext cx="2913017" cy="369332"/>
          </a:xfrm>
          <a:prstGeom prst="rect">
            <a:avLst/>
          </a:prstGeom>
          <a:noFill/>
        </p:spPr>
        <p:txBody>
          <a:bodyPr wrap="square" rtlCol="0">
            <a:spAutoFit/>
          </a:bodyPr>
          <a:lstStyle/>
          <a:p>
            <a:r>
              <a:rPr lang="en-US" altLang="ko-KR" dirty="0"/>
              <a:t>4.2 </a:t>
            </a:r>
            <a:r>
              <a:rPr lang="ko-KR" altLang="en-US" dirty="0"/>
              <a:t>지역별 단지내 수출액 </a:t>
            </a:r>
          </a:p>
        </p:txBody>
      </p:sp>
    </p:spTree>
    <p:extLst>
      <p:ext uri="{BB962C8B-B14F-4D97-AF65-F5344CB8AC3E}">
        <p14:creationId xmlns:p14="http://schemas.microsoft.com/office/powerpoint/2010/main" val="93381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3828717C-8159-4218-8943-E4BA11521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01337"/>
            <a:ext cx="7022373" cy="3344092"/>
          </a:xfrm>
          <a:prstGeom prst="rect">
            <a:avLst/>
          </a:prstGeom>
        </p:spPr>
      </p:pic>
      <p:sp>
        <p:nvSpPr>
          <p:cNvPr id="8" name="TextBox 7">
            <a:extLst>
              <a:ext uri="{FF2B5EF4-FFF2-40B4-BE49-F238E27FC236}">
                <a16:creationId xmlns:a16="http://schemas.microsoft.com/office/drawing/2014/main" id="{61586786-BC59-4317-8A26-CA16DB0B61FE}"/>
              </a:ext>
            </a:extLst>
          </p:cNvPr>
          <p:cNvSpPr txBox="1"/>
          <p:nvPr/>
        </p:nvSpPr>
        <p:spPr>
          <a:xfrm>
            <a:off x="7106194" y="901337"/>
            <a:ext cx="3918857" cy="369332"/>
          </a:xfrm>
          <a:prstGeom prst="rect">
            <a:avLst/>
          </a:prstGeom>
          <a:noFill/>
        </p:spPr>
        <p:txBody>
          <a:bodyPr wrap="square" rtlCol="0">
            <a:spAutoFit/>
          </a:bodyPr>
          <a:lstStyle/>
          <a:p>
            <a:r>
              <a:rPr lang="en-US" altLang="ko-KR" dirty="0"/>
              <a:t>4.3 </a:t>
            </a:r>
            <a:r>
              <a:rPr lang="ko-KR" altLang="en-US" dirty="0"/>
              <a:t>도내 농공단지별 </a:t>
            </a:r>
            <a:r>
              <a:rPr lang="ko-KR" altLang="en-US" dirty="0" err="1"/>
              <a:t>입주업체수</a:t>
            </a:r>
            <a:endParaRPr lang="ko-KR" altLang="en-US" dirty="0"/>
          </a:p>
        </p:txBody>
      </p:sp>
      <p:sp>
        <p:nvSpPr>
          <p:cNvPr id="2" name="TextBox 1">
            <a:extLst>
              <a:ext uri="{FF2B5EF4-FFF2-40B4-BE49-F238E27FC236}">
                <a16:creationId xmlns:a16="http://schemas.microsoft.com/office/drawing/2014/main" id="{4B57C523-CB3D-403F-8B6C-2A258FEAEF27}"/>
              </a:ext>
            </a:extLst>
          </p:cNvPr>
          <p:cNvSpPr txBox="1"/>
          <p:nvPr/>
        </p:nvSpPr>
        <p:spPr>
          <a:xfrm>
            <a:off x="230819" y="6454066"/>
            <a:ext cx="1988599" cy="276999"/>
          </a:xfrm>
          <a:prstGeom prst="rect">
            <a:avLst/>
          </a:prstGeom>
          <a:noFill/>
        </p:spPr>
        <p:txBody>
          <a:bodyPr wrap="square" rtlCol="0">
            <a:spAutoFit/>
          </a:bodyPr>
          <a:lstStyle/>
          <a:p>
            <a:r>
              <a:rPr lang="ko-KR" altLang="en-US" sz="1200" dirty="0"/>
              <a:t>흐름</a:t>
            </a:r>
          </a:p>
        </p:txBody>
      </p:sp>
    </p:spTree>
    <p:extLst>
      <p:ext uri="{BB962C8B-B14F-4D97-AF65-F5344CB8AC3E}">
        <p14:creationId xmlns:p14="http://schemas.microsoft.com/office/powerpoint/2010/main" val="1177625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77007CE4-B864-4C14-AF78-154A34838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50" y="1357312"/>
            <a:ext cx="6057900" cy="4143375"/>
          </a:xfrm>
          <a:prstGeom prst="rect">
            <a:avLst/>
          </a:prstGeom>
        </p:spPr>
      </p:pic>
      <p:pic>
        <p:nvPicPr>
          <p:cNvPr id="7" name="그림 6">
            <a:extLst>
              <a:ext uri="{FF2B5EF4-FFF2-40B4-BE49-F238E27FC236}">
                <a16:creationId xmlns:a16="http://schemas.microsoft.com/office/drawing/2014/main" id="{61E4E26D-03FD-4E67-904B-5A5A5B4F4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511" y="672338"/>
            <a:ext cx="13297989" cy="3525096"/>
          </a:xfrm>
          <a:prstGeom prst="rect">
            <a:avLst/>
          </a:prstGeom>
        </p:spPr>
      </p:pic>
      <p:pic>
        <p:nvPicPr>
          <p:cNvPr id="9" name="그림 8">
            <a:extLst>
              <a:ext uri="{FF2B5EF4-FFF2-40B4-BE49-F238E27FC236}">
                <a16:creationId xmlns:a16="http://schemas.microsoft.com/office/drawing/2014/main" id="{22BF2AC4-D83C-403D-8C3E-5C82FF025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48" y="157647"/>
            <a:ext cx="6057900" cy="4143375"/>
          </a:xfrm>
          <a:prstGeom prst="rect">
            <a:avLst/>
          </a:prstGeom>
        </p:spPr>
      </p:pic>
      <p:pic>
        <p:nvPicPr>
          <p:cNvPr id="11" name="그림 10">
            <a:extLst>
              <a:ext uri="{FF2B5EF4-FFF2-40B4-BE49-F238E27FC236}">
                <a16:creationId xmlns:a16="http://schemas.microsoft.com/office/drawing/2014/main" id="{B3B25998-6C76-4CB0-A119-9D21B94E1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527" y="3689363"/>
            <a:ext cx="12192000" cy="3010989"/>
          </a:xfrm>
          <a:prstGeom prst="rect">
            <a:avLst/>
          </a:prstGeom>
        </p:spPr>
      </p:pic>
      <p:sp>
        <p:nvSpPr>
          <p:cNvPr id="12" name="TextBox 11">
            <a:extLst>
              <a:ext uri="{FF2B5EF4-FFF2-40B4-BE49-F238E27FC236}">
                <a16:creationId xmlns:a16="http://schemas.microsoft.com/office/drawing/2014/main" id="{4F8A769F-BACE-4521-BCE5-1CC4101E9E9D}"/>
              </a:ext>
            </a:extLst>
          </p:cNvPr>
          <p:cNvSpPr txBox="1"/>
          <p:nvPr/>
        </p:nvSpPr>
        <p:spPr>
          <a:xfrm>
            <a:off x="1018902" y="811076"/>
            <a:ext cx="1920240" cy="369332"/>
          </a:xfrm>
          <a:prstGeom prst="rect">
            <a:avLst/>
          </a:prstGeom>
          <a:noFill/>
        </p:spPr>
        <p:txBody>
          <a:bodyPr wrap="square" rtlCol="0">
            <a:spAutoFit/>
          </a:bodyPr>
          <a:lstStyle/>
          <a:p>
            <a:r>
              <a:rPr lang="ko-KR" altLang="en-US" dirty="0" err="1"/>
              <a:t>구좌농공단지</a:t>
            </a:r>
            <a:endParaRPr lang="ko-KR" altLang="en-US" dirty="0"/>
          </a:p>
        </p:txBody>
      </p:sp>
      <p:sp>
        <p:nvSpPr>
          <p:cNvPr id="14" name="TextBox 13">
            <a:extLst>
              <a:ext uri="{FF2B5EF4-FFF2-40B4-BE49-F238E27FC236}">
                <a16:creationId xmlns:a16="http://schemas.microsoft.com/office/drawing/2014/main" id="{AD5069CC-81F2-4D83-9559-659EB6CF9FC3}"/>
              </a:ext>
            </a:extLst>
          </p:cNvPr>
          <p:cNvSpPr txBox="1"/>
          <p:nvPr/>
        </p:nvSpPr>
        <p:spPr>
          <a:xfrm>
            <a:off x="3866606" y="3892731"/>
            <a:ext cx="2795451" cy="369332"/>
          </a:xfrm>
          <a:prstGeom prst="rect">
            <a:avLst/>
          </a:prstGeom>
          <a:noFill/>
        </p:spPr>
        <p:txBody>
          <a:bodyPr wrap="square" rtlCol="0">
            <a:spAutoFit/>
          </a:bodyPr>
          <a:lstStyle/>
          <a:p>
            <a:r>
              <a:rPr lang="ko-KR" altLang="en-US" dirty="0" err="1"/>
              <a:t>금능농공단지</a:t>
            </a:r>
            <a:endParaRPr lang="ko-KR" altLang="en-US" dirty="0"/>
          </a:p>
        </p:txBody>
      </p:sp>
      <p:sp>
        <p:nvSpPr>
          <p:cNvPr id="15" name="TextBox 14">
            <a:extLst>
              <a:ext uri="{FF2B5EF4-FFF2-40B4-BE49-F238E27FC236}">
                <a16:creationId xmlns:a16="http://schemas.microsoft.com/office/drawing/2014/main" id="{2CF2B229-60B1-48A1-877C-B1C81D9D5173}"/>
              </a:ext>
            </a:extLst>
          </p:cNvPr>
          <p:cNvSpPr txBox="1"/>
          <p:nvPr/>
        </p:nvSpPr>
        <p:spPr>
          <a:xfrm>
            <a:off x="7354389" y="561703"/>
            <a:ext cx="3004457" cy="369332"/>
          </a:xfrm>
          <a:prstGeom prst="rect">
            <a:avLst/>
          </a:prstGeom>
          <a:noFill/>
        </p:spPr>
        <p:txBody>
          <a:bodyPr wrap="square" rtlCol="0">
            <a:spAutoFit/>
          </a:bodyPr>
          <a:lstStyle/>
          <a:p>
            <a:r>
              <a:rPr lang="ko-KR" altLang="en-US" dirty="0"/>
              <a:t>제주첨단과학기술단지</a:t>
            </a:r>
          </a:p>
        </p:txBody>
      </p:sp>
      <p:sp>
        <p:nvSpPr>
          <p:cNvPr id="2" name="TextBox 1">
            <a:extLst>
              <a:ext uri="{FF2B5EF4-FFF2-40B4-BE49-F238E27FC236}">
                <a16:creationId xmlns:a16="http://schemas.microsoft.com/office/drawing/2014/main" id="{12626FF7-AA47-4200-B7D6-4777D3114EF1}"/>
              </a:ext>
            </a:extLst>
          </p:cNvPr>
          <p:cNvSpPr txBox="1"/>
          <p:nvPr/>
        </p:nvSpPr>
        <p:spPr>
          <a:xfrm>
            <a:off x="0" y="6586430"/>
            <a:ext cx="2752077" cy="261610"/>
          </a:xfrm>
          <a:prstGeom prst="rect">
            <a:avLst/>
          </a:prstGeom>
          <a:noFill/>
        </p:spPr>
        <p:txBody>
          <a:bodyPr wrap="square" rtlCol="0">
            <a:spAutoFit/>
          </a:bodyPr>
          <a:lstStyle/>
          <a:p>
            <a:r>
              <a:rPr lang="ko-KR" altLang="en-US" sz="1100" dirty="0"/>
              <a:t>제지</a:t>
            </a:r>
            <a:r>
              <a:rPr lang="en-US" altLang="ko-KR" sz="1100" dirty="0"/>
              <a:t>-</a:t>
            </a:r>
            <a:r>
              <a:rPr lang="ko-KR" altLang="en-US" sz="1100" dirty="0"/>
              <a:t>농축수산물</a:t>
            </a:r>
            <a:r>
              <a:rPr lang="en-US" altLang="ko-KR" sz="1100" dirty="0"/>
              <a:t>-</a:t>
            </a:r>
            <a:r>
              <a:rPr lang="ko-KR" altLang="en-US" sz="1100" dirty="0"/>
              <a:t>도매</a:t>
            </a:r>
          </a:p>
        </p:txBody>
      </p:sp>
    </p:spTree>
    <p:extLst>
      <p:ext uri="{BB962C8B-B14F-4D97-AF65-F5344CB8AC3E}">
        <p14:creationId xmlns:p14="http://schemas.microsoft.com/office/powerpoint/2010/main" val="198256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26DDB2-0CE6-49DC-B0B0-8F8883C3DCC1}"/>
              </a:ext>
            </a:extLst>
          </p:cNvPr>
          <p:cNvSpPr>
            <a:spLocks noGrp="1"/>
          </p:cNvSpPr>
          <p:nvPr>
            <p:ph type="title"/>
          </p:nvPr>
        </p:nvSpPr>
        <p:spPr/>
        <p:txBody>
          <a:bodyPr/>
          <a:lstStyle/>
          <a:p>
            <a:r>
              <a:rPr lang="ko-KR" altLang="en-US" dirty="0"/>
              <a:t>결론 및 시사점</a:t>
            </a:r>
          </a:p>
        </p:txBody>
      </p:sp>
      <p:sp>
        <p:nvSpPr>
          <p:cNvPr id="3" name="내용 개체 틀 2">
            <a:extLst>
              <a:ext uri="{FF2B5EF4-FFF2-40B4-BE49-F238E27FC236}">
                <a16:creationId xmlns:a16="http://schemas.microsoft.com/office/drawing/2014/main" id="{DDE689D6-A958-4381-9E52-123642821087}"/>
              </a:ext>
            </a:extLst>
          </p:cNvPr>
          <p:cNvSpPr>
            <a:spLocks noGrp="1"/>
          </p:cNvSpPr>
          <p:nvPr>
            <p:ph idx="1"/>
          </p:nvPr>
        </p:nvSpPr>
        <p:spPr/>
        <p:txBody>
          <a:bodyPr/>
          <a:lstStyle/>
          <a:p>
            <a:r>
              <a:rPr lang="ko-KR" altLang="en-US" dirty="0"/>
              <a:t>관광지의 특성상 숙박</a:t>
            </a:r>
            <a:r>
              <a:rPr lang="en-US" altLang="ko-KR" dirty="0"/>
              <a:t>/</a:t>
            </a:r>
            <a:r>
              <a:rPr lang="ko-KR" altLang="en-US" dirty="0"/>
              <a:t>음식점이 가장 많다</a:t>
            </a:r>
            <a:r>
              <a:rPr lang="en-US" altLang="ko-KR" dirty="0"/>
              <a:t>. </a:t>
            </a:r>
          </a:p>
          <a:p>
            <a:r>
              <a:rPr lang="ko-KR" altLang="en-US" dirty="0"/>
              <a:t>본사에 비해 지사가 상당이 많다</a:t>
            </a:r>
            <a:r>
              <a:rPr lang="en-US" altLang="ko-KR" dirty="0"/>
              <a:t>.</a:t>
            </a:r>
          </a:p>
          <a:p>
            <a:r>
              <a:rPr lang="ko-KR" altLang="en-US" dirty="0"/>
              <a:t>소규모 사업체는 계속해서 증가 추세이다</a:t>
            </a:r>
            <a:r>
              <a:rPr lang="en-US" altLang="ko-KR" dirty="0"/>
              <a:t>. </a:t>
            </a:r>
          </a:p>
          <a:p>
            <a:r>
              <a:rPr lang="ko-KR" altLang="en-US" dirty="0"/>
              <a:t>타 지역에 비해 농공단지의 규모가 작다</a:t>
            </a:r>
            <a:r>
              <a:rPr lang="en-US" altLang="ko-KR" dirty="0"/>
              <a:t>. </a:t>
            </a:r>
            <a:r>
              <a:rPr lang="ko-KR" altLang="en-US" dirty="0"/>
              <a:t>하지만 사회흐름에 맞게 운영하고 있다</a:t>
            </a:r>
            <a:r>
              <a:rPr lang="en-US" altLang="ko-KR" dirty="0"/>
              <a:t>.</a:t>
            </a:r>
          </a:p>
          <a:p>
            <a:r>
              <a:rPr lang="ko-KR" altLang="en-US" dirty="0"/>
              <a:t>수출액이 너무 적다</a:t>
            </a:r>
            <a:r>
              <a:rPr lang="en-US" altLang="ko-KR" dirty="0"/>
              <a:t>. </a:t>
            </a:r>
            <a:r>
              <a:rPr lang="ko-KR" altLang="en-US" dirty="0"/>
              <a:t>수출기업을 유치하거나 발굴 해야 한다</a:t>
            </a:r>
            <a:r>
              <a:rPr lang="en-US" altLang="ko-KR" dirty="0"/>
              <a:t>.</a:t>
            </a:r>
          </a:p>
          <a:p>
            <a:pPr marL="0" indent="0">
              <a:buNone/>
            </a:pPr>
            <a:br>
              <a:rPr lang="en-US" altLang="ko-KR" dirty="0"/>
            </a:br>
            <a:endParaRPr lang="ko-KR" altLang="en-US" dirty="0"/>
          </a:p>
        </p:txBody>
      </p:sp>
    </p:spTree>
    <p:extLst>
      <p:ext uri="{BB962C8B-B14F-4D97-AF65-F5344CB8AC3E}">
        <p14:creationId xmlns:p14="http://schemas.microsoft.com/office/powerpoint/2010/main" val="3673201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93F19A-6F2B-4ED5-9427-86822CF67B92}"/>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FDADCBE0-9B6F-45F8-B7C8-DAD6DE1D7B0E}"/>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65209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67D7A2-9E44-41BF-AA0E-2A70DDA126EC}"/>
              </a:ext>
            </a:extLst>
          </p:cNvPr>
          <p:cNvSpPr>
            <a:spLocks noGrp="1"/>
          </p:cNvSpPr>
          <p:nvPr>
            <p:ph type="title"/>
          </p:nvPr>
        </p:nvSpPr>
        <p:spPr/>
        <p:txBody>
          <a:bodyPr/>
          <a:lstStyle/>
          <a:p>
            <a:pPr algn="ctr"/>
            <a:r>
              <a:rPr lang="en-US" altLang="ko-KR" dirty="0"/>
              <a:t>1. </a:t>
            </a:r>
            <a:r>
              <a:rPr lang="ko-KR" altLang="en-US" dirty="0"/>
              <a:t>업종별 사업체와 종사자수 </a:t>
            </a:r>
          </a:p>
        </p:txBody>
      </p:sp>
      <p:sp>
        <p:nvSpPr>
          <p:cNvPr id="3" name="내용 개체 틀 2">
            <a:extLst>
              <a:ext uri="{FF2B5EF4-FFF2-40B4-BE49-F238E27FC236}">
                <a16:creationId xmlns:a16="http://schemas.microsoft.com/office/drawing/2014/main" id="{F5861B1D-35AA-4759-B5EB-469DDE1066B6}"/>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48101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86553CD7-0922-400C-A8B2-9E22E5AAF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11836400" cy="4051300"/>
          </a:xfrm>
          <a:prstGeom prst="rect">
            <a:avLst/>
          </a:prstGeom>
        </p:spPr>
      </p:pic>
      <p:sp>
        <p:nvSpPr>
          <p:cNvPr id="9" name="TextBox 8">
            <a:extLst>
              <a:ext uri="{FF2B5EF4-FFF2-40B4-BE49-F238E27FC236}">
                <a16:creationId xmlns:a16="http://schemas.microsoft.com/office/drawing/2014/main" id="{C42FC2B3-0B87-443B-8924-CA6EDF0FB2D3}"/>
              </a:ext>
            </a:extLst>
          </p:cNvPr>
          <p:cNvSpPr txBox="1"/>
          <p:nvPr/>
        </p:nvSpPr>
        <p:spPr>
          <a:xfrm>
            <a:off x="774700" y="97790"/>
            <a:ext cx="8115300" cy="369332"/>
          </a:xfrm>
          <a:prstGeom prst="rect">
            <a:avLst/>
          </a:prstGeom>
          <a:noFill/>
        </p:spPr>
        <p:txBody>
          <a:bodyPr wrap="square" rtlCol="0">
            <a:spAutoFit/>
          </a:bodyPr>
          <a:lstStyle/>
          <a:p>
            <a:r>
              <a:rPr lang="en-US" altLang="ko-KR" dirty="0"/>
              <a:t>1-1 </a:t>
            </a:r>
            <a:r>
              <a:rPr lang="ko-KR" altLang="en-US" dirty="0"/>
              <a:t>업종별 사업체 수</a:t>
            </a:r>
            <a:r>
              <a:rPr lang="en-US" altLang="ko-KR" dirty="0"/>
              <a:t>(</a:t>
            </a:r>
            <a:r>
              <a:rPr lang="ko-KR" altLang="en-US" dirty="0"/>
              <a:t>도내</a:t>
            </a:r>
            <a:r>
              <a:rPr lang="en-US" altLang="ko-KR" dirty="0"/>
              <a:t>)</a:t>
            </a:r>
            <a:r>
              <a:rPr lang="ko-KR" altLang="en-US" dirty="0"/>
              <a:t> </a:t>
            </a:r>
          </a:p>
        </p:txBody>
      </p:sp>
      <p:graphicFrame>
        <p:nvGraphicFramePr>
          <p:cNvPr id="10" name="표 9">
            <a:extLst>
              <a:ext uri="{FF2B5EF4-FFF2-40B4-BE49-F238E27FC236}">
                <a16:creationId xmlns:a16="http://schemas.microsoft.com/office/drawing/2014/main" id="{6B38124F-3262-45D8-ADF5-2106B6E49090}"/>
              </a:ext>
            </a:extLst>
          </p:cNvPr>
          <p:cNvGraphicFramePr>
            <a:graphicFrameLocks noGrp="1"/>
          </p:cNvGraphicFramePr>
          <p:nvPr>
            <p:extLst>
              <p:ext uri="{D42A27DB-BD31-4B8C-83A1-F6EECF244321}">
                <p14:modId xmlns:p14="http://schemas.microsoft.com/office/powerpoint/2010/main" val="841828656"/>
              </p:ext>
            </p:extLst>
          </p:nvPr>
        </p:nvGraphicFramePr>
        <p:xfrm>
          <a:off x="1587156" y="5296138"/>
          <a:ext cx="7754551" cy="741680"/>
        </p:xfrm>
        <a:graphic>
          <a:graphicData uri="http://schemas.openxmlformats.org/drawingml/2006/table">
            <a:tbl>
              <a:tblPr firstRow="1" bandRow="1">
                <a:tableStyleId>{5C22544A-7EE6-4342-B048-85BDC9FD1C3A}</a:tableStyleId>
              </a:tblPr>
              <a:tblGrid>
                <a:gridCol w="1458935">
                  <a:extLst>
                    <a:ext uri="{9D8B030D-6E8A-4147-A177-3AD203B41FA5}">
                      <a16:colId xmlns:a16="http://schemas.microsoft.com/office/drawing/2014/main" val="473592681"/>
                    </a:ext>
                  </a:extLst>
                </a:gridCol>
                <a:gridCol w="1573904">
                  <a:extLst>
                    <a:ext uri="{9D8B030D-6E8A-4147-A177-3AD203B41FA5}">
                      <a16:colId xmlns:a16="http://schemas.microsoft.com/office/drawing/2014/main" val="204398932"/>
                    </a:ext>
                  </a:extLst>
                </a:gridCol>
                <a:gridCol w="1573904">
                  <a:extLst>
                    <a:ext uri="{9D8B030D-6E8A-4147-A177-3AD203B41FA5}">
                      <a16:colId xmlns:a16="http://schemas.microsoft.com/office/drawing/2014/main" val="524908910"/>
                    </a:ext>
                  </a:extLst>
                </a:gridCol>
                <a:gridCol w="1573904">
                  <a:extLst>
                    <a:ext uri="{9D8B030D-6E8A-4147-A177-3AD203B41FA5}">
                      <a16:colId xmlns:a16="http://schemas.microsoft.com/office/drawing/2014/main" val="3520450747"/>
                    </a:ext>
                  </a:extLst>
                </a:gridCol>
                <a:gridCol w="1573904">
                  <a:extLst>
                    <a:ext uri="{9D8B030D-6E8A-4147-A177-3AD203B41FA5}">
                      <a16:colId xmlns:a16="http://schemas.microsoft.com/office/drawing/2014/main" val="2917709649"/>
                    </a:ext>
                  </a:extLst>
                </a:gridCol>
              </a:tblGrid>
              <a:tr h="370840">
                <a:tc>
                  <a:txBody>
                    <a:bodyPr/>
                    <a:lstStyle/>
                    <a:p>
                      <a:pPr latinLnBrk="1"/>
                      <a:r>
                        <a:rPr lang="ko-KR" altLang="en-US" dirty="0"/>
                        <a:t>숙박</a:t>
                      </a:r>
                      <a:r>
                        <a:rPr lang="en-US" altLang="ko-KR" dirty="0"/>
                        <a:t>/</a:t>
                      </a:r>
                      <a:r>
                        <a:rPr lang="ko-KR" altLang="en-US" dirty="0"/>
                        <a:t>음식점</a:t>
                      </a:r>
                    </a:p>
                  </a:txBody>
                  <a:tcPr/>
                </a:tc>
                <a:tc>
                  <a:txBody>
                    <a:bodyPr/>
                    <a:lstStyle/>
                    <a:p>
                      <a:pPr latinLnBrk="1"/>
                      <a:r>
                        <a:rPr lang="ko-KR" altLang="en-US" dirty="0"/>
                        <a:t>도매</a:t>
                      </a:r>
                    </a:p>
                  </a:txBody>
                  <a:tcPr/>
                </a:tc>
                <a:tc>
                  <a:txBody>
                    <a:bodyPr/>
                    <a:lstStyle/>
                    <a:p>
                      <a:pPr latinLnBrk="1"/>
                      <a:r>
                        <a:rPr lang="ko-KR" altLang="en-US" dirty="0"/>
                        <a:t>운수업</a:t>
                      </a:r>
                    </a:p>
                  </a:txBody>
                  <a:tcPr/>
                </a:tc>
                <a:tc>
                  <a:txBody>
                    <a:bodyPr/>
                    <a:lstStyle/>
                    <a:p>
                      <a:pPr latinLnBrk="1"/>
                      <a:r>
                        <a:rPr lang="ko-KR" altLang="en-US" dirty="0"/>
                        <a:t>개인서비스업</a:t>
                      </a:r>
                    </a:p>
                  </a:txBody>
                  <a:tcPr/>
                </a:tc>
                <a:tc>
                  <a:txBody>
                    <a:bodyPr/>
                    <a:lstStyle/>
                    <a:p>
                      <a:pPr latinLnBrk="1"/>
                      <a:r>
                        <a:rPr lang="ko-KR" altLang="en-US" dirty="0"/>
                        <a:t>교육서비스</a:t>
                      </a:r>
                    </a:p>
                  </a:txBody>
                  <a:tcPr/>
                </a:tc>
                <a:extLst>
                  <a:ext uri="{0D108BD9-81ED-4DB2-BD59-A6C34878D82A}">
                    <a16:rowId xmlns:a16="http://schemas.microsoft.com/office/drawing/2014/main" val="1259214709"/>
                  </a:ext>
                </a:extLst>
              </a:tr>
              <a:tr h="370840">
                <a:tc>
                  <a:txBody>
                    <a:bodyPr/>
                    <a:lstStyle/>
                    <a:p>
                      <a:pPr latinLnBrk="1"/>
                      <a:r>
                        <a:rPr lang="en-US" altLang="ko-KR" sz="1800" b="0" i="0" kern="1200" dirty="0">
                          <a:solidFill>
                            <a:schemeClr val="dk1"/>
                          </a:solidFill>
                          <a:effectLst/>
                          <a:latin typeface="+mn-lt"/>
                          <a:ea typeface="+mn-ea"/>
                          <a:cs typeface="+mn-cs"/>
                        </a:rPr>
                        <a:t>17008</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14393</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5801</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11958</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2585</a:t>
                      </a:r>
                      <a:endParaRPr lang="ko-KR" altLang="en-US" dirty="0"/>
                    </a:p>
                  </a:txBody>
                  <a:tcPr/>
                </a:tc>
                <a:extLst>
                  <a:ext uri="{0D108BD9-81ED-4DB2-BD59-A6C34878D82A}">
                    <a16:rowId xmlns:a16="http://schemas.microsoft.com/office/drawing/2014/main" val="1311926065"/>
                  </a:ext>
                </a:extLst>
              </a:tr>
            </a:tbl>
          </a:graphicData>
        </a:graphic>
      </p:graphicFrame>
    </p:spTree>
    <p:extLst>
      <p:ext uri="{BB962C8B-B14F-4D97-AF65-F5344CB8AC3E}">
        <p14:creationId xmlns:p14="http://schemas.microsoft.com/office/powerpoint/2010/main" val="286667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3D8D0F42-BFA6-4A4A-9615-EABE54FB2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5029"/>
            <a:ext cx="12192000" cy="4167947"/>
          </a:xfrm>
          <a:prstGeom prst="rect">
            <a:avLst/>
          </a:prstGeom>
        </p:spPr>
      </p:pic>
      <p:sp>
        <p:nvSpPr>
          <p:cNvPr id="8" name="TextBox 7">
            <a:extLst>
              <a:ext uri="{FF2B5EF4-FFF2-40B4-BE49-F238E27FC236}">
                <a16:creationId xmlns:a16="http://schemas.microsoft.com/office/drawing/2014/main" id="{628E94B1-F355-44EE-9F54-51D60D59728E}"/>
              </a:ext>
            </a:extLst>
          </p:cNvPr>
          <p:cNvSpPr txBox="1"/>
          <p:nvPr/>
        </p:nvSpPr>
        <p:spPr>
          <a:xfrm>
            <a:off x="926757" y="518984"/>
            <a:ext cx="5041557" cy="369332"/>
          </a:xfrm>
          <a:prstGeom prst="rect">
            <a:avLst/>
          </a:prstGeom>
          <a:noFill/>
        </p:spPr>
        <p:txBody>
          <a:bodyPr wrap="square" rtlCol="0">
            <a:spAutoFit/>
          </a:bodyPr>
          <a:lstStyle/>
          <a:p>
            <a:r>
              <a:rPr lang="en-US" altLang="ko-KR" dirty="0"/>
              <a:t>1-2. </a:t>
            </a:r>
            <a:r>
              <a:rPr lang="ko-KR" altLang="en-US" dirty="0"/>
              <a:t>업종별 종업원수</a:t>
            </a:r>
          </a:p>
        </p:txBody>
      </p:sp>
      <p:graphicFrame>
        <p:nvGraphicFramePr>
          <p:cNvPr id="9" name="표 8">
            <a:extLst>
              <a:ext uri="{FF2B5EF4-FFF2-40B4-BE49-F238E27FC236}">
                <a16:creationId xmlns:a16="http://schemas.microsoft.com/office/drawing/2014/main" id="{BC4D584A-54B2-4E2C-A135-9B38BC43D952}"/>
              </a:ext>
            </a:extLst>
          </p:cNvPr>
          <p:cNvGraphicFramePr>
            <a:graphicFrameLocks noGrp="1"/>
          </p:cNvGraphicFramePr>
          <p:nvPr>
            <p:extLst>
              <p:ext uri="{D42A27DB-BD31-4B8C-83A1-F6EECF244321}">
                <p14:modId xmlns:p14="http://schemas.microsoft.com/office/powerpoint/2010/main" val="911893069"/>
              </p:ext>
            </p:extLst>
          </p:nvPr>
        </p:nvGraphicFramePr>
        <p:xfrm>
          <a:off x="926756" y="5597336"/>
          <a:ext cx="9676926" cy="741680"/>
        </p:xfrm>
        <a:graphic>
          <a:graphicData uri="http://schemas.openxmlformats.org/drawingml/2006/table">
            <a:tbl>
              <a:tblPr firstRow="1" bandRow="1">
                <a:tableStyleId>{5C22544A-7EE6-4342-B048-85BDC9FD1C3A}</a:tableStyleId>
              </a:tblPr>
              <a:tblGrid>
                <a:gridCol w="1612821">
                  <a:extLst>
                    <a:ext uri="{9D8B030D-6E8A-4147-A177-3AD203B41FA5}">
                      <a16:colId xmlns:a16="http://schemas.microsoft.com/office/drawing/2014/main" val="1293685799"/>
                    </a:ext>
                  </a:extLst>
                </a:gridCol>
                <a:gridCol w="1612821">
                  <a:extLst>
                    <a:ext uri="{9D8B030D-6E8A-4147-A177-3AD203B41FA5}">
                      <a16:colId xmlns:a16="http://schemas.microsoft.com/office/drawing/2014/main" val="1604060542"/>
                    </a:ext>
                  </a:extLst>
                </a:gridCol>
                <a:gridCol w="1612821">
                  <a:extLst>
                    <a:ext uri="{9D8B030D-6E8A-4147-A177-3AD203B41FA5}">
                      <a16:colId xmlns:a16="http://schemas.microsoft.com/office/drawing/2014/main" val="543018631"/>
                    </a:ext>
                  </a:extLst>
                </a:gridCol>
                <a:gridCol w="1612821">
                  <a:extLst>
                    <a:ext uri="{9D8B030D-6E8A-4147-A177-3AD203B41FA5}">
                      <a16:colId xmlns:a16="http://schemas.microsoft.com/office/drawing/2014/main" val="3804728584"/>
                    </a:ext>
                  </a:extLst>
                </a:gridCol>
                <a:gridCol w="1612821">
                  <a:extLst>
                    <a:ext uri="{9D8B030D-6E8A-4147-A177-3AD203B41FA5}">
                      <a16:colId xmlns:a16="http://schemas.microsoft.com/office/drawing/2014/main" val="1759730135"/>
                    </a:ext>
                  </a:extLst>
                </a:gridCol>
                <a:gridCol w="1612821">
                  <a:extLst>
                    <a:ext uri="{9D8B030D-6E8A-4147-A177-3AD203B41FA5}">
                      <a16:colId xmlns:a16="http://schemas.microsoft.com/office/drawing/2014/main" val="3545180667"/>
                    </a:ext>
                  </a:extLst>
                </a:gridCol>
              </a:tblGrid>
              <a:tr h="370840">
                <a:tc>
                  <a:txBody>
                    <a:bodyPr/>
                    <a:lstStyle/>
                    <a:p>
                      <a:pPr latinLnBrk="1"/>
                      <a:r>
                        <a:rPr lang="ko-KR" altLang="en-US" dirty="0"/>
                        <a:t>숙박</a:t>
                      </a:r>
                      <a:r>
                        <a:rPr lang="en-US" altLang="ko-KR" dirty="0"/>
                        <a:t>/</a:t>
                      </a:r>
                      <a:r>
                        <a:rPr lang="ko-KR" altLang="en-US" dirty="0"/>
                        <a:t>음식점</a:t>
                      </a:r>
                    </a:p>
                  </a:txBody>
                  <a:tcPr/>
                </a:tc>
                <a:tc>
                  <a:txBody>
                    <a:bodyPr/>
                    <a:lstStyle/>
                    <a:p>
                      <a:pPr latinLnBrk="1"/>
                      <a:r>
                        <a:rPr lang="ko-KR" altLang="en-US" dirty="0"/>
                        <a:t>도매</a:t>
                      </a:r>
                    </a:p>
                  </a:txBody>
                  <a:tcPr/>
                </a:tc>
                <a:tc>
                  <a:txBody>
                    <a:bodyPr/>
                    <a:lstStyle/>
                    <a:p>
                      <a:pPr latinLnBrk="1"/>
                      <a:r>
                        <a:rPr lang="ko-KR" altLang="en-US" dirty="0" err="1">
                          <a:solidFill>
                            <a:srgbClr val="FF0000"/>
                          </a:solidFill>
                        </a:rPr>
                        <a:t>보건업</a:t>
                      </a:r>
                      <a:endParaRPr lang="ko-KR" altLang="en-US" dirty="0">
                        <a:solidFill>
                          <a:srgbClr val="FF0000"/>
                        </a:solidFill>
                      </a:endParaRPr>
                    </a:p>
                  </a:txBody>
                  <a:tcPr/>
                </a:tc>
                <a:tc>
                  <a:txBody>
                    <a:bodyPr/>
                    <a:lstStyle/>
                    <a:p>
                      <a:pPr latinLnBrk="1"/>
                      <a:r>
                        <a:rPr lang="ko-KR" altLang="en-US" dirty="0">
                          <a:solidFill>
                            <a:srgbClr val="FF0000"/>
                          </a:solidFill>
                        </a:rPr>
                        <a:t>건설업</a:t>
                      </a:r>
                    </a:p>
                  </a:txBody>
                  <a:tcPr/>
                </a:tc>
                <a:tc>
                  <a:txBody>
                    <a:bodyPr/>
                    <a:lstStyle/>
                    <a:p>
                      <a:pPr latinLnBrk="1"/>
                      <a:r>
                        <a:rPr lang="ko-KR" altLang="en-US" dirty="0">
                          <a:solidFill>
                            <a:srgbClr val="FF0000"/>
                          </a:solidFill>
                        </a:rPr>
                        <a:t>교육서비스업</a:t>
                      </a:r>
                    </a:p>
                  </a:txBody>
                  <a:tcPr/>
                </a:tc>
                <a:tc>
                  <a:txBody>
                    <a:bodyPr/>
                    <a:lstStyle/>
                    <a:p>
                      <a:pPr latinLnBrk="1"/>
                      <a:r>
                        <a:rPr lang="ko-KR" altLang="en-US" dirty="0"/>
                        <a:t>운수업</a:t>
                      </a:r>
                    </a:p>
                  </a:txBody>
                  <a:tcPr/>
                </a:tc>
                <a:extLst>
                  <a:ext uri="{0D108BD9-81ED-4DB2-BD59-A6C34878D82A}">
                    <a16:rowId xmlns:a16="http://schemas.microsoft.com/office/drawing/2014/main" val="794101618"/>
                  </a:ext>
                </a:extLst>
              </a:tr>
              <a:tr h="370840">
                <a:tc>
                  <a:txBody>
                    <a:bodyPr/>
                    <a:lstStyle/>
                    <a:p>
                      <a:pPr latinLnBrk="1"/>
                      <a:r>
                        <a:rPr lang="en-US" altLang="ko-KR" sz="1800" b="0" i="0" kern="1200" dirty="0">
                          <a:solidFill>
                            <a:schemeClr val="dk1"/>
                          </a:solidFill>
                          <a:effectLst/>
                          <a:latin typeface="+mn-lt"/>
                          <a:ea typeface="+mn-ea"/>
                          <a:cs typeface="+mn-cs"/>
                        </a:rPr>
                        <a:t>53532</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42548</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22006</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21674</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19650</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14781</a:t>
                      </a:r>
                      <a:endParaRPr lang="ko-KR" altLang="en-US" dirty="0"/>
                    </a:p>
                  </a:txBody>
                  <a:tcPr/>
                </a:tc>
                <a:extLst>
                  <a:ext uri="{0D108BD9-81ED-4DB2-BD59-A6C34878D82A}">
                    <a16:rowId xmlns:a16="http://schemas.microsoft.com/office/drawing/2014/main" val="3361364701"/>
                  </a:ext>
                </a:extLst>
              </a:tr>
            </a:tbl>
          </a:graphicData>
        </a:graphic>
      </p:graphicFrame>
    </p:spTree>
    <p:extLst>
      <p:ext uri="{BB962C8B-B14F-4D97-AF65-F5344CB8AC3E}">
        <p14:creationId xmlns:p14="http://schemas.microsoft.com/office/powerpoint/2010/main" val="170491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262A5A19-59B9-4139-8EC5-542F2BD66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764" y="1551544"/>
            <a:ext cx="10515600" cy="2845130"/>
          </a:xfrm>
        </p:spPr>
      </p:pic>
      <p:graphicFrame>
        <p:nvGraphicFramePr>
          <p:cNvPr id="6" name="표 5">
            <a:extLst>
              <a:ext uri="{FF2B5EF4-FFF2-40B4-BE49-F238E27FC236}">
                <a16:creationId xmlns:a16="http://schemas.microsoft.com/office/drawing/2014/main" id="{2C95A98F-0EBA-41E9-8A72-9F8BB50A3233}"/>
              </a:ext>
            </a:extLst>
          </p:cNvPr>
          <p:cNvGraphicFramePr>
            <a:graphicFrameLocks noGrp="1"/>
          </p:cNvGraphicFramePr>
          <p:nvPr>
            <p:extLst>
              <p:ext uri="{D42A27DB-BD31-4B8C-83A1-F6EECF244321}">
                <p14:modId xmlns:p14="http://schemas.microsoft.com/office/powerpoint/2010/main" val="2700971649"/>
              </p:ext>
            </p:extLst>
          </p:nvPr>
        </p:nvGraphicFramePr>
        <p:xfrm>
          <a:off x="1080654" y="4783665"/>
          <a:ext cx="3749964" cy="471440"/>
        </p:xfrm>
        <a:graphic>
          <a:graphicData uri="http://schemas.openxmlformats.org/drawingml/2006/table">
            <a:tbl>
              <a:tblPr firstRow="1" bandRow="1">
                <a:tableStyleId>{5C22544A-7EE6-4342-B048-85BDC9FD1C3A}</a:tableStyleId>
              </a:tblPr>
              <a:tblGrid>
                <a:gridCol w="1874982">
                  <a:extLst>
                    <a:ext uri="{9D8B030D-6E8A-4147-A177-3AD203B41FA5}">
                      <a16:colId xmlns:a16="http://schemas.microsoft.com/office/drawing/2014/main" val="112370024"/>
                    </a:ext>
                  </a:extLst>
                </a:gridCol>
                <a:gridCol w="1874982">
                  <a:extLst>
                    <a:ext uri="{9D8B030D-6E8A-4147-A177-3AD203B41FA5}">
                      <a16:colId xmlns:a16="http://schemas.microsoft.com/office/drawing/2014/main" val="1659417652"/>
                    </a:ext>
                  </a:extLst>
                </a:gridCol>
              </a:tblGrid>
              <a:tr h="471440">
                <a:tc>
                  <a:txBody>
                    <a:bodyPr/>
                    <a:lstStyle/>
                    <a:p>
                      <a:pPr latinLnBrk="1"/>
                      <a:r>
                        <a:rPr lang="ko-KR" altLang="en-US" dirty="0"/>
                        <a:t>숙박</a:t>
                      </a:r>
                      <a:r>
                        <a:rPr lang="en-US" altLang="ko-KR" dirty="0"/>
                        <a:t>/</a:t>
                      </a:r>
                      <a:r>
                        <a:rPr lang="ko-KR" altLang="en-US" dirty="0"/>
                        <a:t>음식점</a:t>
                      </a:r>
                    </a:p>
                  </a:txBody>
                  <a:tcPr/>
                </a:tc>
                <a:tc>
                  <a:txBody>
                    <a:bodyPr/>
                    <a:lstStyle/>
                    <a:p>
                      <a:pPr latinLnBrk="1"/>
                      <a:r>
                        <a:rPr lang="ko-KR" altLang="en-US" dirty="0"/>
                        <a:t>도매</a:t>
                      </a:r>
                    </a:p>
                  </a:txBody>
                  <a:tcPr/>
                </a:tc>
                <a:extLst>
                  <a:ext uri="{0D108BD9-81ED-4DB2-BD59-A6C34878D82A}">
                    <a16:rowId xmlns:a16="http://schemas.microsoft.com/office/drawing/2014/main" val="375626826"/>
                  </a:ext>
                </a:extLst>
              </a:tr>
            </a:tbl>
          </a:graphicData>
        </a:graphic>
      </p:graphicFrame>
      <p:sp>
        <p:nvSpPr>
          <p:cNvPr id="8" name="TextBox 7">
            <a:extLst>
              <a:ext uri="{FF2B5EF4-FFF2-40B4-BE49-F238E27FC236}">
                <a16:creationId xmlns:a16="http://schemas.microsoft.com/office/drawing/2014/main" id="{52E9A341-4B2A-4AA5-8FF6-CC6AFC1222C3}"/>
              </a:ext>
            </a:extLst>
          </p:cNvPr>
          <p:cNvSpPr txBox="1"/>
          <p:nvPr/>
        </p:nvSpPr>
        <p:spPr>
          <a:xfrm>
            <a:off x="2724727" y="674047"/>
            <a:ext cx="6031345" cy="369332"/>
          </a:xfrm>
          <a:prstGeom prst="rect">
            <a:avLst/>
          </a:prstGeom>
          <a:noFill/>
        </p:spPr>
        <p:txBody>
          <a:bodyPr wrap="square" rtlCol="0">
            <a:spAutoFit/>
          </a:bodyPr>
          <a:lstStyle/>
          <a:p>
            <a:r>
              <a:rPr lang="en-US" altLang="ko-KR" dirty="0"/>
              <a:t>1-3. </a:t>
            </a:r>
            <a:r>
              <a:rPr lang="ko-KR" altLang="en-US" dirty="0"/>
              <a:t>업종별 </a:t>
            </a:r>
            <a:r>
              <a:rPr lang="ko-KR" altLang="en-US" dirty="0" err="1"/>
              <a:t>사업체수와</a:t>
            </a:r>
            <a:r>
              <a:rPr lang="ko-KR" altLang="en-US" dirty="0"/>
              <a:t> 종업원의 관계</a:t>
            </a:r>
          </a:p>
        </p:txBody>
      </p:sp>
    </p:spTree>
    <p:extLst>
      <p:ext uri="{BB962C8B-B14F-4D97-AF65-F5344CB8AC3E}">
        <p14:creationId xmlns:p14="http://schemas.microsoft.com/office/powerpoint/2010/main" val="391276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2791CB5-842A-402F-9231-C0DE5A872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580" y="1345921"/>
            <a:ext cx="8810368" cy="4166157"/>
          </a:xfrm>
          <a:prstGeom prst="rect">
            <a:avLst/>
          </a:prstGeom>
        </p:spPr>
      </p:pic>
      <p:sp>
        <p:nvSpPr>
          <p:cNvPr id="6" name="TextBox 5">
            <a:extLst>
              <a:ext uri="{FF2B5EF4-FFF2-40B4-BE49-F238E27FC236}">
                <a16:creationId xmlns:a16="http://schemas.microsoft.com/office/drawing/2014/main" id="{27A765DF-3386-4B8F-896A-FA863C12581C}"/>
              </a:ext>
            </a:extLst>
          </p:cNvPr>
          <p:cNvSpPr txBox="1"/>
          <p:nvPr/>
        </p:nvSpPr>
        <p:spPr>
          <a:xfrm>
            <a:off x="1940011" y="383059"/>
            <a:ext cx="6524367" cy="646331"/>
          </a:xfrm>
          <a:prstGeom prst="rect">
            <a:avLst/>
          </a:prstGeom>
          <a:noFill/>
        </p:spPr>
        <p:txBody>
          <a:bodyPr wrap="square" rtlCol="0">
            <a:spAutoFit/>
          </a:bodyPr>
          <a:lstStyle/>
          <a:p>
            <a:r>
              <a:rPr lang="en-US" altLang="ko-KR" dirty="0"/>
              <a:t>1-4. </a:t>
            </a:r>
            <a:r>
              <a:rPr lang="ko-KR" altLang="en-US" dirty="0" err="1"/>
              <a:t>사업체수</a:t>
            </a:r>
            <a:r>
              <a:rPr lang="en-US" altLang="ko-KR" dirty="0"/>
              <a:t>/</a:t>
            </a:r>
            <a:r>
              <a:rPr lang="ko-KR" altLang="en-US" dirty="0"/>
              <a:t>종사자수 </a:t>
            </a:r>
            <a:r>
              <a:rPr lang="ko-KR" altLang="en-US" dirty="0" err="1"/>
              <a:t>산점도</a:t>
            </a:r>
            <a:r>
              <a:rPr lang="ko-KR" altLang="en-US" dirty="0"/>
              <a:t> 및 </a:t>
            </a:r>
            <a:r>
              <a:rPr lang="ko-KR" altLang="en-US" dirty="0" err="1"/>
              <a:t>회기선</a:t>
            </a:r>
            <a:endParaRPr lang="en-US" altLang="ko-KR" dirty="0"/>
          </a:p>
          <a:p>
            <a:endParaRPr lang="ko-KR" altLang="en-US" dirty="0"/>
          </a:p>
        </p:txBody>
      </p:sp>
      <p:graphicFrame>
        <p:nvGraphicFramePr>
          <p:cNvPr id="11" name="표 10">
            <a:extLst>
              <a:ext uri="{FF2B5EF4-FFF2-40B4-BE49-F238E27FC236}">
                <a16:creationId xmlns:a16="http://schemas.microsoft.com/office/drawing/2014/main" id="{FC8B0BA6-1E99-4787-9A00-41BA1B90AB18}"/>
              </a:ext>
            </a:extLst>
          </p:cNvPr>
          <p:cNvGraphicFramePr>
            <a:graphicFrameLocks noGrp="1"/>
          </p:cNvGraphicFramePr>
          <p:nvPr>
            <p:extLst>
              <p:ext uri="{D42A27DB-BD31-4B8C-83A1-F6EECF244321}">
                <p14:modId xmlns:p14="http://schemas.microsoft.com/office/powerpoint/2010/main" val="2451647723"/>
              </p:ext>
            </p:extLst>
          </p:nvPr>
        </p:nvGraphicFramePr>
        <p:xfrm>
          <a:off x="2782962" y="5512078"/>
          <a:ext cx="5681416" cy="370840"/>
        </p:xfrm>
        <a:graphic>
          <a:graphicData uri="http://schemas.openxmlformats.org/drawingml/2006/table">
            <a:tbl>
              <a:tblPr firstRow="1" bandRow="1">
                <a:tableStyleId>{5C22544A-7EE6-4342-B048-85BDC9FD1C3A}</a:tableStyleId>
              </a:tblPr>
              <a:tblGrid>
                <a:gridCol w="1420354">
                  <a:extLst>
                    <a:ext uri="{9D8B030D-6E8A-4147-A177-3AD203B41FA5}">
                      <a16:colId xmlns:a16="http://schemas.microsoft.com/office/drawing/2014/main" val="1042322751"/>
                    </a:ext>
                  </a:extLst>
                </a:gridCol>
                <a:gridCol w="1420354">
                  <a:extLst>
                    <a:ext uri="{9D8B030D-6E8A-4147-A177-3AD203B41FA5}">
                      <a16:colId xmlns:a16="http://schemas.microsoft.com/office/drawing/2014/main" val="3147044295"/>
                    </a:ext>
                  </a:extLst>
                </a:gridCol>
                <a:gridCol w="1420354">
                  <a:extLst>
                    <a:ext uri="{9D8B030D-6E8A-4147-A177-3AD203B41FA5}">
                      <a16:colId xmlns:a16="http://schemas.microsoft.com/office/drawing/2014/main" val="1308939492"/>
                    </a:ext>
                  </a:extLst>
                </a:gridCol>
                <a:gridCol w="1420354">
                  <a:extLst>
                    <a:ext uri="{9D8B030D-6E8A-4147-A177-3AD203B41FA5}">
                      <a16:colId xmlns:a16="http://schemas.microsoft.com/office/drawing/2014/main" val="893280827"/>
                    </a:ext>
                  </a:extLst>
                </a:gridCol>
              </a:tblGrid>
              <a:tr h="370840">
                <a:tc>
                  <a:txBody>
                    <a:bodyPr/>
                    <a:lstStyle/>
                    <a:p>
                      <a:pPr latinLnBrk="1"/>
                      <a:r>
                        <a:rPr lang="ko-KR" altLang="en-US" dirty="0">
                          <a:solidFill>
                            <a:srgbClr val="FF0000"/>
                          </a:solidFill>
                        </a:rPr>
                        <a:t>제조업</a:t>
                      </a:r>
                    </a:p>
                  </a:txBody>
                  <a:tcPr/>
                </a:tc>
                <a:tc>
                  <a:txBody>
                    <a:bodyPr/>
                    <a:lstStyle/>
                    <a:p>
                      <a:pPr latinLnBrk="1"/>
                      <a:r>
                        <a:rPr lang="ko-KR" altLang="en-US" dirty="0">
                          <a:solidFill>
                            <a:srgbClr val="FF0000"/>
                          </a:solidFill>
                        </a:rPr>
                        <a:t>과학</a:t>
                      </a:r>
                    </a:p>
                  </a:txBody>
                  <a:tcPr/>
                </a:tc>
                <a:tc>
                  <a:txBody>
                    <a:bodyPr/>
                    <a:lstStyle/>
                    <a:p>
                      <a:pPr latinLnBrk="1"/>
                      <a:r>
                        <a:rPr lang="ko-KR" altLang="en-US" dirty="0">
                          <a:solidFill>
                            <a:srgbClr val="FF0000"/>
                          </a:solidFill>
                        </a:rPr>
                        <a:t>출판</a:t>
                      </a:r>
                    </a:p>
                  </a:txBody>
                  <a:tcPr/>
                </a:tc>
                <a:tc>
                  <a:txBody>
                    <a:bodyPr/>
                    <a:lstStyle/>
                    <a:p>
                      <a:pPr latinLnBrk="1"/>
                      <a:r>
                        <a:rPr lang="ko-KR" altLang="en-US" dirty="0">
                          <a:solidFill>
                            <a:srgbClr val="FF0000"/>
                          </a:solidFill>
                        </a:rPr>
                        <a:t>예술</a:t>
                      </a:r>
                    </a:p>
                  </a:txBody>
                  <a:tcPr/>
                </a:tc>
                <a:extLst>
                  <a:ext uri="{0D108BD9-81ED-4DB2-BD59-A6C34878D82A}">
                    <a16:rowId xmlns:a16="http://schemas.microsoft.com/office/drawing/2014/main" val="3409664391"/>
                  </a:ext>
                </a:extLst>
              </a:tr>
            </a:tbl>
          </a:graphicData>
        </a:graphic>
      </p:graphicFrame>
    </p:spTree>
    <p:extLst>
      <p:ext uri="{BB962C8B-B14F-4D97-AF65-F5344CB8AC3E}">
        <p14:creationId xmlns:p14="http://schemas.microsoft.com/office/powerpoint/2010/main" val="266375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EC5057-6521-43B3-8B3B-B03E538D4E60}"/>
              </a:ext>
            </a:extLst>
          </p:cNvPr>
          <p:cNvSpPr>
            <a:spLocks noGrp="1"/>
          </p:cNvSpPr>
          <p:nvPr>
            <p:ph type="title"/>
          </p:nvPr>
        </p:nvSpPr>
        <p:spPr/>
        <p:txBody>
          <a:bodyPr/>
          <a:lstStyle/>
          <a:p>
            <a:pPr algn="ctr"/>
            <a:r>
              <a:rPr lang="en-US" altLang="ko-KR" dirty="0"/>
              <a:t>2. </a:t>
            </a:r>
            <a:r>
              <a:rPr lang="ko-KR" altLang="en-US" dirty="0"/>
              <a:t>업종별 본사수와 </a:t>
            </a:r>
            <a:r>
              <a:rPr lang="ko-KR" altLang="en-US" dirty="0" err="1"/>
              <a:t>지사수</a:t>
            </a:r>
            <a:r>
              <a:rPr lang="ko-KR" altLang="en-US" dirty="0"/>
              <a:t> </a:t>
            </a:r>
          </a:p>
        </p:txBody>
      </p:sp>
      <p:sp>
        <p:nvSpPr>
          <p:cNvPr id="3" name="내용 개체 틀 2">
            <a:extLst>
              <a:ext uri="{FF2B5EF4-FFF2-40B4-BE49-F238E27FC236}">
                <a16:creationId xmlns:a16="http://schemas.microsoft.com/office/drawing/2014/main" id="{45629497-54C6-4855-BA53-E5475B33DB64}"/>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00644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AD05DD8-57C0-4FD6-99D1-7BB14CDB3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0161"/>
            <a:ext cx="12192000" cy="3709850"/>
          </a:xfrm>
          <a:prstGeom prst="rect">
            <a:avLst/>
          </a:prstGeom>
        </p:spPr>
      </p:pic>
      <p:sp>
        <p:nvSpPr>
          <p:cNvPr id="6" name="TextBox 5">
            <a:extLst>
              <a:ext uri="{FF2B5EF4-FFF2-40B4-BE49-F238E27FC236}">
                <a16:creationId xmlns:a16="http://schemas.microsoft.com/office/drawing/2014/main" id="{A0319B42-68A0-459E-97C7-F1EEF5681F8F}"/>
              </a:ext>
            </a:extLst>
          </p:cNvPr>
          <p:cNvSpPr txBox="1"/>
          <p:nvPr/>
        </p:nvSpPr>
        <p:spPr>
          <a:xfrm>
            <a:off x="1214846" y="496389"/>
            <a:ext cx="7380514" cy="369332"/>
          </a:xfrm>
          <a:prstGeom prst="rect">
            <a:avLst/>
          </a:prstGeom>
          <a:noFill/>
        </p:spPr>
        <p:txBody>
          <a:bodyPr wrap="square" rtlCol="0">
            <a:spAutoFit/>
          </a:bodyPr>
          <a:lstStyle/>
          <a:p>
            <a:r>
              <a:rPr lang="en-US" altLang="ko-KR" dirty="0"/>
              <a:t>2.1</a:t>
            </a:r>
            <a:r>
              <a:rPr lang="ko-KR" altLang="en-US" dirty="0"/>
              <a:t>업종별 본사 수 </a:t>
            </a:r>
          </a:p>
        </p:txBody>
      </p:sp>
      <p:graphicFrame>
        <p:nvGraphicFramePr>
          <p:cNvPr id="7" name="표 6">
            <a:extLst>
              <a:ext uri="{FF2B5EF4-FFF2-40B4-BE49-F238E27FC236}">
                <a16:creationId xmlns:a16="http://schemas.microsoft.com/office/drawing/2014/main" id="{87337C83-D9E7-4780-9BC9-DE895A448366}"/>
              </a:ext>
            </a:extLst>
          </p:cNvPr>
          <p:cNvGraphicFramePr>
            <a:graphicFrameLocks noGrp="1"/>
          </p:cNvGraphicFramePr>
          <p:nvPr>
            <p:extLst>
              <p:ext uri="{D42A27DB-BD31-4B8C-83A1-F6EECF244321}">
                <p14:modId xmlns:p14="http://schemas.microsoft.com/office/powerpoint/2010/main" val="3200393821"/>
              </p:ext>
            </p:extLst>
          </p:nvPr>
        </p:nvGraphicFramePr>
        <p:xfrm>
          <a:off x="1561737" y="5206999"/>
          <a:ext cx="8128000" cy="97173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269698176"/>
                    </a:ext>
                  </a:extLst>
                </a:gridCol>
                <a:gridCol w="1625600">
                  <a:extLst>
                    <a:ext uri="{9D8B030D-6E8A-4147-A177-3AD203B41FA5}">
                      <a16:colId xmlns:a16="http://schemas.microsoft.com/office/drawing/2014/main" val="1602080279"/>
                    </a:ext>
                  </a:extLst>
                </a:gridCol>
                <a:gridCol w="1625600">
                  <a:extLst>
                    <a:ext uri="{9D8B030D-6E8A-4147-A177-3AD203B41FA5}">
                      <a16:colId xmlns:a16="http://schemas.microsoft.com/office/drawing/2014/main" val="3593646711"/>
                    </a:ext>
                  </a:extLst>
                </a:gridCol>
                <a:gridCol w="1625600">
                  <a:extLst>
                    <a:ext uri="{9D8B030D-6E8A-4147-A177-3AD203B41FA5}">
                      <a16:colId xmlns:a16="http://schemas.microsoft.com/office/drawing/2014/main" val="3715880838"/>
                    </a:ext>
                  </a:extLst>
                </a:gridCol>
                <a:gridCol w="1625600">
                  <a:extLst>
                    <a:ext uri="{9D8B030D-6E8A-4147-A177-3AD203B41FA5}">
                      <a16:colId xmlns:a16="http://schemas.microsoft.com/office/drawing/2014/main" val="1079656154"/>
                    </a:ext>
                  </a:extLst>
                </a:gridCol>
              </a:tblGrid>
              <a:tr h="485866">
                <a:tc>
                  <a:txBody>
                    <a:bodyPr/>
                    <a:lstStyle/>
                    <a:p>
                      <a:pPr latinLnBrk="1"/>
                      <a:r>
                        <a:rPr lang="ko-KR" altLang="en-US" dirty="0"/>
                        <a:t>도매</a:t>
                      </a:r>
                    </a:p>
                  </a:txBody>
                  <a:tcPr/>
                </a:tc>
                <a:tc>
                  <a:txBody>
                    <a:bodyPr/>
                    <a:lstStyle/>
                    <a:p>
                      <a:pPr latinLnBrk="1"/>
                      <a:r>
                        <a:rPr lang="ko-KR" altLang="en-US" dirty="0"/>
                        <a:t>금융</a:t>
                      </a:r>
                    </a:p>
                  </a:txBody>
                  <a:tcPr/>
                </a:tc>
                <a:tc>
                  <a:txBody>
                    <a:bodyPr/>
                    <a:lstStyle/>
                    <a:p>
                      <a:pPr latinLnBrk="1"/>
                      <a:r>
                        <a:rPr lang="ko-KR" altLang="en-US" dirty="0"/>
                        <a:t>보건</a:t>
                      </a:r>
                    </a:p>
                  </a:txBody>
                  <a:tcPr/>
                </a:tc>
                <a:tc>
                  <a:txBody>
                    <a:bodyPr/>
                    <a:lstStyle/>
                    <a:p>
                      <a:pPr latinLnBrk="1"/>
                      <a:r>
                        <a:rPr lang="ko-KR" altLang="en-US" dirty="0"/>
                        <a:t>제조</a:t>
                      </a:r>
                    </a:p>
                  </a:txBody>
                  <a:tcPr/>
                </a:tc>
                <a:tc>
                  <a:txBody>
                    <a:bodyPr/>
                    <a:lstStyle/>
                    <a:p>
                      <a:pPr latinLnBrk="1"/>
                      <a:r>
                        <a:rPr lang="ko-KR" altLang="en-US" dirty="0"/>
                        <a:t>사업시설관리</a:t>
                      </a:r>
                    </a:p>
                  </a:txBody>
                  <a:tcPr/>
                </a:tc>
                <a:extLst>
                  <a:ext uri="{0D108BD9-81ED-4DB2-BD59-A6C34878D82A}">
                    <a16:rowId xmlns:a16="http://schemas.microsoft.com/office/drawing/2014/main" val="2036266751"/>
                  </a:ext>
                </a:extLst>
              </a:tr>
              <a:tr h="485866">
                <a:tc>
                  <a:txBody>
                    <a:bodyPr/>
                    <a:lstStyle/>
                    <a:p>
                      <a:pPr latinLnBrk="1"/>
                      <a:r>
                        <a:rPr lang="en-US" altLang="ko-KR" sz="1800" b="0" i="0" kern="1200" dirty="0">
                          <a:solidFill>
                            <a:schemeClr val="dk1"/>
                          </a:solidFill>
                          <a:effectLst/>
                          <a:latin typeface="+mn-lt"/>
                          <a:ea typeface="+mn-ea"/>
                          <a:cs typeface="+mn-cs"/>
                        </a:rPr>
                        <a:t>98</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73</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44</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41</a:t>
                      </a:r>
                      <a:endParaRPr lang="ko-KR" altLang="en-US" dirty="0"/>
                    </a:p>
                  </a:txBody>
                  <a:tcPr/>
                </a:tc>
                <a:tc>
                  <a:txBody>
                    <a:bodyPr/>
                    <a:lstStyle/>
                    <a:p>
                      <a:pPr latinLnBrk="1"/>
                      <a:r>
                        <a:rPr lang="en-US" altLang="ko-KR" sz="1800" b="0" i="0" kern="1200" dirty="0">
                          <a:solidFill>
                            <a:schemeClr val="dk1"/>
                          </a:solidFill>
                          <a:effectLst/>
                          <a:latin typeface="+mn-lt"/>
                          <a:ea typeface="+mn-ea"/>
                          <a:cs typeface="+mn-cs"/>
                        </a:rPr>
                        <a:t>36</a:t>
                      </a:r>
                      <a:endParaRPr lang="ko-KR" altLang="en-US" dirty="0"/>
                    </a:p>
                  </a:txBody>
                  <a:tcPr/>
                </a:tc>
                <a:extLst>
                  <a:ext uri="{0D108BD9-81ED-4DB2-BD59-A6C34878D82A}">
                    <a16:rowId xmlns:a16="http://schemas.microsoft.com/office/drawing/2014/main" val="2334036937"/>
                  </a:ext>
                </a:extLst>
              </a:tr>
            </a:tbl>
          </a:graphicData>
        </a:graphic>
      </p:graphicFrame>
    </p:spTree>
    <p:extLst>
      <p:ext uri="{BB962C8B-B14F-4D97-AF65-F5344CB8AC3E}">
        <p14:creationId xmlns:p14="http://schemas.microsoft.com/office/powerpoint/2010/main" val="41063023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319</Words>
  <Application>Microsoft Office PowerPoint</Application>
  <PresentationFormat>와이드스크린</PresentationFormat>
  <Paragraphs>131</Paragraphs>
  <Slides>24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24</vt:i4>
      </vt:variant>
    </vt:vector>
  </HeadingPairs>
  <TitlesOfParts>
    <vt:vector size="27" baseType="lpstr">
      <vt:lpstr>맑은 고딕</vt:lpstr>
      <vt:lpstr>Arial</vt:lpstr>
      <vt:lpstr>Office 테마</vt:lpstr>
      <vt:lpstr>제주 기업 현황을 분석.   도내 사업체 현황과 시사점</vt:lpstr>
      <vt:lpstr>목차 </vt:lpstr>
      <vt:lpstr>1. 업종별 사업체와 종사자수 </vt:lpstr>
      <vt:lpstr>PowerPoint 프레젠테이션</vt:lpstr>
      <vt:lpstr>PowerPoint 프레젠테이션</vt:lpstr>
      <vt:lpstr>PowerPoint 프레젠테이션</vt:lpstr>
      <vt:lpstr>PowerPoint 프레젠테이션</vt:lpstr>
      <vt:lpstr>2. 업종별 본사수와 지사수 </vt:lpstr>
      <vt:lpstr>PowerPoint 프레젠테이션</vt:lpstr>
      <vt:lpstr>PowerPoint 프레젠테이션</vt:lpstr>
      <vt:lpstr>PowerPoint 프레젠테이션</vt:lpstr>
      <vt:lpstr>PowerPoint 프레젠테이션</vt:lpstr>
      <vt:lpstr>PowerPoint 프레젠테이션</vt:lpstr>
      <vt:lpstr>3. 규모별 도내 기업수의 연도별 증감 </vt:lpstr>
      <vt:lpstr>PowerPoint 프레젠테이션</vt:lpstr>
      <vt:lpstr>PowerPoint 프레젠테이션</vt:lpstr>
      <vt:lpstr>PowerPoint 프레젠테이션</vt:lpstr>
      <vt:lpstr>4. 지역별 농공단지와 제주도 농공단지</vt:lpstr>
      <vt:lpstr>PowerPoint 프레젠테이션</vt:lpstr>
      <vt:lpstr>PowerPoint 프레젠테이션</vt:lpstr>
      <vt:lpstr>PowerPoint 프레젠테이션</vt:lpstr>
      <vt:lpstr>PowerPoint 프레젠테이션</vt:lpstr>
      <vt:lpstr>결론 및 시사점</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ICT01_13</dc:creator>
  <cp:lastModifiedBy>ICT01_13</cp:lastModifiedBy>
  <cp:revision>18</cp:revision>
  <dcterms:created xsi:type="dcterms:W3CDTF">2019-12-06T00:05:07Z</dcterms:created>
  <dcterms:modified xsi:type="dcterms:W3CDTF">2019-12-06T06:32:57Z</dcterms:modified>
</cp:coreProperties>
</file>