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2" r:id="rId5"/>
    <p:sldId id="269" r:id="rId6"/>
    <p:sldId id="271" r:id="rId7"/>
    <p:sldId id="272" r:id="rId8"/>
    <p:sldId id="275" r:id="rId9"/>
    <p:sldId id="267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0CFB4C-7E22-489E-BF4A-6515A85BB9E3}" v="32" dt="2024-10-22T16:28:27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660"/>
  </p:normalViewPr>
  <p:slideViewPr>
    <p:cSldViewPr snapToGrid="0">
      <p:cViewPr varScale="1">
        <p:scale>
          <a:sx n="50" d="100"/>
          <a:sy n="50" d="100"/>
        </p:scale>
        <p:origin x="6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q=https%3A%2F%2Fddc-datascience.s3.amazonaws.com%2FProjects%2FProject.2-Housing%2FData%2FHousing.Data.csv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3710-D2AC-9DBA-4FAB-3B72F7D034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highlight>
                  <a:srgbClr val="C0C0C0"/>
                </a:highlight>
              </a:rPr>
              <a:t>Project 2</a:t>
            </a:r>
            <a:br>
              <a:rPr lang="en-US" sz="3200" dirty="0">
                <a:highlight>
                  <a:srgbClr val="C0C0C0"/>
                </a:highlight>
              </a:rPr>
            </a:br>
            <a:br>
              <a:rPr lang="en-US" sz="6600" dirty="0"/>
            </a:br>
            <a:r>
              <a:rPr lang="en-US" sz="7300" b="1" i="0" dirty="0">
                <a:effectLst/>
              </a:rPr>
              <a:t>Unveiling the Value Drivers: </a:t>
            </a:r>
            <a:br>
              <a:rPr lang="en-US" sz="7300" b="1" i="0" dirty="0">
                <a:effectLst/>
              </a:rPr>
            </a:br>
            <a:r>
              <a:rPr lang="en-US" sz="7300" b="1" i="0" dirty="0">
                <a:solidFill>
                  <a:srgbClr val="FF0000"/>
                </a:solidFill>
                <a:effectLst/>
              </a:rPr>
              <a:t>Predicting Housing Prices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BAE42-688E-5B87-CB68-608E59ECDC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sz="3200" b="1" dirty="0">
              <a:latin typeface="+mn-lt"/>
            </a:endParaRPr>
          </a:p>
          <a:p>
            <a:r>
              <a:rPr lang="en-US" sz="5100" b="1" dirty="0">
                <a:latin typeface="+mn-lt"/>
              </a:rPr>
              <a:t>Minerva franco</a:t>
            </a:r>
          </a:p>
          <a:p>
            <a:r>
              <a:rPr lang="en-US" sz="5100" b="1" dirty="0">
                <a:latin typeface="+mn-lt"/>
              </a:rPr>
              <a:t>10/22/24</a:t>
            </a:r>
          </a:p>
        </p:txBody>
      </p:sp>
    </p:spTree>
    <p:extLst>
      <p:ext uri="{BB962C8B-B14F-4D97-AF65-F5344CB8AC3E}">
        <p14:creationId xmlns:p14="http://schemas.microsoft.com/office/powerpoint/2010/main" val="407672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027F-E2F7-0C92-C955-7213CD8F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BE776A-B57E-93CB-EDE7-61890EC0F5F9}"/>
              </a:ext>
            </a:extLst>
          </p:cNvPr>
          <p:cNvSpPr txBox="1"/>
          <p:nvPr/>
        </p:nvSpPr>
        <p:spPr>
          <a:xfrm>
            <a:off x="1393371" y="2191657"/>
            <a:ext cx="10667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5D5D5"/>
                </a:solidFill>
                <a:effectLst/>
                <a:latin typeface="Roboto"/>
              </a:rPr>
              <a:t> </a:t>
            </a:r>
            <a:r>
              <a:rPr lang="en-US" b="0" i="0" dirty="0">
                <a:effectLst/>
                <a:latin typeface="Roboto"/>
                <a:hlinkClick r:id="rId2"/>
              </a:rPr>
              <a:t>https://ddc-datascience.s3.amazonaws.com/Projects/Project.2-Housing/Data/Housing.Data.csv</a:t>
            </a:r>
            <a:endParaRPr lang="en-US" b="0" i="0" dirty="0">
              <a:effectLst/>
              <a:latin typeface="Roboto"/>
            </a:endParaRPr>
          </a:p>
          <a:p>
            <a:endParaRPr lang="en-US" dirty="0">
              <a:solidFill>
                <a:srgbClr val="D5D5D5"/>
              </a:solidFill>
              <a:latin typeface="Roboto"/>
            </a:endParaRPr>
          </a:p>
          <a:p>
            <a:r>
              <a:rPr lang="en-US" b="0" i="0" dirty="0">
                <a:solidFill>
                  <a:srgbClr val="D5D5D5"/>
                </a:solidFill>
                <a:effectLst/>
                <a:latin typeface="Roboto"/>
              </a:rPr>
              <a:t> 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00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42AC5-2BF9-9AE1-BD7D-C816100B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Setting the Stage</a:t>
            </a:r>
            <a:endParaRPr lang="en-US" sz="11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2D807-237D-C744-4643-EE6154378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1098"/>
            <a:ext cx="10058400" cy="402336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effectLst/>
              </a:rPr>
              <a:t>● </a:t>
            </a:r>
            <a:r>
              <a:rPr lang="en-US" sz="2800" b="1" dirty="0">
                <a:solidFill>
                  <a:srgbClr val="FF0000"/>
                </a:solidFill>
                <a:effectLst/>
              </a:rPr>
              <a:t>The Challenge:</a:t>
            </a:r>
            <a:r>
              <a:rPr lang="en-US" sz="2800" dirty="0">
                <a:solidFill>
                  <a:srgbClr val="FF0000"/>
                </a:solidFill>
                <a:effectLst/>
              </a:rPr>
              <a:t> </a:t>
            </a:r>
            <a:r>
              <a:rPr lang="en-US" sz="2800" dirty="0">
                <a:effectLst/>
              </a:rPr>
              <a:t>Accurately forecasting housing prices.</a:t>
            </a:r>
          </a:p>
          <a:p>
            <a:pPr algn="l"/>
            <a:endParaRPr lang="en-US" sz="600" dirty="0">
              <a:effectLst/>
            </a:endParaRPr>
          </a:p>
          <a:p>
            <a:pPr algn="l"/>
            <a:r>
              <a:rPr lang="en-US" sz="2800" dirty="0">
                <a:effectLst/>
              </a:rPr>
              <a:t>● </a:t>
            </a:r>
            <a:r>
              <a:rPr lang="en-US" sz="2800" b="1" dirty="0">
                <a:solidFill>
                  <a:srgbClr val="FF0000"/>
                </a:solidFill>
                <a:effectLst/>
              </a:rPr>
              <a:t>The Data:</a:t>
            </a:r>
            <a:r>
              <a:rPr lang="en-US" sz="2800" dirty="0">
                <a:solidFill>
                  <a:srgbClr val="FF0000"/>
                </a:solidFill>
                <a:effectLst/>
              </a:rPr>
              <a:t> </a:t>
            </a:r>
            <a:r>
              <a:rPr lang="en-US" sz="2800" dirty="0">
                <a:effectLst/>
              </a:rPr>
              <a:t>Analyzing 2,637 home sales (2006-2010) from Ames, Iowa, with 81 characteristics per house.  </a:t>
            </a:r>
          </a:p>
          <a:p>
            <a:pPr algn="l"/>
            <a:endParaRPr lang="en-US" sz="800" dirty="0">
              <a:effectLst/>
            </a:endParaRPr>
          </a:p>
          <a:p>
            <a:pPr algn="l"/>
            <a:r>
              <a:rPr lang="en-US" sz="2800" dirty="0">
                <a:effectLst/>
              </a:rPr>
              <a:t>● </a:t>
            </a:r>
            <a:r>
              <a:rPr lang="en-US" sz="2800" b="1" dirty="0">
                <a:solidFill>
                  <a:srgbClr val="FF0000"/>
                </a:solidFill>
                <a:effectLst/>
              </a:rPr>
              <a:t>The Goal:</a:t>
            </a:r>
            <a:r>
              <a:rPr lang="en-US" sz="2800" dirty="0">
                <a:solidFill>
                  <a:srgbClr val="FF0000"/>
                </a:solidFill>
                <a:effectLst/>
              </a:rPr>
              <a:t> </a:t>
            </a:r>
            <a:r>
              <a:rPr lang="en-US" sz="2800" dirty="0">
                <a:effectLst/>
              </a:rPr>
              <a:t>Build a model to understand the factors impacting home values for a Supervised Regression proble</a:t>
            </a:r>
            <a:r>
              <a:rPr lang="en-US" sz="2800" dirty="0"/>
              <a:t>m.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854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2E1B-19A5-E7FB-43D2-3439F3298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024823"/>
            <a:ext cx="10213974" cy="4373779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effectLst/>
              </a:rPr>
              <a:t>Accurate predictions benefit:</a:t>
            </a:r>
          </a:p>
          <a:p>
            <a:pPr algn="l"/>
            <a:endParaRPr lang="en-US" sz="1050" dirty="0">
              <a:effectLst/>
            </a:endParaRPr>
          </a:p>
          <a:p>
            <a:pPr algn="l"/>
            <a:r>
              <a:rPr lang="en-US" sz="2800" dirty="0">
                <a:effectLst/>
              </a:rPr>
              <a:t>○ </a:t>
            </a:r>
            <a:r>
              <a:rPr lang="en-US" sz="2800" b="1" dirty="0">
                <a:solidFill>
                  <a:srgbClr val="FF0000"/>
                </a:solidFill>
                <a:effectLst/>
              </a:rPr>
              <a:t>Sellers:</a:t>
            </a:r>
            <a:r>
              <a:rPr lang="en-US" sz="2800" dirty="0">
                <a:effectLst/>
              </a:rPr>
              <a:t> Setting competitive yet profitable prices.</a:t>
            </a:r>
          </a:p>
          <a:p>
            <a:pPr algn="l"/>
            <a:r>
              <a:rPr lang="en-US" sz="2800" dirty="0">
                <a:effectLst/>
              </a:rPr>
              <a:t>○ </a:t>
            </a:r>
            <a:r>
              <a:rPr lang="en-US" sz="2800" b="1" dirty="0">
                <a:solidFill>
                  <a:srgbClr val="FF0000"/>
                </a:solidFill>
                <a:effectLst/>
              </a:rPr>
              <a:t>Buyers:</a:t>
            </a:r>
            <a:r>
              <a:rPr lang="en-US" sz="2800" dirty="0">
                <a:solidFill>
                  <a:srgbClr val="FF0000"/>
                </a:solidFill>
                <a:effectLst/>
              </a:rPr>
              <a:t> </a:t>
            </a:r>
            <a:r>
              <a:rPr lang="en-US" sz="2800" dirty="0">
                <a:effectLst/>
              </a:rPr>
              <a:t>Making informed purchasing decisions.</a:t>
            </a:r>
          </a:p>
          <a:p>
            <a:pPr algn="l"/>
            <a:r>
              <a:rPr lang="en-US" sz="2800" dirty="0">
                <a:effectLst/>
              </a:rPr>
              <a:t>○ </a:t>
            </a:r>
            <a:r>
              <a:rPr lang="en-US" sz="2800" b="1" dirty="0">
                <a:solidFill>
                  <a:srgbClr val="FF0000"/>
                </a:solidFill>
                <a:effectLst/>
              </a:rPr>
              <a:t>Real Estate Professionals:</a:t>
            </a:r>
            <a:r>
              <a:rPr lang="en-US" sz="2800" dirty="0">
                <a:effectLst/>
              </a:rPr>
              <a:t> Providing expert advice and valuations.</a:t>
            </a:r>
          </a:p>
          <a:p>
            <a:pPr algn="l"/>
            <a:r>
              <a:rPr lang="en-US" sz="2800" dirty="0">
                <a:effectLst/>
              </a:rPr>
              <a:t>○ </a:t>
            </a:r>
            <a:r>
              <a:rPr lang="en-US" sz="2800" b="1" dirty="0">
                <a:solidFill>
                  <a:srgbClr val="FF0000"/>
                </a:solidFill>
                <a:effectLst/>
              </a:rPr>
              <a:t>Appraisers:</a:t>
            </a:r>
            <a:r>
              <a:rPr lang="en-US" sz="2800" dirty="0">
                <a:solidFill>
                  <a:srgbClr val="FF0000"/>
                </a:solidFill>
                <a:effectLst/>
              </a:rPr>
              <a:t> </a:t>
            </a:r>
            <a:r>
              <a:rPr lang="en-US" sz="2800" dirty="0">
                <a:effectLst/>
              </a:rPr>
              <a:t>Ensuring fair and precise property assessments.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3CC778-9825-DD0C-98FB-81C9768C2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Why Housing Price Prediction Matters</a:t>
            </a:r>
          </a:p>
        </p:txBody>
      </p:sp>
    </p:spTree>
    <p:extLst>
      <p:ext uri="{BB962C8B-B14F-4D97-AF65-F5344CB8AC3E}">
        <p14:creationId xmlns:p14="http://schemas.microsoft.com/office/powerpoint/2010/main" val="99474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8448-8895-368E-87C0-A6988E54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Insights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FCF15-24E6-4347-F4FF-617AF801E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25600"/>
            <a:ext cx="10058400" cy="4774852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5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●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Data Exploration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</a:rPr>
              <a:t>○ The dataset has 81 columns, 2,637 rows, and missing values are present.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</a:rPr>
              <a:t>○ The target variable, "SalePrice," is of integer data type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●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Data Cleaning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</a:rPr>
              <a:t> Removing irrelevant columns (PID), columns with a high percentage of missing values and categorial columns with </a:t>
            </a:r>
            <a:r>
              <a:rPr lang="en-US" altLang="en-US" sz="2600" dirty="0"/>
              <a:t>high marginal probability.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●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One-Hot Encoding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</a:rPr>
              <a:t>Transforming high cardinality categorical features for model compatibility. 24 to 190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7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51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A01B4-9751-FD48-7A6B-5FE25DBDE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Feature Engineering and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59F64-7A55-E13B-C5A7-D0425DE0A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57" y="1737360"/>
            <a:ext cx="11190514" cy="4355044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●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Feature Selection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Correlation analysis identified "Overall Qual" and "Gr Liv Area" as having the strongest relationship with "SalePrice.“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altLang="en-US" sz="1800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kumimoji="0" lang="en-US" altLang="en-US" sz="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●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Regression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Employing both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Linear Regression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Ridge Regression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to predict "SalePrice.“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Models trained on an 80/20 train-test split</a:t>
            </a:r>
            <a:r>
              <a:rPr lang="en-US" altLang="en-US" sz="2000" dirty="0"/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Performance measured using Root Mean Squared Percentage Error (RMSPE).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Scatter plots compare actual vs. predicted prices, highlighting prediction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/>
          </a:p>
          <a:p>
            <a:pPr marL="0" indent="0" algn="l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959790-CF1A-2ED5-BD4B-CDCC1181E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6" y="2790543"/>
            <a:ext cx="2593689" cy="158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7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E12814-B921-F6E6-54BA-35A59FE93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797" y="1145596"/>
            <a:ext cx="4855203" cy="47580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AA186A-4185-C5C6-2534-FDEB093F70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93" r="4886" b="1"/>
          <a:stretch/>
        </p:blipFill>
        <p:spPr>
          <a:xfrm>
            <a:off x="6802440" y="1914143"/>
            <a:ext cx="3374832" cy="3006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52BA11-7945-C600-F2E4-91ECB6C89A11}"/>
              </a:ext>
            </a:extLst>
          </p:cNvPr>
          <p:cNvSpPr txBox="1"/>
          <p:nvPr/>
        </p:nvSpPr>
        <p:spPr>
          <a:xfrm>
            <a:off x="1008568" y="181529"/>
            <a:ext cx="9733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Feature Selection: Histogram of Overall Quality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687F6F-7019-EBF4-E3CA-9EC19388F8B6}"/>
              </a:ext>
            </a:extLst>
          </p:cNvPr>
          <p:cNvCxnSpPr>
            <a:cxnSpLocks/>
          </p:cNvCxnSpPr>
          <p:nvPr/>
        </p:nvCxnSpPr>
        <p:spPr>
          <a:xfrm>
            <a:off x="4364736" y="1341120"/>
            <a:ext cx="2621280" cy="1005840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87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B88644-C5B3-B336-BD18-80F7701F5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55" y="1191874"/>
            <a:ext cx="4826700" cy="30373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5C455D-6243-2AE6-65DF-5F10D369B834}"/>
              </a:ext>
            </a:extLst>
          </p:cNvPr>
          <p:cNvSpPr txBox="1"/>
          <p:nvPr/>
        </p:nvSpPr>
        <p:spPr>
          <a:xfrm>
            <a:off x="5652655" y="5126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401F3-B923-0919-42DF-6D781881432E}"/>
              </a:ext>
            </a:extLst>
          </p:cNvPr>
          <p:cNvSpPr txBox="1"/>
          <p:nvPr/>
        </p:nvSpPr>
        <p:spPr>
          <a:xfrm>
            <a:off x="825955" y="4308363"/>
            <a:ext cx="10218579" cy="1994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</a:t>
            </a: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Visualizing Predictions:</a:t>
            </a:r>
            <a:r>
              <a:rPr lang="en-US" sz="1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Scatter plots illustrated the relationship between actual and predicted house prices.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○ Points clustered near the diagonal line indicate accurate predictions.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○ Points scattered farther away represent larger prediction errors.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○ The plots revealed a positive linear trend, suggesting that as the actual prices increase, the predicted prices tend to rise as well.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</a:t>
            </a: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Interpreting RMSPE:</a:t>
            </a:r>
            <a:r>
              <a:rPr lang="en-US" sz="1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RMSPE of 26.6% suggests that the model's predictions, on average, deviate from the actual house prices by approximately 26.6%.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0EF5F7D7-F394-AF4C-F4C4-32630F083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266" y="1191874"/>
            <a:ext cx="4826701" cy="29724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FC718E-7B9A-C58E-4839-27CF34D9F39A}"/>
              </a:ext>
            </a:extLst>
          </p:cNvPr>
          <p:cNvSpPr txBox="1"/>
          <p:nvPr/>
        </p:nvSpPr>
        <p:spPr>
          <a:xfrm>
            <a:off x="1147466" y="220230"/>
            <a:ext cx="9897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Visualized Predictions: Actual House Prices vs Predicted House Prices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Using Ridge Regression and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15927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C93649-44C0-CB53-4BD6-2623115CE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781" y="1642545"/>
            <a:ext cx="8839303" cy="45989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4675F2-EED7-D726-BFB7-BA57F95E8EDC}"/>
              </a:ext>
            </a:extLst>
          </p:cNvPr>
          <p:cNvSpPr txBox="1"/>
          <p:nvPr/>
        </p:nvSpPr>
        <p:spPr>
          <a:xfrm>
            <a:off x="1407781" y="216984"/>
            <a:ext cx="8563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Additional Visualizations of Relationships 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between Features and Target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A47ED4-678B-B94A-BC77-0C44D32B540A}"/>
              </a:ext>
            </a:extLst>
          </p:cNvPr>
          <p:cNvSpPr txBox="1"/>
          <p:nvPr/>
        </p:nvSpPr>
        <p:spPr>
          <a:xfrm>
            <a:off x="2707732" y="1187683"/>
            <a:ext cx="6308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Line graph trending Average vs Max Sale Price x Year Built</a:t>
            </a:r>
          </a:p>
        </p:txBody>
      </p:sp>
    </p:spTree>
    <p:extLst>
      <p:ext uri="{BB962C8B-B14F-4D97-AF65-F5344CB8AC3E}">
        <p14:creationId xmlns:p14="http://schemas.microsoft.com/office/powerpoint/2010/main" val="264270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389A-39A6-A786-A0F5-3CCF9E24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1227D-E261-263C-5421-1D0349A1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○ While 'Overall Qual' and 'Gr Liv Area' provide a good starting point, incorporating additional relevant features could enhance prediction accuracy.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○ Experimenting with different model parameters and alternative regression techniques might yield improvements.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○ 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trained model and scaler were saved as a pickle file, enabling future use.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76363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835</TotalTime>
  <Words>491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Courier New</vt:lpstr>
      <vt:lpstr>Roboto</vt:lpstr>
      <vt:lpstr>Retrospect</vt:lpstr>
      <vt:lpstr>Project 2  Unveiling the Value Drivers:  Predicting Housing Prices</vt:lpstr>
      <vt:lpstr>Setting the Stage</vt:lpstr>
      <vt:lpstr>Why Housing Price Prediction Matters</vt:lpstr>
      <vt:lpstr>Data Insights and Preparation</vt:lpstr>
      <vt:lpstr>Feature Engineering and Model Selection</vt:lpstr>
      <vt:lpstr>PowerPoint Presentation</vt:lpstr>
      <vt:lpstr>PowerPoint Presentation</vt:lpstr>
      <vt:lpstr>PowerPoint Presentation</vt:lpstr>
      <vt:lpstr>Next Steps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Miné Franco</dc:creator>
  <cp:lastModifiedBy>Miné Franco</cp:lastModifiedBy>
  <cp:revision>4</cp:revision>
  <dcterms:created xsi:type="dcterms:W3CDTF">2024-10-08T18:30:38Z</dcterms:created>
  <dcterms:modified xsi:type="dcterms:W3CDTF">2024-12-04T18:28:28Z</dcterms:modified>
</cp:coreProperties>
</file>