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i/uzI38PjDXmi2+WXeZ13r8kUa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758580-2902-4762-BDB0-1F7549F243DC}">
  <a:tblStyle styleId="{51758580-2902-4762-BDB0-1F7549F243D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accent1">
              <a:alpha val="20000"/>
            </a:schemeClr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accent1">
              <a:alpha val="20000"/>
            </a:scheme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  <a:tblStyle styleId="{45808CF8-1A90-4EF1-AF45-4345E7617EAA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2de6e7f32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f2de6e7f32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f2de6e7f32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2de6e7f3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f2de6e7f3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f2de6e7f3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2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" type="body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" type="body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5"/>
          <p:cNvSpPr txBox="1"/>
          <p:nvPr>
            <p:ph idx="2" type="body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6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26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6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2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2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97" y="-985"/>
            <a:ext cx="9144793" cy="51454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21.jpg"/><Relationship Id="rId5" Type="http://schemas.openxmlformats.org/officeDocument/2006/relationships/image" Target="../media/image2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Data Science Process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9382"/>
              <a:buFont typeface="Calibri"/>
              <a:buNone/>
            </a:pPr>
            <a:r>
              <a:rPr lang="en-US"/>
              <a:t>&amp; Problem Definition</a:t>
            </a:r>
            <a:endParaRPr sz="3600"/>
          </a:p>
        </p:txBody>
      </p:sp>
      <p:sp>
        <p:nvSpPr>
          <p:cNvPr id="90" name="Google Shape;90;p1"/>
          <p:cNvSpPr txBox="1"/>
          <p:nvPr/>
        </p:nvSpPr>
        <p:spPr>
          <a:xfrm>
            <a:off x="6005209" y="4587548"/>
            <a:ext cx="286641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document is for the exclusive use of Deep Dive bootcamp participants during the bootcamp. This document may not be shared or duplicated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Types of Data Quiz</a:t>
            </a:r>
            <a:endParaRPr/>
          </a:p>
        </p:txBody>
      </p:sp>
      <p:pic>
        <p:nvPicPr>
          <p:cNvPr descr="Table&#10;&#10;Description automatically generated" id="206" name="Google Shape;20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8292" y="1285524"/>
            <a:ext cx="4720279" cy="3133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What Type of Data Science Problem is it? </a:t>
            </a:r>
            <a:endParaRPr sz="4000"/>
          </a:p>
        </p:txBody>
      </p:sp>
      <p:sp>
        <p:nvSpPr>
          <p:cNvPr id="212" name="Google Shape;212;p12"/>
          <p:cNvSpPr txBox="1"/>
          <p:nvPr/>
        </p:nvSpPr>
        <p:spPr>
          <a:xfrm>
            <a:off x="224481" y="1066285"/>
            <a:ext cx="85920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6AA84F"/>
                </a:solidFill>
                <a:latin typeface="Trebuchet MS"/>
                <a:ea typeface="Trebuchet MS"/>
                <a:cs typeface="Trebuchet MS"/>
                <a:sym typeface="Trebuchet MS"/>
              </a:rPr>
              <a:t>Supervised</a:t>
            </a:r>
            <a:r>
              <a:rPr b="1" i="0" lang="en-US" sz="2000" u="none" cap="none" strike="noStrike">
                <a:solidFill>
                  <a:srgbClr val="3D85C6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vs.</a:t>
            </a:r>
            <a:r>
              <a:rPr b="1" i="0" lang="en-US" sz="2000" u="none" cap="none" strike="noStrike">
                <a:solidFill>
                  <a:srgbClr val="3D85C6"/>
                </a:solidFill>
                <a:latin typeface="Trebuchet MS"/>
                <a:ea typeface="Trebuchet MS"/>
                <a:cs typeface="Trebuchet MS"/>
                <a:sym typeface="Trebuchet MS"/>
              </a:rPr>
              <a:t> Unsupervised Learning</a:t>
            </a: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2"/>
          <p:cNvSpPr txBox="1"/>
          <p:nvPr/>
        </p:nvSpPr>
        <p:spPr>
          <a:xfrm>
            <a:off x="282207" y="3913956"/>
            <a:ext cx="8746523" cy="5232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Supervised learning</a:t>
            </a:r>
            <a:r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involves building a model for predicting an output based one or more inputs. ​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Unsupervised learning</a:t>
            </a:r>
            <a:r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involves learning relationships of inputs without a labeled output. 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ram&#10;&#10;Description automatically generated" id="214" name="Google Shape;2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8059" y="1699346"/>
            <a:ext cx="41148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What Type of Data Science Problem is it? </a:t>
            </a:r>
            <a:endParaRPr sz="4000"/>
          </a:p>
        </p:txBody>
      </p:sp>
      <p:pic>
        <p:nvPicPr>
          <p:cNvPr descr="Diagram&#10;&#10;Description automatically generated" id="220" name="Google Shape;22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9793" y="1122122"/>
            <a:ext cx="4114800" cy="1952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1" name="Google Shape;221;p13"/>
          <p:cNvGraphicFramePr/>
          <p:nvPr/>
        </p:nvGraphicFramePr>
        <p:xfrm>
          <a:off x="363682" y="11606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{45808CF8-1A90-4EF1-AF45-4345E7617EAA}</a:tableStyleId>
              </a:tblPr>
              <a:tblGrid>
                <a:gridCol w="571250"/>
                <a:gridCol w="646550"/>
                <a:gridCol w="1016350"/>
              </a:tblGrid>
              <a:tr h="26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X1 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u="none" cap="none" strike="noStrike"/>
                        <a:t>age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X2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u="none" cap="none" strike="noStrike"/>
                        <a:t>income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Response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u="none" cap="none" strike="noStrike"/>
                        <a:t>Purchase?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5,000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20,000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19,000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53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32,000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7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40,000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7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u="none" cap="none" strike="noStrike"/>
                        <a:t>32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u="none" cap="none" strike="noStrike"/>
                        <a:t>35,000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u="none" cap="none" strike="noStrike"/>
                        <a:t>Yes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50,000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42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55,000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2" name="Google Shape;222;p13"/>
          <p:cNvGraphicFramePr/>
          <p:nvPr/>
        </p:nvGraphicFramePr>
        <p:xfrm>
          <a:off x="7434627" y="11688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{45808CF8-1A90-4EF1-AF45-4345E7617EAA}</a:tableStyleId>
              </a:tblPr>
              <a:tblGrid>
                <a:gridCol w="542625"/>
                <a:gridCol w="822600"/>
              </a:tblGrid>
              <a:tr h="25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X1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u="none" cap="none" strike="noStrike"/>
                        <a:t>age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X2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u="none" cap="none" strike="noStrike"/>
                        <a:t>income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u="none" cap="none" strike="noStrike"/>
                        <a:t>18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u="none" cap="none" strike="noStrike"/>
                        <a:t>5,000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6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u="none" cap="none" strike="noStrike"/>
                        <a:t>20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u="none" cap="none" strike="noStrike"/>
                        <a:t>20,000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6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u="none" cap="none" strike="noStrike"/>
                        <a:t>22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u="none" cap="none" strike="noStrike"/>
                        <a:t>19,000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53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u="none" cap="none" strike="noStrike"/>
                        <a:t>24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u="none" cap="none" strike="noStrike"/>
                        <a:t>32,000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7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u="none" cap="none" strike="noStrike"/>
                        <a:t>28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u="none" cap="none" strike="noStrike"/>
                        <a:t>40,000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6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u="none" cap="none" strike="noStrike"/>
                        <a:t>32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u="none" cap="none" strike="noStrike"/>
                        <a:t>35,000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u="none" cap="none" strike="noStrike"/>
                        <a:t>35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u="none" cap="none" strike="noStrike"/>
                        <a:t>50,000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5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u="none" cap="none" strike="noStrike"/>
                        <a:t>42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u="none" cap="none" strike="noStrike"/>
                        <a:t>55,000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3" name="Google Shape;223;p13"/>
          <p:cNvSpPr txBox="1"/>
          <p:nvPr/>
        </p:nvSpPr>
        <p:spPr>
          <a:xfrm>
            <a:off x="259116" y="3983228"/>
            <a:ext cx="8746523" cy="5232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Supervised learning</a:t>
            </a:r>
            <a:r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involves building a model for predicting an output based one or more inputs. ​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Unsupervised learning</a:t>
            </a:r>
            <a:r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involves learning relationships of inputs without a labeled output. 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170" y="703013"/>
            <a:ext cx="5853832" cy="30511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17-16 Ingenuity Powerpoint Template 1.jpg" id="229" name="Google Shape;229;p14"/>
          <p:cNvPicPr preferRelativeResize="0"/>
          <p:nvPr/>
        </p:nvPicPr>
        <p:blipFill rotWithShape="1">
          <a:blip r:embed="rId4">
            <a:alphaModFix/>
          </a:blip>
          <a:srcRect b="0" l="0" r="0" t="88889"/>
          <a:stretch/>
        </p:blipFill>
        <p:spPr>
          <a:xfrm>
            <a:off x="0" y="4572000"/>
            <a:ext cx="9141291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4"/>
          <p:cNvSpPr txBox="1"/>
          <p:nvPr>
            <p:ph type="title"/>
          </p:nvPr>
        </p:nvSpPr>
        <p:spPr>
          <a:xfrm>
            <a:off x="457200" y="205979"/>
            <a:ext cx="8229600" cy="445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What Type of Data Science Problem is it?</a:t>
            </a:r>
            <a:endParaRPr sz="2000"/>
          </a:p>
        </p:txBody>
      </p:sp>
      <p:sp>
        <p:nvSpPr>
          <p:cNvPr id="231" name="Google Shape;231;p14"/>
          <p:cNvSpPr txBox="1"/>
          <p:nvPr/>
        </p:nvSpPr>
        <p:spPr>
          <a:xfrm>
            <a:off x="6005209" y="4587548"/>
            <a:ext cx="286641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document is for the exclusive use of Deep Dive bootcamp participants during the bootcamp. This document may not be shared or duplicated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4"/>
          <p:cNvSpPr txBox="1"/>
          <p:nvPr/>
        </p:nvSpPr>
        <p:spPr>
          <a:xfrm>
            <a:off x="224480" y="3671501"/>
            <a:ext cx="8746523" cy="5847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Supervised learning</a:t>
            </a: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can be broken up into classification and regression problems. ​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Unsupervised learning</a:t>
            </a: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is generally a clustering problem.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Regression vs. Classification</a:t>
            </a:r>
            <a:endParaRPr/>
          </a:p>
        </p:txBody>
      </p:sp>
      <p:sp>
        <p:nvSpPr>
          <p:cNvPr id="238" name="Google Shape;238;p15"/>
          <p:cNvSpPr txBox="1"/>
          <p:nvPr/>
        </p:nvSpPr>
        <p:spPr>
          <a:xfrm>
            <a:off x="723900" y="3733285"/>
            <a:ext cx="7799173" cy="5847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Regression</a:t>
            </a: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involves making a prediction of a continuous output.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Classification</a:t>
            </a: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involves making a prediction of a categorical or binary output. 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5"/>
          <p:cNvSpPr/>
          <p:nvPr/>
        </p:nvSpPr>
        <p:spPr>
          <a:xfrm>
            <a:off x="766891" y="1145316"/>
            <a:ext cx="3643181" cy="240750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Let's build a model to predict what the temperature will be tomorrow.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5"/>
          <p:cNvSpPr/>
          <p:nvPr/>
        </p:nvSpPr>
        <p:spPr>
          <a:xfrm>
            <a:off x="4772539" y="1145316"/>
            <a:ext cx="3674073" cy="240750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Let's build a model to predict whether or not it will rain tomorrow.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artial sun outline" id="241" name="Google Shape;24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9287" y="2269009"/>
            <a:ext cx="1254210" cy="125935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5"/>
          <p:cNvSpPr txBox="1"/>
          <p:nvPr/>
        </p:nvSpPr>
        <p:spPr>
          <a:xfrm>
            <a:off x="3033068" y="2639196"/>
            <a:ext cx="10544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70°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059312" y="2572263"/>
            <a:ext cx="10544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ightning outline" id="244" name="Google Shape;24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86517" y="2269008"/>
            <a:ext cx="1377778" cy="1352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2de6e7f32_0_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What is a Predictive Model?</a:t>
            </a:r>
            <a:endParaRPr/>
          </a:p>
        </p:txBody>
      </p:sp>
      <p:sp>
        <p:nvSpPr>
          <p:cNvPr id="251" name="Google Shape;251;gf2de6e7f32_0_8"/>
          <p:cNvSpPr txBox="1"/>
          <p:nvPr/>
        </p:nvSpPr>
        <p:spPr>
          <a:xfrm>
            <a:off x="3971996" y="978500"/>
            <a:ext cx="3240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Real Life Observation</a:t>
            </a:r>
            <a:endParaRPr b="0" i="0" sz="1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" name="Google Shape;252;gf2de6e7f32_0_8"/>
          <p:cNvSpPr txBox="1"/>
          <p:nvPr/>
        </p:nvSpPr>
        <p:spPr>
          <a:xfrm>
            <a:off x="3680497" y="1939346"/>
            <a:ext cx="3996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Our Model Approximating Real Life</a:t>
            </a:r>
            <a:endParaRPr b="0" i="0" sz="1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3" name="Google Shape;253;gf2de6e7f32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4114" y="1542070"/>
            <a:ext cx="4689681" cy="31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f2de6e7f32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7675" y="2383049"/>
            <a:ext cx="2680570" cy="37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f2de6e7f32_0_8"/>
          <p:cNvSpPr txBox="1"/>
          <p:nvPr/>
        </p:nvSpPr>
        <p:spPr>
          <a:xfrm>
            <a:off x="2018899" y="2960183"/>
            <a:ext cx="2412000" cy="14160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Response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Prediction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Dependent Variable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Output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56" name="Google Shape;256;gf2de6e7f32_0_8"/>
          <p:cNvCxnSpPr>
            <a:stCxn id="255" idx="0"/>
          </p:cNvCxnSpPr>
          <p:nvPr/>
        </p:nvCxnSpPr>
        <p:spPr>
          <a:xfrm flipH="1" rot="10800000">
            <a:off x="3224899" y="2771783"/>
            <a:ext cx="747000" cy="1884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7" name="Google Shape;257;gf2de6e7f32_0_8"/>
          <p:cNvSpPr txBox="1"/>
          <p:nvPr/>
        </p:nvSpPr>
        <p:spPr>
          <a:xfrm>
            <a:off x="6269651" y="3082585"/>
            <a:ext cx="2136900" cy="14160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Predictors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Independent Variables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Inputs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58" name="Google Shape;258;gf2de6e7f32_0_8"/>
          <p:cNvCxnSpPr/>
          <p:nvPr/>
        </p:nvCxnSpPr>
        <p:spPr>
          <a:xfrm rot="10800000">
            <a:off x="6648694" y="2841985"/>
            <a:ext cx="725100" cy="2406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9" name="Google Shape;259;gf2de6e7f32_0_8"/>
          <p:cNvSpPr txBox="1"/>
          <p:nvPr/>
        </p:nvSpPr>
        <p:spPr>
          <a:xfrm>
            <a:off x="4719713" y="3036954"/>
            <a:ext cx="1201200" cy="431100"/>
          </a:xfrm>
          <a:prstGeom prst="rect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Model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60" name="Google Shape;260;gf2de6e7f32_0_8"/>
          <p:cNvCxnSpPr/>
          <p:nvPr/>
        </p:nvCxnSpPr>
        <p:spPr>
          <a:xfrm rot="10800000">
            <a:off x="4944102" y="2771947"/>
            <a:ext cx="120300" cy="2649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61" name="Google Shape;261;gf2de6e7f32_0_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5900" y="1223923"/>
            <a:ext cx="2462989" cy="149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17-16 Ingenuity Powerpoint Template 1.jpg" id="266" name="Google Shape;266;p16"/>
          <p:cNvPicPr preferRelativeResize="0"/>
          <p:nvPr/>
        </p:nvPicPr>
        <p:blipFill rotWithShape="1">
          <a:blip r:embed="rId3">
            <a:alphaModFix/>
          </a:blip>
          <a:srcRect b="0" l="0" r="0" t="88889"/>
          <a:stretch/>
        </p:blipFill>
        <p:spPr>
          <a:xfrm>
            <a:off x="0" y="4572000"/>
            <a:ext cx="9141291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6"/>
          <p:cNvSpPr txBox="1"/>
          <p:nvPr>
            <p:ph type="title"/>
          </p:nvPr>
        </p:nvSpPr>
        <p:spPr>
          <a:xfrm>
            <a:off x="457200" y="205979"/>
            <a:ext cx="8229600" cy="445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What Are the Use Cases?</a:t>
            </a:r>
            <a:endParaRPr sz="2000"/>
          </a:p>
        </p:txBody>
      </p:sp>
      <p:sp>
        <p:nvSpPr>
          <p:cNvPr id="268" name="Google Shape;268;p16"/>
          <p:cNvSpPr txBox="1"/>
          <p:nvPr>
            <p:ph idx="1" type="body"/>
          </p:nvPr>
        </p:nvSpPr>
        <p:spPr>
          <a:xfrm>
            <a:off x="457200" y="793287"/>
            <a:ext cx="7941958" cy="3463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Supervised: Classification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Predicts a discrete category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Medical imaging, Natural Language Processing, image recognition</a:t>
            </a:r>
            <a:endParaRPr sz="1400"/>
          </a:p>
          <a:p>
            <a:pPr indent="-139700" lvl="2" marL="1143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Supervised: Regression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Predicts a numerical response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Home sale price, weather forecasting, blood sugar levels</a:t>
            </a:r>
            <a:endParaRPr sz="1400"/>
          </a:p>
          <a:p>
            <a:pPr indent="-139700" lvl="2" marL="1143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Unsupervised: Clustering</a:t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Groups together data based on similar characteristics</a:t>
            </a:r>
            <a:endParaRPr sz="1800"/>
          </a:p>
          <a:p>
            <a:pPr indent="-228600" lvl="2" marL="1143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Political polling, retail recommendation system</a:t>
            </a:r>
            <a:endParaRPr sz="1400"/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  <p:pic>
        <p:nvPicPr>
          <p:cNvPr id="269" name="Google Shape;26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4001" y="2907467"/>
            <a:ext cx="2237480" cy="1491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78452" y="478394"/>
            <a:ext cx="1463029" cy="2194362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6"/>
          <p:cNvSpPr txBox="1"/>
          <p:nvPr/>
        </p:nvSpPr>
        <p:spPr>
          <a:xfrm>
            <a:off x="6005209" y="4587548"/>
            <a:ext cx="286641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document is for the exclusive use of Deep Dive bootcamp participants during the bootcamp. This document may not be shared or duplicated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2de6e7f32_0_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Get Specific on Problem Type</a:t>
            </a:r>
            <a:endParaRPr/>
          </a:p>
        </p:txBody>
      </p:sp>
      <p:pic>
        <p:nvPicPr>
          <p:cNvPr id="278" name="Google Shape;278;gf2de6e7f3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255" y="1289848"/>
            <a:ext cx="4135870" cy="249037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9" name="Google Shape;279;gf2de6e7f32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6884" y="1289848"/>
            <a:ext cx="4070770" cy="169145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Fraud Detection - Example</a:t>
            </a:r>
            <a:endParaRPr/>
          </a:p>
        </p:txBody>
      </p:sp>
      <p:sp>
        <p:nvSpPr>
          <p:cNvPr id="285" name="Google Shape;285;p17"/>
          <p:cNvSpPr txBox="1"/>
          <p:nvPr>
            <p:ph idx="1" type="body"/>
          </p:nvPr>
        </p:nvSpPr>
        <p:spPr>
          <a:xfrm>
            <a:off x="780472" y="1152097"/>
            <a:ext cx="3234475" cy="2659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We are a credit card processing company and have had issues with fraudulent charges.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We want to be able to predict when a pending transaction is fraudulent. </a:t>
            </a:r>
            <a:endParaRPr/>
          </a:p>
          <a:p>
            <a:pPr indent="-20066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066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A picture containing person, holding, hand&#10;&#10;Description automatically generated" id="286" name="Google Shape;2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896" y="1238132"/>
            <a:ext cx="2876550" cy="215265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sp>
        <p:nvSpPr>
          <p:cNvPr id="287" name="Google Shape;287;p17"/>
          <p:cNvSpPr txBox="1"/>
          <p:nvPr/>
        </p:nvSpPr>
        <p:spPr>
          <a:xfrm>
            <a:off x="2201718" y="4033467"/>
            <a:ext cx="5039810" cy="33855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type of data science problem is this? </a:t>
            </a: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Science Problem Activity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0" y="106524"/>
            <a:ext cx="9143999" cy="728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Data Science: a Multidisciplinary Blend of Skills</a:t>
            </a:r>
            <a:endParaRPr/>
          </a:p>
        </p:txBody>
      </p:sp>
      <p:pic>
        <p:nvPicPr>
          <p:cNvPr id="96" name="Google Shape;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546" y="835492"/>
            <a:ext cx="7460435" cy="35869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"/>
          <p:cNvSpPr txBox="1"/>
          <p:nvPr/>
        </p:nvSpPr>
        <p:spPr>
          <a:xfrm>
            <a:off x="6005209" y="4587548"/>
            <a:ext cx="286641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document is for the exclusive use of Deep Dive bootcamp participants during the bootcamp. This document may not be shared or duplicated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17-16 Ingenuity Powerpoint Template 1.jpg" id="297" name="Google Shape;297;p20"/>
          <p:cNvPicPr preferRelativeResize="0"/>
          <p:nvPr/>
        </p:nvPicPr>
        <p:blipFill rotWithShape="1">
          <a:blip r:embed="rId3">
            <a:alphaModFix/>
          </a:blip>
          <a:srcRect b="0" l="0" r="0" t="88889"/>
          <a:stretch/>
        </p:blipFill>
        <p:spPr>
          <a:xfrm>
            <a:off x="0" y="4572000"/>
            <a:ext cx="9141291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0"/>
          <p:cNvSpPr txBox="1"/>
          <p:nvPr>
            <p:ph type="title"/>
          </p:nvPr>
        </p:nvSpPr>
        <p:spPr>
          <a:xfrm>
            <a:off x="457200" y="205979"/>
            <a:ext cx="8229600" cy="445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Recap</a:t>
            </a:r>
            <a:endParaRPr sz="3200"/>
          </a:p>
        </p:txBody>
      </p:sp>
      <p:sp>
        <p:nvSpPr>
          <p:cNvPr id="299" name="Google Shape;299;p20"/>
          <p:cNvSpPr txBox="1"/>
          <p:nvPr>
            <p:ph idx="1" type="body"/>
          </p:nvPr>
        </p:nvSpPr>
        <p:spPr>
          <a:xfrm>
            <a:off x="457200" y="793287"/>
            <a:ext cx="7941958" cy="3463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60032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>
                <a:latin typeface="Trebuchet MS"/>
                <a:ea typeface="Trebuchet MS"/>
                <a:cs typeface="Trebuchet MS"/>
                <a:sym typeface="Trebuchet MS"/>
              </a:rPr>
              <a:t>Data science is the process of using data analytics, statistics, and programming to solve business problems. </a:t>
            </a:r>
            <a:endParaRPr b="1" sz="1800">
              <a:solidFill>
                <a:srgbClr val="37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032" lvl="0" marL="2857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Don't do data science; instead, solve business problems.</a:t>
            </a:r>
            <a:endParaRPr/>
          </a:p>
          <a:p>
            <a:pPr indent="-171450" lvl="0" marL="2857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032" lvl="0" marL="2857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When scoping your problem, think about the following: </a:t>
            </a:r>
            <a:endParaRPr/>
          </a:p>
          <a:p>
            <a:pPr indent="-260032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800"/>
              <a:t>The data needed to solve the problem</a:t>
            </a:r>
            <a:endParaRPr/>
          </a:p>
          <a:p>
            <a:pPr indent="-260032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800"/>
              <a:t>The desired outcome or intended usage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032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–"/>
            </a:pPr>
            <a:r>
              <a:rPr lang="en-US" sz="1800">
                <a:solidFill>
                  <a:srgbClr val="000000"/>
                </a:solidFill>
              </a:rPr>
              <a:t>How success will be measured</a:t>
            </a:r>
            <a:endParaRPr/>
          </a:p>
          <a:p>
            <a:pPr indent="-260032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–"/>
            </a:pPr>
            <a:r>
              <a:rPr lang="en-US" sz="1800">
                <a:solidFill>
                  <a:srgbClr val="000000"/>
                </a:solidFill>
              </a:rPr>
              <a:t>Any constraints</a:t>
            </a:r>
            <a:endParaRPr sz="1800">
              <a:solidFill>
                <a:srgbClr val="000000"/>
              </a:solidFill>
            </a:endParaRPr>
          </a:p>
          <a:p>
            <a:pPr indent="-260032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–"/>
            </a:pPr>
            <a:r>
              <a:rPr lang="en-US" sz="1800">
                <a:solidFill>
                  <a:srgbClr val="000000"/>
                </a:solidFill>
              </a:rPr>
              <a:t>The data science problem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600">
              <a:solidFill>
                <a:srgbClr val="36609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600">
              <a:solidFill>
                <a:srgbClr val="366092"/>
              </a:solidFill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1714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</p:txBody>
      </p:sp>
      <p:sp>
        <p:nvSpPr>
          <p:cNvPr id="300" name="Google Shape;300;p20"/>
          <p:cNvSpPr txBox="1"/>
          <p:nvPr/>
        </p:nvSpPr>
        <p:spPr>
          <a:xfrm>
            <a:off x="6005209" y="4587548"/>
            <a:ext cx="286641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document is for the exclusive use of Deep Dive bootcamp participants during the bootcamp. This document may not be shared or duplicated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4"/>
          <p:cNvGrpSpPr/>
          <p:nvPr/>
        </p:nvGrpSpPr>
        <p:grpSpPr>
          <a:xfrm>
            <a:off x="665067" y="634828"/>
            <a:ext cx="7704804" cy="3779294"/>
            <a:chOff x="3388" y="0"/>
            <a:chExt cx="7704804" cy="3779294"/>
          </a:xfrm>
        </p:grpSpPr>
        <p:sp>
          <p:nvSpPr>
            <p:cNvPr id="103" name="Google Shape;103;p4"/>
            <p:cNvSpPr/>
            <p:nvPr/>
          </p:nvSpPr>
          <p:spPr>
            <a:xfrm>
              <a:off x="578368" y="0"/>
              <a:ext cx="6554844" cy="377929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7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3388" y="1133788"/>
              <a:ext cx="1481693" cy="1511717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"/>
            <p:cNvSpPr txBox="1"/>
            <p:nvPr/>
          </p:nvSpPr>
          <p:spPr>
            <a:xfrm>
              <a:off x="75718" y="1206118"/>
              <a:ext cx="1337033" cy="13670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Problem Definition</a:t>
              </a:r>
              <a:endPara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69850" lvl="1" marL="5715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Char char="•"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Understand the project's objectives from a business viewpoint.</a:t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559166" y="1133788"/>
              <a:ext cx="1481693" cy="1511717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"/>
            <p:cNvSpPr txBox="1"/>
            <p:nvPr/>
          </p:nvSpPr>
          <p:spPr>
            <a:xfrm>
              <a:off x="1631496" y="1206118"/>
              <a:ext cx="1337033" cy="13670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Collection</a:t>
              </a:r>
              <a:endPara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69850" lvl="1" marL="5715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Char char="•"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Gather relevant data. If data are already available, understand how data were collected.</a:t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3114944" y="1133788"/>
              <a:ext cx="1481693" cy="1511717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"/>
            <p:cNvSpPr txBox="1"/>
            <p:nvPr/>
          </p:nvSpPr>
          <p:spPr>
            <a:xfrm>
              <a:off x="3187274" y="1206118"/>
              <a:ext cx="1337033" cy="13670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Cleaning &amp; Exploratory Data Analysis</a:t>
              </a:r>
              <a:endPara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69850" lvl="1" marL="5715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Char char="•"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Understand, clean and explore data.</a:t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4670722" y="1133788"/>
              <a:ext cx="1481693" cy="1511717"/>
            </a:xfrm>
            <a:prstGeom prst="roundRect">
              <a:avLst>
                <a:gd fmla="val 16667" name="adj"/>
              </a:avLst>
            </a:prstGeom>
            <a:solidFill>
              <a:srgbClr val="49AC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"/>
            <p:cNvSpPr txBox="1"/>
            <p:nvPr/>
          </p:nvSpPr>
          <p:spPr>
            <a:xfrm>
              <a:off x="4743052" y="1206118"/>
              <a:ext cx="1337033" cy="13670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Processing</a:t>
              </a:r>
              <a:endPara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69850" lvl="1" marL="5715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Char char="•"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 modeling techniques to gain useful insights into data and meet objectives of the project.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6226499" y="1133788"/>
              <a:ext cx="1481693" cy="1511717"/>
            </a:xfrm>
            <a:prstGeom prst="roundRect">
              <a:avLst>
                <a:gd fmla="val 16667" name="adj"/>
              </a:avLst>
            </a:prstGeom>
            <a:solidFill>
              <a:srgbClr val="F7954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"/>
            <p:cNvSpPr txBox="1"/>
            <p:nvPr/>
          </p:nvSpPr>
          <p:spPr>
            <a:xfrm>
              <a:off x="6298829" y="1206118"/>
              <a:ext cx="1337033" cy="13670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Communication of Results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9850" lvl="1" marL="5715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Char char="•"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Communicate results of analysis. Draw meaningful conclusions.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Science Process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17-16 Ingenuity Powerpoint Template 1.jpg" id="119" name="Google Shape;119;p5"/>
          <p:cNvPicPr preferRelativeResize="0"/>
          <p:nvPr/>
        </p:nvPicPr>
        <p:blipFill rotWithShape="1">
          <a:blip r:embed="rId3">
            <a:alphaModFix/>
          </a:blip>
          <a:srcRect b="0" l="0" r="0" t="88889"/>
          <a:stretch/>
        </p:blipFill>
        <p:spPr>
          <a:xfrm>
            <a:off x="0" y="4572000"/>
            <a:ext cx="9141291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Don’t do Data Science …</a:t>
            </a:r>
            <a:br>
              <a:rPr lang="en-US"/>
            </a:br>
            <a:r>
              <a:rPr lang="en-US" sz="3100"/>
              <a:t>Solve Business Problems</a:t>
            </a:r>
            <a:endParaRPr/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526473" y="1285084"/>
            <a:ext cx="8019720" cy="766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i="1" lang="en-US" sz="2000"/>
              <a:t>“A good data science problem should be relevant, specific and unambiguous. It should align with the business strategy.” 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i="1" sz="2000"/>
          </a:p>
        </p:txBody>
      </p:sp>
      <p:sp>
        <p:nvSpPr>
          <p:cNvPr id="122" name="Google Shape;122;p5"/>
          <p:cNvSpPr txBox="1"/>
          <p:nvPr/>
        </p:nvSpPr>
        <p:spPr>
          <a:xfrm>
            <a:off x="6005209" y="4587548"/>
            <a:ext cx="286641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document is for the exclusive use of Deep Dive bootcamp participants during the bootcamp. This document may not be shared or duplicated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419600" y="3671189"/>
            <a:ext cx="8235045" cy="60587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leaders and subject matter experts need to work alongside data scientists to formulate a business problem and translate it to a data science problem.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2646219" y="2343150"/>
            <a:ext cx="1346200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5041901" y="2343150"/>
            <a:ext cx="1473200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306489" y="2460763"/>
            <a:ext cx="458863" cy="29990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Defining the Business Problem</a:t>
            </a:r>
            <a:endParaRPr/>
          </a:p>
        </p:txBody>
      </p:sp>
      <p:grpSp>
        <p:nvGrpSpPr>
          <p:cNvPr id="132" name="Google Shape;132;p6"/>
          <p:cNvGrpSpPr/>
          <p:nvPr/>
        </p:nvGrpSpPr>
        <p:grpSpPr>
          <a:xfrm>
            <a:off x="1731819" y="1817327"/>
            <a:ext cx="5888181" cy="2392073"/>
            <a:chOff x="0" y="531740"/>
            <a:chExt cx="5888181" cy="2392073"/>
          </a:xfrm>
        </p:grpSpPr>
        <p:sp>
          <p:nvSpPr>
            <p:cNvPr id="133" name="Google Shape;133;p6"/>
            <p:cNvSpPr/>
            <p:nvPr/>
          </p:nvSpPr>
          <p:spPr>
            <a:xfrm>
              <a:off x="0" y="531740"/>
              <a:ext cx="1840056" cy="1104034"/>
            </a:xfrm>
            <a:prstGeom prst="rect">
              <a:avLst/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6"/>
            <p:cNvSpPr txBox="1"/>
            <p:nvPr/>
          </p:nvSpPr>
          <p:spPr>
            <a:xfrm>
              <a:off x="0" y="531740"/>
              <a:ext cx="1840056" cy="1104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What problem does the business have?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024062" y="531740"/>
              <a:ext cx="1840056" cy="1104034"/>
            </a:xfrm>
            <a:prstGeom prst="rect">
              <a:avLst/>
            </a:prstGeom>
            <a:solidFill>
              <a:srgbClr val="5AB46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6"/>
            <p:cNvSpPr txBox="1"/>
            <p:nvPr/>
          </p:nvSpPr>
          <p:spPr>
            <a:xfrm>
              <a:off x="2024062" y="531740"/>
              <a:ext cx="1840056" cy="1104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What data do we need to solve this? </a:t>
              </a:r>
              <a:endPara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4048125" y="531740"/>
              <a:ext cx="1840056" cy="1104034"/>
            </a:xfrm>
            <a:prstGeom prst="rect">
              <a:avLst/>
            </a:prstGeom>
            <a:solidFill>
              <a:srgbClr val="5DAEA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6"/>
            <p:cNvSpPr txBox="1"/>
            <p:nvPr/>
          </p:nvSpPr>
          <p:spPr>
            <a:xfrm>
              <a:off x="4048125" y="531740"/>
              <a:ext cx="1840056" cy="1104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What will success look like? How will we measure performance?</a:t>
              </a:r>
              <a:endPara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012031" y="1819779"/>
              <a:ext cx="1840056" cy="1104034"/>
            </a:xfrm>
            <a:prstGeom prst="rect">
              <a:avLst/>
            </a:prstGeom>
            <a:solidFill>
              <a:srgbClr val="6078A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6"/>
            <p:cNvSpPr txBox="1"/>
            <p:nvPr/>
          </p:nvSpPr>
          <p:spPr>
            <a:xfrm>
              <a:off x="1012031" y="1819779"/>
              <a:ext cx="1840056" cy="1104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How will the results be used? </a:t>
              </a:r>
              <a:endPara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3036093" y="1819779"/>
              <a:ext cx="1840056" cy="1104034"/>
            </a:xfrm>
            <a:prstGeom prst="rect">
              <a:avLst/>
            </a:prstGeom>
            <a:solidFill>
              <a:srgbClr val="7F63A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6"/>
            <p:cNvSpPr txBox="1"/>
            <p:nvPr/>
          </p:nvSpPr>
          <p:spPr>
            <a:xfrm>
              <a:off x="3036093" y="1819779"/>
              <a:ext cx="1840056" cy="1104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What constraints do we have? </a:t>
              </a:r>
              <a:endPara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6"/>
          <p:cNvSpPr txBox="1"/>
          <p:nvPr/>
        </p:nvSpPr>
        <p:spPr>
          <a:xfrm>
            <a:off x="822036" y="1153968"/>
            <a:ext cx="77077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Below are some things to consider when defining a business problem.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Fraud Detection - Example</a:t>
            </a:r>
            <a:endParaRPr/>
          </a:p>
        </p:txBody>
      </p:sp>
      <p:sp>
        <p:nvSpPr>
          <p:cNvPr id="149" name="Google Shape;149;p7"/>
          <p:cNvSpPr txBox="1"/>
          <p:nvPr>
            <p:ph idx="1" type="body"/>
          </p:nvPr>
        </p:nvSpPr>
        <p:spPr>
          <a:xfrm>
            <a:off x="895927" y="1394552"/>
            <a:ext cx="3234475" cy="2659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We are a credit card processing company and have had issues with fraudulent charges.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We want to be able to predict when a pending transaction is fraudulent. </a:t>
            </a:r>
            <a:endParaRPr/>
          </a:p>
          <a:p>
            <a:pPr indent="-20066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066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A picture containing person, holding, hand&#10;&#10;Description automatically generated" id="150" name="Google Shape;1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896" y="1445950"/>
            <a:ext cx="2876550" cy="215265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Fraud Detection – Example</a:t>
            </a:r>
            <a:endParaRPr/>
          </a:p>
        </p:txBody>
      </p:sp>
      <p:pic>
        <p:nvPicPr>
          <p:cNvPr descr="A picture containing text, white, light&#10;&#10;Description automatically generated" id="156" name="Google Shape;15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0657" y="1444978"/>
            <a:ext cx="2022186" cy="23979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7" name="Google Shape;157;p8"/>
          <p:cNvGraphicFramePr/>
          <p:nvPr/>
        </p:nvGraphicFramePr>
        <p:xfrm>
          <a:off x="392545" y="14200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{51758580-2902-4762-BDB0-1F7549F243DC}</a:tableStyleId>
              </a:tblPr>
              <a:tblGrid>
                <a:gridCol w="2879225"/>
                <a:gridCol w="3303625"/>
              </a:tblGrid>
              <a:tr h="28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Question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Answer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3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What is the business problem? 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3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What data do we need to solve this? 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2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What will success look like?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2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How will the results be used? 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3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What constraints do we have? 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17-16 Ingenuity Powerpoint Template 1.jpg" id="162" name="Google Shape;162;p9"/>
          <p:cNvPicPr preferRelativeResize="0"/>
          <p:nvPr/>
        </p:nvPicPr>
        <p:blipFill rotWithShape="1">
          <a:blip r:embed="rId3">
            <a:alphaModFix/>
          </a:blip>
          <a:srcRect b="0" l="0" r="0" t="88889"/>
          <a:stretch/>
        </p:blipFill>
        <p:spPr>
          <a:xfrm>
            <a:off x="0" y="4572000"/>
            <a:ext cx="9141291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9"/>
          <p:cNvSpPr txBox="1"/>
          <p:nvPr>
            <p:ph type="title"/>
          </p:nvPr>
        </p:nvSpPr>
        <p:spPr>
          <a:xfrm>
            <a:off x="457200" y="205979"/>
            <a:ext cx="8229600" cy="445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Data Science Problems</a:t>
            </a:r>
            <a:endParaRPr sz="2400"/>
          </a:p>
        </p:txBody>
      </p:sp>
      <p:sp>
        <p:nvSpPr>
          <p:cNvPr id="164" name="Google Shape;164;p9"/>
          <p:cNvSpPr txBox="1"/>
          <p:nvPr>
            <p:ph idx="1" type="body"/>
          </p:nvPr>
        </p:nvSpPr>
        <p:spPr>
          <a:xfrm>
            <a:off x="601517" y="1768879"/>
            <a:ext cx="7733146" cy="2805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Data science problems typically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Categorize or group data</a:t>
            </a:r>
            <a:endParaRPr sz="1800"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Detect patterns (or anomalies)</a:t>
            </a:r>
            <a:endParaRPr sz="1800"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Show relationships between variables</a:t>
            </a:r>
            <a:endParaRPr sz="1800"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Predict outcomes</a:t>
            </a:r>
            <a:endParaRPr/>
          </a:p>
          <a:p>
            <a:pPr indent="-1714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  <p:sp>
        <p:nvSpPr>
          <p:cNvPr id="165" name="Google Shape;165;p9"/>
          <p:cNvSpPr txBox="1"/>
          <p:nvPr/>
        </p:nvSpPr>
        <p:spPr>
          <a:xfrm>
            <a:off x="6005209" y="4587548"/>
            <a:ext cx="286641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document is for the exclusive use of Deep Dive bootcamp participants during the bootcamp. This document may not be shared or duplicated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516082" y="888424"/>
            <a:ext cx="790401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the business problem has been defined, we can work on translating the </a:t>
            </a:r>
            <a:r>
              <a:rPr b="1" i="0" lang="en-US" sz="2000" u="none" cap="none" strike="noStrike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business problem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 </a:t>
            </a:r>
            <a:r>
              <a:rPr b="1" i="0" lang="en-US" sz="2000" u="none" cap="none" strike="noStrik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data science problem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Types of Data</a:t>
            </a:r>
            <a:endParaRPr/>
          </a:p>
        </p:txBody>
      </p:sp>
      <p:grpSp>
        <p:nvGrpSpPr>
          <p:cNvPr id="172" name="Google Shape;172;p10"/>
          <p:cNvGrpSpPr/>
          <p:nvPr/>
        </p:nvGrpSpPr>
        <p:grpSpPr>
          <a:xfrm>
            <a:off x="1979794" y="985885"/>
            <a:ext cx="5188293" cy="2814951"/>
            <a:chOff x="160675" y="696"/>
            <a:chExt cx="5188293" cy="2814951"/>
          </a:xfrm>
        </p:grpSpPr>
        <p:sp>
          <p:nvSpPr>
            <p:cNvPr id="173" name="Google Shape;173;p10"/>
            <p:cNvSpPr/>
            <p:nvPr/>
          </p:nvSpPr>
          <p:spPr>
            <a:xfrm>
              <a:off x="4021731" y="1695639"/>
              <a:ext cx="663618" cy="31582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4" name="Google Shape;174;p10"/>
            <p:cNvSpPr/>
            <p:nvPr/>
          </p:nvSpPr>
          <p:spPr>
            <a:xfrm>
              <a:off x="3358112" y="1695639"/>
              <a:ext cx="663618" cy="31582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5" name="Google Shape;175;p10"/>
            <p:cNvSpPr/>
            <p:nvPr/>
          </p:nvSpPr>
          <p:spPr>
            <a:xfrm>
              <a:off x="2694493" y="690256"/>
              <a:ext cx="1327237" cy="31582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6" name="Google Shape;176;p10"/>
            <p:cNvSpPr/>
            <p:nvPr/>
          </p:nvSpPr>
          <p:spPr>
            <a:xfrm>
              <a:off x="1367255" y="1695639"/>
              <a:ext cx="663618" cy="31582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7" name="Google Shape;177;p10"/>
            <p:cNvSpPr/>
            <p:nvPr/>
          </p:nvSpPr>
          <p:spPr>
            <a:xfrm>
              <a:off x="703636" y="1695639"/>
              <a:ext cx="663618" cy="31582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8" name="Google Shape;178;p10"/>
            <p:cNvSpPr/>
            <p:nvPr/>
          </p:nvSpPr>
          <p:spPr>
            <a:xfrm>
              <a:off x="1367255" y="690256"/>
              <a:ext cx="1327237" cy="31582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9" name="Google Shape;179;p10"/>
            <p:cNvSpPr/>
            <p:nvPr/>
          </p:nvSpPr>
          <p:spPr>
            <a:xfrm>
              <a:off x="2151532" y="696"/>
              <a:ext cx="1085921" cy="68956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2272190" y="115321"/>
              <a:ext cx="1085921" cy="68956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0"/>
            <p:cNvSpPr txBox="1"/>
            <p:nvPr/>
          </p:nvSpPr>
          <p:spPr>
            <a:xfrm>
              <a:off x="2292387" y="135518"/>
              <a:ext cx="1045527" cy="649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rPr b="1" i="0" lang="en-US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1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24294" y="1006079"/>
              <a:ext cx="1085921" cy="689560"/>
            </a:xfrm>
            <a:prstGeom prst="roundRect">
              <a:avLst>
                <a:gd fmla="val 10000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944952" y="1120704"/>
              <a:ext cx="1085921" cy="68956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0"/>
            <p:cNvSpPr txBox="1"/>
            <p:nvPr/>
          </p:nvSpPr>
          <p:spPr>
            <a:xfrm>
              <a:off x="965149" y="1140901"/>
              <a:ext cx="1045527" cy="649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rPr b="1" i="0" lang="en-US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Categorical</a:t>
              </a:r>
              <a:r>
                <a:rPr b="0" i="0" lang="en-US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- Data that fall into distinct categories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160675" y="2011461"/>
              <a:ext cx="1085921" cy="689560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281333" y="2126087"/>
              <a:ext cx="1085921" cy="68956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0"/>
            <p:cNvSpPr txBox="1"/>
            <p:nvPr/>
          </p:nvSpPr>
          <p:spPr>
            <a:xfrm>
              <a:off x="301530" y="2146284"/>
              <a:ext cx="1045527" cy="649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rPr b="1" i="0" lang="en-US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Ordinal </a:t>
              </a:r>
              <a:r>
                <a:rPr b="0" i="0" lang="en-US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– Natural Ordering. Ex. Small, Medium, Large</a:t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1487913" y="2011461"/>
              <a:ext cx="1085921" cy="689560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1608571" y="2126087"/>
              <a:ext cx="1085921" cy="68956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0"/>
            <p:cNvSpPr txBox="1"/>
            <p:nvPr/>
          </p:nvSpPr>
          <p:spPr>
            <a:xfrm>
              <a:off x="1628768" y="2146284"/>
              <a:ext cx="1045527" cy="649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rPr b="1" i="0" lang="en-US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Nominal – </a:t>
              </a:r>
              <a:r>
                <a:rPr b="0" i="0" lang="en-US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Unordered. Ex. Dog, Cat, Mouse</a:t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0"/>
            <p:cNvSpPr/>
            <p:nvPr/>
          </p:nvSpPr>
          <p:spPr>
            <a:xfrm>
              <a:off x="3478770" y="1006079"/>
              <a:ext cx="1085921" cy="689560"/>
            </a:xfrm>
            <a:prstGeom prst="roundRect">
              <a:avLst>
                <a:gd fmla="val 10000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3599428" y="1120704"/>
              <a:ext cx="1085921" cy="68956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0"/>
            <p:cNvSpPr txBox="1"/>
            <p:nvPr/>
          </p:nvSpPr>
          <p:spPr>
            <a:xfrm>
              <a:off x="3619625" y="1140901"/>
              <a:ext cx="1045527" cy="649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rPr b="1" i="0" lang="en-US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Numerical</a:t>
              </a:r>
              <a:r>
                <a:rPr b="0" i="0" lang="en-US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– Quantitative data</a:t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0"/>
            <p:cNvSpPr/>
            <p:nvPr/>
          </p:nvSpPr>
          <p:spPr>
            <a:xfrm>
              <a:off x="2815151" y="2011461"/>
              <a:ext cx="1085921" cy="689560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2935809" y="2126087"/>
              <a:ext cx="1085921" cy="68956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0"/>
            <p:cNvSpPr txBox="1"/>
            <p:nvPr/>
          </p:nvSpPr>
          <p:spPr>
            <a:xfrm>
              <a:off x="2956006" y="2146284"/>
              <a:ext cx="1045527" cy="649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rPr b="1" i="0" lang="en-US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Discrete </a:t>
              </a:r>
              <a:r>
                <a:rPr b="0" i="0" lang="en-US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– Countable # of values. Ex. Customer Complaints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0"/>
            <p:cNvSpPr/>
            <p:nvPr/>
          </p:nvSpPr>
          <p:spPr>
            <a:xfrm>
              <a:off x="4142389" y="2011461"/>
              <a:ext cx="1085921" cy="689560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0"/>
            <p:cNvSpPr/>
            <p:nvPr/>
          </p:nvSpPr>
          <p:spPr>
            <a:xfrm>
              <a:off x="4263047" y="2126087"/>
              <a:ext cx="1085921" cy="68956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0"/>
            <p:cNvSpPr txBox="1"/>
            <p:nvPr/>
          </p:nvSpPr>
          <p:spPr>
            <a:xfrm>
              <a:off x="4283244" y="2146284"/>
              <a:ext cx="1045527" cy="649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rPr b="1" i="0" lang="en-US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Continuous </a:t>
              </a:r>
              <a:r>
                <a:rPr b="0" i="0" lang="en-US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– Infinite # of values. Ex. Time, Temperature</a:t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p10"/>
          <p:cNvSpPr txBox="1"/>
          <p:nvPr/>
        </p:nvSpPr>
        <p:spPr>
          <a:xfrm>
            <a:off x="1465305" y="3882594"/>
            <a:ext cx="6223686" cy="5847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need to know the type(s) of data you are dealing with before you can define your data science problem.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2016-07-21T14:46:59Z</dcterms:created>
  <dc:creator>ZIOMEK, PETER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0x01010016287604575FD74AB5B753513A597C0A</vt:lpwstr>
  </property>
  <property fmtid="{D5CDD505-2E9C-101B-9397-08002B2CF9AE}" pid="3" name="AuthorIds_UIVersion_10240">
    <vt:lpwstr>115</vt:lpwstr>
  </property>
  <property fmtid="{D5CDD505-2E9C-101B-9397-08002B2CF9AE}" pid="4" name="AuthorIds_UIVersion_10752">
    <vt:lpwstr>115</vt:lpwstr>
  </property>
</Properties>
</file>