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17" roundtripDataSignature="AMtx7mhDFzQpVBH99usck0749f2wsmL97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14"/>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4"/>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9" name="Google Shape;19;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2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3"/>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6" name="Google Shape;76;p2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24"/>
          <p:cNvSpPr txBox="1"/>
          <p:nvPr>
            <p:ph type="title"/>
          </p:nvPr>
        </p:nvSpPr>
        <p:spPr>
          <a:xfrm rot="5400000">
            <a:off x="6012656" y="771525"/>
            <a:ext cx="3290888"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4"/>
          <p:cNvSpPr txBox="1"/>
          <p:nvPr>
            <p:ph idx="1" type="body"/>
          </p:nvPr>
        </p:nvSpPr>
        <p:spPr>
          <a:xfrm rot="5400000">
            <a:off x="1821656" y="-1209675"/>
            <a:ext cx="3290888"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2" name="Google Shape;82;p2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15"/>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5"/>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 name="Google Shape;25;p1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16"/>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6"/>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1" name="Google Shape;31;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1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7"/>
          <p:cNvSpPr txBox="1"/>
          <p:nvPr>
            <p:ph idx="1" type="body"/>
          </p:nvPr>
        </p:nvSpPr>
        <p:spPr>
          <a:xfrm>
            <a:off x="457200" y="900113"/>
            <a:ext cx="4038600" cy="2545556"/>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17"/>
          <p:cNvSpPr txBox="1"/>
          <p:nvPr>
            <p:ph idx="2" type="body"/>
          </p:nvPr>
        </p:nvSpPr>
        <p:spPr>
          <a:xfrm>
            <a:off x="4648200" y="900113"/>
            <a:ext cx="4038600" cy="2545556"/>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8" name="Google Shape;38;p1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1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8"/>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4" name="Google Shape;44;p18"/>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5" name="Google Shape;45;p18"/>
          <p:cNvSpPr txBox="1"/>
          <p:nvPr>
            <p:ph idx="3" type="body"/>
          </p:nvPr>
        </p:nvSpPr>
        <p:spPr>
          <a:xfrm>
            <a:off x="4645026" y="1151335"/>
            <a:ext cx="4041775" cy="47982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6" name="Google Shape;46;p18"/>
          <p:cNvSpPr txBox="1"/>
          <p:nvPr>
            <p:ph idx="4" type="body"/>
          </p:nvPr>
        </p:nvSpPr>
        <p:spPr>
          <a:xfrm>
            <a:off x="4645026" y="1631156"/>
            <a:ext cx="4041775" cy="2963466"/>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7" name="Google Shape;47;p1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1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2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21"/>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1"/>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2" name="Google Shape;62;p21"/>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3" name="Google Shape;63;p2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22"/>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2"/>
          <p:cNvSpPr/>
          <p:nvPr>
            <p:ph idx="2" type="pic"/>
          </p:nvPr>
        </p:nvSpPr>
        <p:spPr>
          <a:xfrm>
            <a:off x="1792288" y="459581"/>
            <a:ext cx="5486400" cy="3086100"/>
          </a:xfrm>
          <a:prstGeom prst="rect">
            <a:avLst/>
          </a:prstGeom>
          <a:noFill/>
          <a:ln>
            <a:noFill/>
          </a:ln>
        </p:spPr>
      </p:sp>
      <p:sp>
        <p:nvSpPr>
          <p:cNvPr id="69" name="Google Shape;69;p22"/>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70" name="Google Shape;70;p2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jpg"/><Relationship Id="rId2" Type="http://schemas.openxmlformats.org/officeDocument/2006/relationships/image" Target="../media/image1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3"/>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13"/>
          <p:cNvPicPr preferRelativeResize="0"/>
          <p:nvPr/>
        </p:nvPicPr>
        <p:blipFill rotWithShape="1">
          <a:blip r:embed="rId2">
            <a:alphaModFix/>
          </a:blip>
          <a:srcRect b="0" l="0" r="0" t="0"/>
          <a:stretch/>
        </p:blipFill>
        <p:spPr>
          <a:xfrm>
            <a:off x="-397" y="-985"/>
            <a:ext cx="9144793" cy="514547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49382"/>
              <a:buFont typeface="Calibri"/>
              <a:buNone/>
            </a:pPr>
            <a:r>
              <a:rPr lang="en-US"/>
              <a:t>Demystifying Data Science</a:t>
            </a:r>
            <a:br>
              <a:rPr lang="en-US"/>
            </a:br>
            <a:r>
              <a:rPr lang="en-US" sz="3600"/>
              <a:t>Part 3 – Common Data Science Mistakes</a:t>
            </a:r>
            <a:endParaRPr sz="3600"/>
          </a:p>
        </p:txBody>
      </p:sp>
      <p:sp>
        <p:nvSpPr>
          <p:cNvPr id="90" name="Google Shape;90;p1"/>
          <p:cNvSpPr txBox="1"/>
          <p:nvPr/>
        </p:nvSpPr>
        <p:spPr>
          <a:xfrm>
            <a:off x="6005209" y="4587548"/>
            <a:ext cx="2866417" cy="55399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This document is for the exclusive use of Deep Dive bootcamp participants during the bootcamp. This document may not be shared or duplicated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1" lang="en-US" sz="3600"/>
              <a:t>Mistake 8</a:t>
            </a:r>
            <a:r>
              <a:rPr lang="en-US" sz="3600"/>
              <a:t>: Not Having Peer Review</a:t>
            </a:r>
            <a:br>
              <a:rPr lang="en-US" sz="3600"/>
            </a:br>
            <a:endParaRPr sz="3600"/>
          </a:p>
        </p:txBody>
      </p:sp>
      <p:sp>
        <p:nvSpPr>
          <p:cNvPr id="158" name="Google Shape;158;p11"/>
          <p:cNvSpPr txBox="1"/>
          <p:nvPr>
            <p:ph idx="1" type="body"/>
          </p:nvPr>
        </p:nvSpPr>
        <p:spPr>
          <a:xfrm>
            <a:off x="565785" y="863996"/>
            <a:ext cx="8120551" cy="3701228"/>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100000"/>
              </a:lnSpc>
              <a:spcBef>
                <a:spcPts val="0"/>
              </a:spcBef>
              <a:spcAft>
                <a:spcPts val="0"/>
              </a:spcAft>
              <a:buClr>
                <a:schemeClr val="dk1"/>
              </a:buClr>
              <a:buSzPct val="109803"/>
              <a:buNone/>
            </a:pPr>
            <a:r>
              <a:rPr lang="en-US" sz="2914"/>
              <a:t>Peer review is a great way to ensure that work being produced is of high quality and high integrity. This is especially important for high consequence/high impact projects. </a:t>
            </a:r>
            <a:endParaRPr sz="2914"/>
          </a:p>
          <a:p>
            <a:pPr indent="0" lvl="0" marL="0" rtl="0" algn="l">
              <a:lnSpc>
                <a:spcPct val="100000"/>
              </a:lnSpc>
              <a:spcBef>
                <a:spcPts val="400"/>
              </a:spcBef>
              <a:spcAft>
                <a:spcPts val="0"/>
              </a:spcAft>
              <a:buClr>
                <a:schemeClr val="dk1"/>
              </a:buClr>
              <a:buSzPct val="100000"/>
              <a:buNone/>
            </a:pPr>
            <a:r>
              <a:t/>
            </a:r>
            <a:endParaRPr/>
          </a:p>
          <a:p>
            <a:pPr indent="0" lvl="0" marL="0" rtl="0" algn="l">
              <a:lnSpc>
                <a:spcPct val="100000"/>
              </a:lnSpc>
              <a:spcBef>
                <a:spcPts val="400"/>
              </a:spcBef>
              <a:spcAft>
                <a:spcPts val="0"/>
              </a:spcAft>
              <a:buClr>
                <a:schemeClr val="dk1"/>
              </a:buClr>
              <a:buSzPct val="100000"/>
              <a:buNone/>
            </a:pPr>
            <a:br>
              <a:rPr lang="en-US"/>
            </a:br>
            <a:br>
              <a:rPr lang="en-US"/>
            </a:br>
            <a:endParaRPr/>
          </a:p>
          <a:p>
            <a:pPr indent="0" lvl="0" marL="0" rtl="0" algn="l">
              <a:lnSpc>
                <a:spcPct val="100000"/>
              </a:lnSpc>
              <a:spcBef>
                <a:spcPts val="400"/>
              </a:spcBef>
              <a:spcAft>
                <a:spcPts val="0"/>
              </a:spcAft>
              <a:buClr>
                <a:schemeClr val="dk1"/>
              </a:buClr>
              <a:buSzPct val="58049"/>
              <a:buNone/>
            </a:pPr>
            <a:br>
              <a:rPr lang="en-US"/>
            </a:br>
            <a:br>
              <a:rPr lang="en-US"/>
            </a:br>
            <a:r>
              <a:rPr b="1" lang="en-US">
                <a:solidFill>
                  <a:srgbClr val="76923C"/>
                </a:solidFill>
              </a:rPr>
              <a:t>Solution:</a:t>
            </a:r>
            <a:r>
              <a:rPr b="1" lang="en-US"/>
              <a:t> </a:t>
            </a:r>
            <a:r>
              <a:rPr lang="en-US" sz="2800"/>
              <a:t>Encourage your team to set up a peer review process and to support collaboration across data scientists. If you’re the only data scientist in your company, ask for peer review from others in the industry or submit your work to peer reviewed journals if possible. </a:t>
            </a:r>
            <a:endParaRPr sz="4200"/>
          </a:p>
        </p:txBody>
      </p:sp>
      <p:pic>
        <p:nvPicPr>
          <p:cNvPr descr="A picture containing text, clipart&#10;&#10;Description automatically generated" id="159" name="Google Shape;159;p11"/>
          <p:cNvPicPr preferRelativeResize="0"/>
          <p:nvPr/>
        </p:nvPicPr>
        <p:blipFill rotWithShape="1">
          <a:blip r:embed="rId3">
            <a:alphaModFix/>
          </a:blip>
          <a:srcRect b="0" l="0" r="0" t="0"/>
          <a:stretch/>
        </p:blipFill>
        <p:spPr>
          <a:xfrm>
            <a:off x="3842385" y="1832996"/>
            <a:ext cx="1682115" cy="138874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alibri"/>
              <a:buNone/>
            </a:pPr>
            <a:r>
              <a:rPr b="1" lang="en-US" sz="3600"/>
              <a:t>Mistake 9:</a:t>
            </a:r>
            <a:r>
              <a:rPr lang="en-US" sz="3600"/>
              <a:t> Ignoring Uncertainties</a:t>
            </a:r>
            <a:endParaRPr/>
          </a:p>
        </p:txBody>
      </p:sp>
      <p:sp>
        <p:nvSpPr>
          <p:cNvPr id="165" name="Google Shape;165;p12"/>
          <p:cNvSpPr txBox="1"/>
          <p:nvPr>
            <p:ph idx="1" type="body"/>
          </p:nvPr>
        </p:nvSpPr>
        <p:spPr>
          <a:xfrm>
            <a:off x="457200" y="1066286"/>
            <a:ext cx="8229600" cy="3394472"/>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100000"/>
              </a:lnSpc>
              <a:spcBef>
                <a:spcPts val="0"/>
              </a:spcBef>
              <a:spcAft>
                <a:spcPts val="0"/>
              </a:spcAft>
              <a:buClr>
                <a:schemeClr val="dk1"/>
              </a:buClr>
              <a:buSzPct val="100000"/>
              <a:buNone/>
            </a:pPr>
            <a:r>
              <a:rPr lang="en-US"/>
              <a:t>There is always uncertainty in data science and this is often overlooked by those who are new to the field. Sources of uncertainty may include: </a:t>
            </a:r>
            <a:endParaRPr/>
          </a:p>
          <a:p>
            <a:pPr indent="0" lvl="0" marL="0" rtl="0" algn="l">
              <a:lnSpc>
                <a:spcPct val="100000"/>
              </a:lnSpc>
              <a:spcBef>
                <a:spcPts val="352"/>
              </a:spcBef>
              <a:spcAft>
                <a:spcPts val="0"/>
              </a:spcAft>
              <a:buClr>
                <a:schemeClr val="dk1"/>
              </a:buClr>
              <a:buSzPct val="100000"/>
              <a:buNone/>
            </a:pPr>
            <a:r>
              <a:t/>
            </a:r>
            <a:endParaRPr/>
          </a:p>
          <a:p>
            <a:pPr indent="-342900" lvl="0" marL="342900" rtl="0" algn="l">
              <a:lnSpc>
                <a:spcPct val="100000"/>
              </a:lnSpc>
              <a:spcBef>
                <a:spcPts val="352"/>
              </a:spcBef>
              <a:spcAft>
                <a:spcPts val="0"/>
              </a:spcAft>
              <a:buClr>
                <a:schemeClr val="dk1"/>
              </a:buClr>
              <a:buSzPct val="100000"/>
              <a:buChar char="•"/>
            </a:pPr>
            <a:r>
              <a:rPr lang="en-US"/>
              <a:t>Measurement uncertainty in your data</a:t>
            </a:r>
            <a:endParaRPr/>
          </a:p>
          <a:p>
            <a:pPr indent="-342900" lvl="0" marL="342900" rtl="0" algn="l">
              <a:lnSpc>
                <a:spcPct val="100000"/>
              </a:lnSpc>
              <a:spcBef>
                <a:spcPts val="352"/>
              </a:spcBef>
              <a:spcAft>
                <a:spcPts val="0"/>
              </a:spcAft>
              <a:buClr>
                <a:schemeClr val="dk1"/>
              </a:buClr>
              <a:buSzPct val="100000"/>
              <a:buChar char="•"/>
            </a:pPr>
            <a:r>
              <a:rPr lang="en-US"/>
              <a:t>Model form uncertainty</a:t>
            </a:r>
            <a:endParaRPr/>
          </a:p>
          <a:p>
            <a:pPr indent="-342900" lvl="0" marL="342900" rtl="0" algn="l">
              <a:lnSpc>
                <a:spcPct val="100000"/>
              </a:lnSpc>
              <a:spcBef>
                <a:spcPts val="352"/>
              </a:spcBef>
              <a:spcAft>
                <a:spcPts val="0"/>
              </a:spcAft>
              <a:buClr>
                <a:schemeClr val="dk1"/>
              </a:buClr>
              <a:buSzPct val="100000"/>
              <a:buChar char="•"/>
            </a:pPr>
            <a:r>
              <a:rPr lang="en-US"/>
              <a:t>Sampling uncertainty</a:t>
            </a:r>
            <a:endParaRPr/>
          </a:p>
          <a:p>
            <a:pPr indent="0" lvl="0" marL="0" rtl="0" algn="l">
              <a:lnSpc>
                <a:spcPct val="100000"/>
              </a:lnSpc>
              <a:spcBef>
                <a:spcPts val="352"/>
              </a:spcBef>
              <a:spcAft>
                <a:spcPts val="0"/>
              </a:spcAft>
              <a:buClr>
                <a:schemeClr val="dk1"/>
              </a:buClr>
              <a:buSzPct val="100000"/>
              <a:buNone/>
            </a:pPr>
            <a:r>
              <a:t/>
            </a:r>
            <a:endParaRPr/>
          </a:p>
          <a:p>
            <a:pPr indent="0" lvl="0" marL="0" rtl="0" algn="l">
              <a:lnSpc>
                <a:spcPct val="100000"/>
              </a:lnSpc>
              <a:spcBef>
                <a:spcPts val="352"/>
              </a:spcBef>
              <a:spcAft>
                <a:spcPts val="0"/>
              </a:spcAft>
              <a:buClr>
                <a:schemeClr val="dk1"/>
              </a:buClr>
              <a:buSzPct val="100000"/>
              <a:buNone/>
            </a:pPr>
            <a:br>
              <a:rPr lang="en-US"/>
            </a:br>
            <a:endParaRPr/>
          </a:p>
          <a:p>
            <a:pPr indent="0" lvl="0" marL="0" rtl="0" algn="l">
              <a:lnSpc>
                <a:spcPct val="100000"/>
              </a:lnSpc>
              <a:spcBef>
                <a:spcPts val="352"/>
              </a:spcBef>
              <a:spcAft>
                <a:spcPts val="0"/>
              </a:spcAft>
              <a:buClr>
                <a:schemeClr val="dk1"/>
              </a:buClr>
              <a:buSzPct val="100000"/>
              <a:buNone/>
            </a:pPr>
            <a:br>
              <a:rPr lang="en-US"/>
            </a:br>
            <a:r>
              <a:rPr b="1" lang="en-US">
                <a:solidFill>
                  <a:srgbClr val="76923C"/>
                </a:solidFill>
              </a:rPr>
              <a:t>Solution:</a:t>
            </a:r>
            <a:r>
              <a:rPr b="1" lang="en-US"/>
              <a:t> </a:t>
            </a:r>
            <a:r>
              <a:rPr lang="en-US"/>
              <a:t>Be aware of uncertainties that could affect the results of your analysis. Look for ways to incorporate uncertainty in your results (e.g., producing a confidence interval on the classification accuracy for your machine learning model). </a:t>
            </a:r>
            <a:endParaRPr/>
          </a:p>
        </p:txBody>
      </p:sp>
      <p:pic>
        <p:nvPicPr>
          <p:cNvPr descr="Chart, line chart&#10;&#10;Description automatically generated" id="166" name="Google Shape;166;p12"/>
          <p:cNvPicPr preferRelativeResize="0"/>
          <p:nvPr/>
        </p:nvPicPr>
        <p:blipFill rotWithShape="1">
          <a:blip r:embed="rId3">
            <a:alphaModFix/>
          </a:blip>
          <a:srcRect b="0" l="0" r="0" t="0"/>
          <a:stretch/>
        </p:blipFill>
        <p:spPr>
          <a:xfrm>
            <a:off x="5205672" y="1726368"/>
            <a:ext cx="2695575" cy="159829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Calibri"/>
              <a:buNone/>
            </a:pPr>
            <a:r>
              <a:rPr b="1" lang="en-US" sz="2800"/>
              <a:t>Mistake 1:</a:t>
            </a:r>
            <a:r>
              <a:rPr lang="en-US" sz="2800"/>
              <a:t> Not Defining the Problem (or Solving the Wrong Problem)</a:t>
            </a:r>
            <a:endParaRPr/>
          </a:p>
        </p:txBody>
      </p:sp>
      <p:sp>
        <p:nvSpPr>
          <p:cNvPr id="96" name="Google Shape;96;p2"/>
          <p:cNvSpPr txBox="1"/>
          <p:nvPr>
            <p:ph idx="1" type="body"/>
          </p:nvPr>
        </p:nvSpPr>
        <p:spPr>
          <a:xfrm>
            <a:off x="385763" y="1212057"/>
            <a:ext cx="8301037" cy="3382566"/>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100000"/>
              </a:lnSpc>
              <a:spcBef>
                <a:spcPts val="0"/>
              </a:spcBef>
              <a:spcAft>
                <a:spcPts val="0"/>
              </a:spcAft>
              <a:buClr>
                <a:schemeClr val="dk1"/>
              </a:buClr>
              <a:buSzPct val="100000"/>
              <a:buNone/>
            </a:pPr>
            <a:r>
              <a:rPr lang="en-US"/>
              <a:t>Time &amp; resources can easily be wasted if the business &amp; data science problems are not clearly defined. Remember that all analysis decisions are based on the problem that is trying to be solved! </a:t>
            </a:r>
            <a:endParaRPr/>
          </a:p>
          <a:p>
            <a:pPr indent="-342900" lvl="0" marL="342900" rtl="0" algn="l">
              <a:lnSpc>
                <a:spcPct val="100000"/>
              </a:lnSpc>
              <a:spcBef>
                <a:spcPts val="400"/>
              </a:spcBef>
              <a:spcAft>
                <a:spcPts val="0"/>
              </a:spcAft>
              <a:buClr>
                <a:schemeClr val="dk1"/>
              </a:buClr>
              <a:buSzPct val="100000"/>
              <a:buNone/>
            </a:pPr>
            <a:br>
              <a:rPr lang="en-US"/>
            </a:br>
            <a:br>
              <a:rPr lang="en-US"/>
            </a:br>
            <a:br>
              <a:rPr lang="en-US"/>
            </a:br>
            <a:endParaRPr/>
          </a:p>
          <a:p>
            <a:pPr indent="-342900" lvl="0" marL="342900" rtl="0" algn="l">
              <a:lnSpc>
                <a:spcPct val="100000"/>
              </a:lnSpc>
              <a:spcBef>
                <a:spcPts val="400"/>
              </a:spcBef>
              <a:spcAft>
                <a:spcPts val="0"/>
              </a:spcAft>
              <a:buClr>
                <a:schemeClr val="dk1"/>
              </a:buClr>
              <a:buSzPct val="100000"/>
              <a:buNone/>
            </a:pPr>
            <a:r>
              <a:t/>
            </a:r>
            <a:endParaRPr/>
          </a:p>
          <a:p>
            <a:pPr indent="-342900" lvl="0" marL="342900" rtl="0" algn="l">
              <a:lnSpc>
                <a:spcPct val="100000"/>
              </a:lnSpc>
              <a:spcBef>
                <a:spcPts val="400"/>
              </a:spcBef>
              <a:spcAft>
                <a:spcPts val="0"/>
              </a:spcAft>
              <a:buClr>
                <a:schemeClr val="dk1"/>
              </a:buClr>
              <a:buSzPct val="100000"/>
              <a:buNone/>
            </a:pPr>
            <a:r>
              <a:t/>
            </a:r>
            <a:endParaRPr/>
          </a:p>
          <a:p>
            <a:pPr indent="0" lvl="0" marL="0" rtl="0" algn="l">
              <a:lnSpc>
                <a:spcPct val="100000"/>
              </a:lnSpc>
              <a:spcBef>
                <a:spcPts val="400"/>
              </a:spcBef>
              <a:spcAft>
                <a:spcPts val="0"/>
              </a:spcAft>
              <a:buClr>
                <a:srgbClr val="76923C"/>
              </a:buClr>
              <a:buSzPct val="100000"/>
              <a:buNone/>
            </a:pPr>
            <a:r>
              <a:rPr b="1" lang="en-US">
                <a:solidFill>
                  <a:srgbClr val="76923C"/>
                </a:solidFill>
              </a:rPr>
              <a:t>Solution</a:t>
            </a:r>
            <a:r>
              <a:rPr b="1" lang="en-US"/>
              <a:t>: </a:t>
            </a:r>
            <a:r>
              <a:rPr lang="en-US"/>
              <a:t>Make sure there is collaboration between business leaders, domain experts, and data scientists to clearly define the problem and the desired outcome. </a:t>
            </a:r>
            <a:endParaRPr/>
          </a:p>
        </p:txBody>
      </p:sp>
      <p:pic>
        <p:nvPicPr>
          <p:cNvPr descr="Brainstorm outline" id="97" name="Google Shape;97;p2"/>
          <p:cNvPicPr preferRelativeResize="0"/>
          <p:nvPr/>
        </p:nvPicPr>
        <p:blipFill rotWithShape="1">
          <a:blip r:embed="rId3">
            <a:alphaModFix/>
          </a:blip>
          <a:srcRect b="0" l="0" r="0" t="0"/>
          <a:stretch/>
        </p:blipFill>
        <p:spPr>
          <a:xfrm>
            <a:off x="3576918" y="1912844"/>
            <a:ext cx="1828800" cy="181535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alibri"/>
              <a:buNone/>
            </a:pPr>
            <a:r>
              <a:rPr b="1" lang="en-US" sz="3600"/>
              <a:t>Mistake 2:</a:t>
            </a:r>
            <a:r>
              <a:rPr lang="en-US" sz="3600"/>
              <a:t> Not Having the Right Data</a:t>
            </a:r>
            <a:endParaRPr/>
          </a:p>
        </p:txBody>
      </p:sp>
      <p:sp>
        <p:nvSpPr>
          <p:cNvPr id="103" name="Google Shape;103;p3"/>
          <p:cNvSpPr txBox="1"/>
          <p:nvPr>
            <p:ph idx="1" type="body"/>
          </p:nvPr>
        </p:nvSpPr>
        <p:spPr>
          <a:xfrm>
            <a:off x="2085975" y="1863091"/>
            <a:ext cx="5494468" cy="1062752"/>
          </a:xfrm>
          <a:prstGeom prst="rect">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254"/>
              </a:srgbClr>
            </a:outerShdw>
          </a:effectLst>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Clr>
                <a:schemeClr val="lt1"/>
              </a:buClr>
              <a:buSzPts val="2000"/>
              <a:buNone/>
            </a:pPr>
            <a:r>
              <a:rPr i="1" lang="en-US" sz="2000">
                <a:solidFill>
                  <a:schemeClr val="lt1"/>
                </a:solidFill>
                <a:latin typeface="Calibri"/>
                <a:ea typeface="Calibri"/>
                <a:cs typeface="Calibri"/>
                <a:sym typeface="Calibri"/>
              </a:rPr>
              <a:t>Not everything that can be counted counts, and not everything that counts can be counted. </a:t>
            </a:r>
            <a:endParaRPr sz="2000"/>
          </a:p>
          <a:p>
            <a:pPr indent="0" lvl="0" marL="0" rtl="0" algn="l">
              <a:lnSpc>
                <a:spcPct val="100000"/>
              </a:lnSpc>
              <a:spcBef>
                <a:spcPts val="400"/>
              </a:spcBef>
              <a:spcAft>
                <a:spcPts val="0"/>
              </a:spcAft>
              <a:buClr>
                <a:schemeClr val="lt1"/>
              </a:buClr>
              <a:buSzPts val="2000"/>
              <a:buNone/>
            </a:pPr>
            <a:r>
              <a:rPr i="1" lang="en-US" sz="2000">
                <a:solidFill>
                  <a:schemeClr val="lt1"/>
                </a:solidFill>
                <a:latin typeface="Calibri"/>
                <a:ea typeface="Calibri"/>
                <a:cs typeface="Calibri"/>
                <a:sym typeface="Calibri"/>
              </a:rPr>
              <a:t>- </a:t>
            </a:r>
            <a:r>
              <a:rPr lang="en-US" sz="2000">
                <a:solidFill>
                  <a:schemeClr val="lt1"/>
                </a:solidFill>
                <a:latin typeface="Calibri"/>
                <a:ea typeface="Calibri"/>
                <a:cs typeface="Calibri"/>
                <a:sym typeface="Calibri"/>
              </a:rPr>
              <a:t>William Bruce Cameron</a:t>
            </a:r>
            <a:endParaRPr sz="2000"/>
          </a:p>
        </p:txBody>
      </p:sp>
      <p:sp>
        <p:nvSpPr>
          <p:cNvPr id="104" name="Google Shape;104;p3"/>
          <p:cNvSpPr txBox="1"/>
          <p:nvPr/>
        </p:nvSpPr>
        <p:spPr>
          <a:xfrm>
            <a:off x="457200" y="1064638"/>
            <a:ext cx="792099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Having the right data is essential – a model is only as good as the data that was used to train it. </a:t>
            </a:r>
            <a:r>
              <a:rPr b="0" i="1" lang="en-US" sz="1800" u="none" cap="none" strike="noStrike">
                <a:solidFill>
                  <a:schemeClr val="dk1"/>
                </a:solidFill>
                <a:latin typeface="Calibri"/>
                <a:ea typeface="Calibri"/>
                <a:cs typeface="Calibri"/>
                <a:sym typeface="Calibri"/>
              </a:rPr>
              <a:t>"Garbage in, garbage out"</a:t>
            </a:r>
            <a:r>
              <a:rPr b="0" i="0" lang="en-US"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05" name="Google Shape;105;p3"/>
          <p:cNvSpPr txBox="1"/>
          <p:nvPr/>
        </p:nvSpPr>
        <p:spPr>
          <a:xfrm>
            <a:off x="457200" y="3238575"/>
            <a:ext cx="82296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77933C"/>
                </a:solidFill>
                <a:latin typeface="Calibri"/>
                <a:ea typeface="Calibri"/>
                <a:cs typeface="Calibri"/>
                <a:sym typeface="Calibri"/>
              </a:rPr>
              <a:t>Solution</a:t>
            </a:r>
            <a:r>
              <a:rPr b="1" i="0" lang="en-US" sz="1800" u="none" cap="none" strike="noStrike">
                <a:solidFill>
                  <a:schemeClr val="dk1"/>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After defining your problem, see if you have the right data needed to solve the problem. Do you have adequate predictors? Do you have labelled responses? Is the data integrity high? How many data points do you have?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Calibri"/>
              <a:buNone/>
            </a:pPr>
            <a:r>
              <a:rPr b="1" lang="en-US" sz="3200"/>
              <a:t>Mistake 3:</a:t>
            </a:r>
            <a:r>
              <a:rPr lang="en-US" sz="3200"/>
              <a:t> Not Thinking About Deployment</a:t>
            </a:r>
            <a:endParaRPr/>
          </a:p>
        </p:txBody>
      </p:sp>
      <p:sp>
        <p:nvSpPr>
          <p:cNvPr id="111" name="Google Shape;111;p5"/>
          <p:cNvSpPr txBox="1"/>
          <p:nvPr>
            <p:ph idx="1" type="body"/>
          </p:nvPr>
        </p:nvSpPr>
        <p:spPr>
          <a:xfrm>
            <a:off x="2188625" y="1041366"/>
            <a:ext cx="7005419" cy="339447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600"/>
              <a:buNone/>
            </a:pPr>
            <a:r>
              <a:rPr lang="en-US" sz="1600"/>
              <a:t>At the start of the data science process, we should be thinking about how the results of the analysis will be used. </a:t>
            </a:r>
            <a:endParaRPr/>
          </a:p>
          <a:p>
            <a:pPr indent="0" lvl="0" marL="0" rtl="0" algn="l">
              <a:lnSpc>
                <a:spcPct val="100000"/>
              </a:lnSpc>
              <a:spcBef>
                <a:spcPts val="320"/>
              </a:spcBef>
              <a:spcAft>
                <a:spcPts val="0"/>
              </a:spcAft>
              <a:buClr>
                <a:schemeClr val="dk1"/>
              </a:buClr>
              <a:buSzPts val="1600"/>
              <a:buNone/>
            </a:pPr>
            <a:r>
              <a:t/>
            </a:r>
            <a:endParaRPr sz="1600"/>
          </a:p>
          <a:p>
            <a:pPr indent="0" lvl="0" marL="0" rtl="0" algn="l">
              <a:lnSpc>
                <a:spcPct val="100000"/>
              </a:lnSpc>
              <a:spcBef>
                <a:spcPts val="320"/>
              </a:spcBef>
              <a:spcAft>
                <a:spcPts val="0"/>
              </a:spcAft>
              <a:buClr>
                <a:srgbClr val="76923C"/>
              </a:buClr>
              <a:buSzPts val="1600"/>
              <a:buNone/>
            </a:pPr>
            <a:r>
              <a:rPr b="1" lang="en-US" sz="1600">
                <a:solidFill>
                  <a:srgbClr val="76923C"/>
                </a:solidFill>
              </a:rPr>
              <a:t>Solution:</a:t>
            </a:r>
            <a:r>
              <a:rPr lang="en-US" sz="1600"/>
              <a:t> </a:t>
            </a:r>
            <a:endParaRPr/>
          </a:p>
          <a:p>
            <a:pPr indent="0" lvl="0" marL="0" rtl="0" algn="l">
              <a:lnSpc>
                <a:spcPct val="100000"/>
              </a:lnSpc>
              <a:spcBef>
                <a:spcPts val="320"/>
              </a:spcBef>
              <a:spcAft>
                <a:spcPts val="0"/>
              </a:spcAft>
              <a:buClr>
                <a:schemeClr val="dk1"/>
              </a:buClr>
              <a:buSzPts val="1600"/>
              <a:buNone/>
            </a:pPr>
            <a:r>
              <a:rPr lang="en-US" sz="1600"/>
              <a:t>Consider the following when thinking about deployment: </a:t>
            </a:r>
            <a:endParaRPr/>
          </a:p>
          <a:p>
            <a:pPr indent="-342900" lvl="0" marL="342900" rtl="0" algn="l">
              <a:lnSpc>
                <a:spcPct val="100000"/>
              </a:lnSpc>
              <a:spcBef>
                <a:spcPts val="320"/>
              </a:spcBef>
              <a:spcAft>
                <a:spcPts val="0"/>
              </a:spcAft>
              <a:buClr>
                <a:schemeClr val="dk1"/>
              </a:buClr>
              <a:buSzPts val="1600"/>
              <a:buChar char="•"/>
            </a:pPr>
            <a:r>
              <a:rPr b="1" lang="en-US" sz="1600"/>
              <a:t>Modularity</a:t>
            </a:r>
            <a:r>
              <a:rPr lang="en-US" sz="1600"/>
              <a:t>: how will different parts of the data science process be organized?</a:t>
            </a:r>
            <a:endParaRPr/>
          </a:p>
          <a:p>
            <a:pPr indent="-342900" lvl="0" marL="342900" rtl="0" algn="l">
              <a:lnSpc>
                <a:spcPct val="100000"/>
              </a:lnSpc>
              <a:spcBef>
                <a:spcPts val="320"/>
              </a:spcBef>
              <a:spcAft>
                <a:spcPts val="0"/>
              </a:spcAft>
              <a:buClr>
                <a:schemeClr val="dk1"/>
              </a:buClr>
              <a:buSzPts val="1600"/>
              <a:buChar char="•"/>
            </a:pPr>
            <a:r>
              <a:rPr b="1" lang="en-US" sz="1600"/>
              <a:t>Reproducibility</a:t>
            </a:r>
            <a:r>
              <a:rPr lang="en-US" sz="1600"/>
              <a:t>: will the results from the model be reproducible?</a:t>
            </a:r>
            <a:endParaRPr/>
          </a:p>
          <a:p>
            <a:pPr indent="-342900" lvl="0" marL="342900" rtl="0" algn="l">
              <a:lnSpc>
                <a:spcPct val="100000"/>
              </a:lnSpc>
              <a:spcBef>
                <a:spcPts val="320"/>
              </a:spcBef>
              <a:spcAft>
                <a:spcPts val="0"/>
              </a:spcAft>
              <a:buClr>
                <a:schemeClr val="dk1"/>
              </a:buClr>
              <a:buSzPts val="1600"/>
              <a:buChar char="•"/>
            </a:pPr>
            <a:r>
              <a:rPr b="1" lang="en-US" sz="1600"/>
              <a:t>Scalability</a:t>
            </a:r>
            <a:r>
              <a:rPr lang="en-US" sz="1600"/>
              <a:t>: does the model need to scale to handle large datasets in a reasonable amount of time?</a:t>
            </a:r>
            <a:endParaRPr sz="1600"/>
          </a:p>
          <a:p>
            <a:pPr indent="-342900" lvl="0" marL="342900" rtl="0" algn="l">
              <a:lnSpc>
                <a:spcPct val="100000"/>
              </a:lnSpc>
              <a:spcBef>
                <a:spcPts val="320"/>
              </a:spcBef>
              <a:spcAft>
                <a:spcPts val="0"/>
              </a:spcAft>
              <a:buClr>
                <a:schemeClr val="dk1"/>
              </a:buClr>
              <a:buSzPts val="1600"/>
              <a:buChar char="•"/>
            </a:pPr>
            <a:r>
              <a:rPr b="1" lang="en-US" sz="1600"/>
              <a:t>Extensibility</a:t>
            </a:r>
            <a:r>
              <a:rPr lang="en-US" sz="1600"/>
              <a:t>: how will the code be modified for future tasks?</a:t>
            </a:r>
            <a:endParaRPr/>
          </a:p>
          <a:p>
            <a:pPr indent="-342900" lvl="0" marL="342900" rtl="0" algn="l">
              <a:lnSpc>
                <a:spcPct val="100000"/>
              </a:lnSpc>
              <a:spcBef>
                <a:spcPts val="320"/>
              </a:spcBef>
              <a:spcAft>
                <a:spcPts val="0"/>
              </a:spcAft>
              <a:buClr>
                <a:schemeClr val="dk1"/>
              </a:buClr>
              <a:buSzPts val="1600"/>
              <a:buChar char="•"/>
            </a:pPr>
            <a:r>
              <a:rPr b="1" lang="en-US" sz="1600"/>
              <a:t>Testing</a:t>
            </a:r>
            <a:r>
              <a:rPr lang="en-US" sz="1600"/>
              <a:t>: how will the code be tested as new versions are developed?</a:t>
            </a:r>
            <a:endParaRPr/>
          </a:p>
        </p:txBody>
      </p:sp>
      <p:pic>
        <p:nvPicPr>
          <p:cNvPr descr="Icon&#10;&#10;Description automatically generated" id="112" name="Google Shape;112;p5"/>
          <p:cNvPicPr preferRelativeResize="0"/>
          <p:nvPr/>
        </p:nvPicPr>
        <p:blipFill rotWithShape="1">
          <a:blip r:embed="rId3">
            <a:alphaModFix/>
          </a:blip>
          <a:srcRect b="0" l="0" r="0" t="0"/>
          <a:stretch/>
        </p:blipFill>
        <p:spPr>
          <a:xfrm>
            <a:off x="218060" y="1102205"/>
            <a:ext cx="1635453" cy="163545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1" lang="en-US" sz="3600"/>
              <a:t>Mistake 4:</a:t>
            </a:r>
            <a:r>
              <a:rPr lang="en-US" sz="3600"/>
              <a:t> Not Thinking Past Deployment</a:t>
            </a:r>
            <a:endParaRPr sz="4000"/>
          </a:p>
        </p:txBody>
      </p:sp>
      <p:sp>
        <p:nvSpPr>
          <p:cNvPr id="118" name="Google Shape;118;p6"/>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100000"/>
              </a:lnSpc>
              <a:spcBef>
                <a:spcPts val="0"/>
              </a:spcBef>
              <a:spcAft>
                <a:spcPts val="0"/>
              </a:spcAft>
              <a:buClr>
                <a:schemeClr val="dk1"/>
              </a:buClr>
              <a:buSzPct val="100000"/>
              <a:buNone/>
            </a:pPr>
            <a:r>
              <a:rPr lang="en-US"/>
              <a:t>Once a model has been successfully deployed, the work is not finished. Models may need to be updated with new data, or they may need to be modified based on shifts in the economy, technology or customer behavior. </a:t>
            </a:r>
            <a:endParaRPr/>
          </a:p>
          <a:p>
            <a:pPr indent="-200660" lvl="0" marL="342900" rtl="0" algn="l">
              <a:lnSpc>
                <a:spcPct val="100000"/>
              </a:lnSpc>
              <a:spcBef>
                <a:spcPts val="448"/>
              </a:spcBef>
              <a:spcAft>
                <a:spcPts val="0"/>
              </a:spcAft>
              <a:buClr>
                <a:schemeClr val="dk1"/>
              </a:buClr>
              <a:buSzPct val="100000"/>
              <a:buNone/>
            </a:pPr>
            <a:r>
              <a:t/>
            </a:r>
            <a:endParaRPr/>
          </a:p>
          <a:p>
            <a:pPr indent="-200660" lvl="0" marL="342900" rtl="0" algn="l">
              <a:lnSpc>
                <a:spcPct val="100000"/>
              </a:lnSpc>
              <a:spcBef>
                <a:spcPts val="448"/>
              </a:spcBef>
              <a:spcAft>
                <a:spcPts val="0"/>
              </a:spcAft>
              <a:buClr>
                <a:schemeClr val="dk1"/>
              </a:buClr>
              <a:buSzPct val="100000"/>
              <a:buNone/>
            </a:pPr>
            <a:r>
              <a:t/>
            </a:r>
            <a:endParaRPr/>
          </a:p>
          <a:p>
            <a:pPr indent="-200660" lvl="0" marL="342900" rtl="0" algn="l">
              <a:lnSpc>
                <a:spcPct val="100000"/>
              </a:lnSpc>
              <a:spcBef>
                <a:spcPts val="448"/>
              </a:spcBef>
              <a:spcAft>
                <a:spcPts val="0"/>
              </a:spcAft>
              <a:buClr>
                <a:schemeClr val="dk1"/>
              </a:buClr>
              <a:buSzPct val="100000"/>
              <a:buNone/>
            </a:pPr>
            <a:r>
              <a:t/>
            </a:r>
            <a:endParaRPr>
              <a:solidFill>
                <a:srgbClr val="000000"/>
              </a:solidFill>
            </a:endParaRPr>
          </a:p>
          <a:p>
            <a:pPr indent="-200660" lvl="0" marL="342900" rtl="0" algn="l">
              <a:lnSpc>
                <a:spcPct val="100000"/>
              </a:lnSpc>
              <a:spcBef>
                <a:spcPts val="448"/>
              </a:spcBef>
              <a:spcAft>
                <a:spcPts val="0"/>
              </a:spcAft>
              <a:buClr>
                <a:schemeClr val="dk1"/>
              </a:buClr>
              <a:buSzPct val="100000"/>
              <a:buNone/>
            </a:pPr>
            <a:r>
              <a:t/>
            </a:r>
            <a:endParaRPr>
              <a:solidFill>
                <a:srgbClr val="000000"/>
              </a:solidFill>
            </a:endParaRPr>
          </a:p>
          <a:p>
            <a:pPr indent="0" lvl="0" marL="0" rtl="0" algn="l">
              <a:lnSpc>
                <a:spcPct val="100000"/>
              </a:lnSpc>
              <a:spcBef>
                <a:spcPts val="448"/>
              </a:spcBef>
              <a:spcAft>
                <a:spcPts val="0"/>
              </a:spcAft>
              <a:buClr>
                <a:srgbClr val="76923C"/>
              </a:buClr>
              <a:buSzPct val="100000"/>
              <a:buNone/>
            </a:pPr>
            <a:r>
              <a:rPr b="1" lang="en-US">
                <a:solidFill>
                  <a:srgbClr val="76923C"/>
                </a:solidFill>
              </a:rPr>
              <a:t>Solution:</a:t>
            </a:r>
            <a:r>
              <a:rPr lang="en-US"/>
              <a:t> Think about the long term – how will you ensure that your model continues to be useful after it is deployed? </a:t>
            </a:r>
            <a:endParaRPr/>
          </a:p>
        </p:txBody>
      </p:sp>
      <p:pic>
        <p:nvPicPr>
          <p:cNvPr descr="Future with solid fill" id="119" name="Google Shape;119;p6"/>
          <p:cNvPicPr preferRelativeResize="0"/>
          <p:nvPr/>
        </p:nvPicPr>
        <p:blipFill rotWithShape="1">
          <a:blip r:embed="rId3">
            <a:alphaModFix/>
          </a:blip>
          <a:srcRect b="0" l="0" r="0" t="0"/>
          <a:stretch/>
        </p:blipFill>
        <p:spPr>
          <a:xfrm>
            <a:off x="3474720" y="2091690"/>
            <a:ext cx="1725930" cy="172593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Calibri"/>
              <a:buNone/>
            </a:pPr>
            <a:r>
              <a:rPr b="1" lang="en-US" sz="3200"/>
              <a:t>Mistake 5:</a:t>
            </a:r>
            <a:r>
              <a:rPr lang="en-US" sz="3200"/>
              <a:t> Thinking Correlation = Causation</a:t>
            </a:r>
            <a:endParaRPr/>
          </a:p>
        </p:txBody>
      </p:sp>
      <p:pic>
        <p:nvPicPr>
          <p:cNvPr descr="Chart, line chart&#10;&#10;Description automatically generated" id="125" name="Google Shape;125;p7"/>
          <p:cNvPicPr preferRelativeResize="0"/>
          <p:nvPr/>
        </p:nvPicPr>
        <p:blipFill rotWithShape="1">
          <a:blip r:embed="rId3">
            <a:alphaModFix/>
          </a:blip>
          <a:srcRect b="0" l="0" r="0" t="0"/>
          <a:stretch/>
        </p:blipFill>
        <p:spPr>
          <a:xfrm>
            <a:off x="1394511" y="1004114"/>
            <a:ext cx="6828653" cy="2666743"/>
          </a:xfrm>
          <a:prstGeom prst="rect">
            <a:avLst/>
          </a:prstGeom>
          <a:noFill/>
          <a:ln>
            <a:noFill/>
          </a:ln>
        </p:spPr>
      </p:pic>
      <p:sp>
        <p:nvSpPr>
          <p:cNvPr id="126" name="Google Shape;126;p7"/>
          <p:cNvSpPr txBox="1"/>
          <p:nvPr/>
        </p:nvSpPr>
        <p:spPr>
          <a:xfrm>
            <a:off x="162080" y="1113961"/>
            <a:ext cx="1229498" cy="8771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br>
              <a:rPr b="0" i="0" lang="en-US" sz="1800" u="none" cap="none" strike="noStrike">
                <a:solidFill>
                  <a:schemeClr val="dk1"/>
                </a:solidFill>
                <a:latin typeface="Calibri"/>
                <a:ea typeface="Calibri"/>
                <a:cs typeface="Calibri"/>
                <a:sym typeface="Calibri"/>
              </a:rPr>
            </a:br>
            <a:r>
              <a:rPr b="0" i="0" lang="en-US" sz="1650" u="none" cap="none" strike="noStrike">
                <a:solidFill>
                  <a:schemeClr val="dk1"/>
                </a:solidFill>
                <a:latin typeface="Calibri"/>
                <a:ea typeface="Calibri"/>
                <a:cs typeface="Calibri"/>
                <a:sym typeface="Calibri"/>
              </a:rPr>
              <a:t>Correlation = 0.6686</a:t>
            </a:r>
            <a:endParaRPr b="0" i="0" sz="1800" u="none" cap="none" strike="noStrike">
              <a:solidFill>
                <a:schemeClr val="dk1"/>
              </a:solidFill>
              <a:latin typeface="Calibri"/>
              <a:ea typeface="Calibri"/>
              <a:cs typeface="Calibri"/>
              <a:sym typeface="Calibri"/>
            </a:endParaRPr>
          </a:p>
        </p:txBody>
      </p:sp>
      <p:sp>
        <p:nvSpPr>
          <p:cNvPr id="127" name="Google Shape;127;p7"/>
          <p:cNvSpPr txBox="1"/>
          <p:nvPr/>
        </p:nvSpPr>
        <p:spPr>
          <a:xfrm>
            <a:off x="693009" y="3759029"/>
            <a:ext cx="8231658" cy="6924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br>
              <a:rPr b="0" i="0" lang="en-US" sz="1800" u="none" cap="none" strike="noStrike">
                <a:solidFill>
                  <a:schemeClr val="dk1"/>
                </a:solidFill>
                <a:latin typeface="Calibri"/>
                <a:ea typeface="Calibri"/>
                <a:cs typeface="Calibri"/>
                <a:sym typeface="Calibri"/>
              </a:rPr>
            </a:br>
            <a:r>
              <a:rPr b="1" i="0" lang="en-US" sz="2100" u="none" cap="none" strike="noStrike">
                <a:solidFill>
                  <a:srgbClr val="6AA84F"/>
                </a:solidFill>
                <a:latin typeface="Arial"/>
                <a:ea typeface="Arial"/>
                <a:cs typeface="Arial"/>
                <a:sym typeface="Arial"/>
              </a:rPr>
              <a:t>Solution: </a:t>
            </a:r>
            <a:r>
              <a:rPr b="0" i="0" lang="en-US" sz="2000" u="none" cap="none" strike="noStrike">
                <a:solidFill>
                  <a:schemeClr val="dk1"/>
                </a:solidFill>
                <a:latin typeface="Calibri"/>
                <a:ea typeface="Calibri"/>
                <a:cs typeface="Calibri"/>
                <a:sym typeface="Calibri"/>
              </a:rPr>
              <a:t>Remember that correlation does not </a:t>
            </a:r>
            <a:r>
              <a:rPr b="0" i="1" lang="en-US" sz="2000" u="none" cap="none" strike="noStrike">
                <a:solidFill>
                  <a:schemeClr val="dk1"/>
                </a:solidFill>
                <a:latin typeface="Calibri"/>
                <a:ea typeface="Calibri"/>
                <a:cs typeface="Calibri"/>
                <a:sym typeface="Calibri"/>
              </a:rPr>
              <a:t>necessarily</a:t>
            </a:r>
            <a:r>
              <a:rPr b="0" i="0" lang="en-US" sz="2000" u="none" cap="none" strike="noStrike">
                <a:solidFill>
                  <a:schemeClr val="dk1"/>
                </a:solidFill>
                <a:latin typeface="Calibri"/>
                <a:ea typeface="Calibri"/>
                <a:cs typeface="Calibri"/>
                <a:sym typeface="Calibri"/>
              </a:rPr>
              <a:t> imply causation!</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Calibri"/>
              <a:buNone/>
            </a:pPr>
            <a:r>
              <a:rPr b="1" lang="en-US" sz="2800"/>
              <a:t>Mistake 6</a:t>
            </a:r>
            <a:r>
              <a:rPr lang="en-US" sz="2800"/>
              <a:t>: Not Understanding Limitations of Methods</a:t>
            </a:r>
            <a:endParaRPr sz="4000"/>
          </a:p>
        </p:txBody>
      </p:sp>
      <p:pic>
        <p:nvPicPr>
          <p:cNvPr descr="Chart, scatter chart&#10;&#10;Description automatically generated" id="133" name="Google Shape;133;p8"/>
          <p:cNvPicPr preferRelativeResize="0"/>
          <p:nvPr/>
        </p:nvPicPr>
        <p:blipFill rotWithShape="1">
          <a:blip r:embed="rId3">
            <a:alphaModFix/>
          </a:blip>
          <a:srcRect b="0" l="0" r="0" t="0"/>
          <a:stretch/>
        </p:blipFill>
        <p:spPr>
          <a:xfrm>
            <a:off x="3822678" y="931905"/>
            <a:ext cx="4351972" cy="2902505"/>
          </a:xfrm>
          <a:prstGeom prst="rect">
            <a:avLst/>
          </a:prstGeom>
          <a:noFill/>
          <a:ln>
            <a:noFill/>
          </a:ln>
        </p:spPr>
      </p:pic>
      <p:sp>
        <p:nvSpPr>
          <p:cNvPr id="134" name="Google Shape;134;p8"/>
          <p:cNvSpPr txBox="1"/>
          <p:nvPr/>
        </p:nvSpPr>
        <p:spPr>
          <a:xfrm>
            <a:off x="1169670" y="1901190"/>
            <a:ext cx="2743200"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Our model has 90% accuracy in identifying benign tumors! </a:t>
            </a:r>
            <a:endParaRPr b="0" i="0" sz="1600" u="none" cap="none" strike="noStrike">
              <a:solidFill>
                <a:schemeClr val="dk1"/>
              </a:solidFill>
              <a:latin typeface="Calibri"/>
              <a:ea typeface="Calibri"/>
              <a:cs typeface="Calibri"/>
              <a:sym typeface="Calibri"/>
            </a:endParaRPr>
          </a:p>
        </p:txBody>
      </p:sp>
      <p:sp>
        <p:nvSpPr>
          <p:cNvPr id="135" name="Google Shape;135;p8"/>
          <p:cNvSpPr txBox="1"/>
          <p:nvPr/>
        </p:nvSpPr>
        <p:spPr>
          <a:xfrm>
            <a:off x="154305" y="3829050"/>
            <a:ext cx="8989695" cy="67710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900"/>
              <a:buFont typeface="Arial"/>
              <a:buNone/>
            </a:pPr>
            <a:r>
              <a:rPr b="1" i="0" lang="en-US" sz="1900" u="none" cap="none" strike="noStrike">
                <a:solidFill>
                  <a:srgbClr val="6AA84F"/>
                </a:solidFill>
                <a:latin typeface="Arial"/>
                <a:ea typeface="Arial"/>
                <a:cs typeface="Arial"/>
                <a:sym typeface="Arial"/>
              </a:rPr>
              <a:t>Solution: </a:t>
            </a:r>
            <a:r>
              <a:rPr b="0" i="0" lang="en-US" sz="1900" u="none" cap="none" strike="noStrike">
                <a:solidFill>
                  <a:schemeClr val="dk1"/>
                </a:solidFill>
                <a:latin typeface="Arial"/>
                <a:ea typeface="Arial"/>
                <a:cs typeface="Arial"/>
                <a:sym typeface="Arial"/>
              </a:rPr>
              <a:t>Ensure limitations of models are understood and communicated clearly to non-technical stakeholders. When in doubt, ask questions and do research.</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9"/>
          <p:cNvSpPr txBox="1"/>
          <p:nvPr>
            <p:ph type="title"/>
          </p:nvPr>
        </p:nvSpPr>
        <p:spPr>
          <a:xfrm>
            <a:off x="457200" y="343139"/>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1" lang="en-US" sz="3600"/>
              <a:t>Mistake 7</a:t>
            </a:r>
            <a:r>
              <a:rPr lang="en-US" sz="3600"/>
              <a:t>: “Cherry Picking” Your Data</a:t>
            </a:r>
            <a:br>
              <a:rPr lang="en-US" sz="3600"/>
            </a:br>
            <a:endParaRPr sz="3600"/>
          </a:p>
        </p:txBody>
      </p:sp>
      <p:sp>
        <p:nvSpPr>
          <p:cNvPr id="141" name="Google Shape;141;p9"/>
          <p:cNvSpPr txBox="1"/>
          <p:nvPr>
            <p:ph idx="1" type="body"/>
          </p:nvPr>
        </p:nvSpPr>
        <p:spPr>
          <a:xfrm>
            <a:off x="262890" y="891541"/>
            <a:ext cx="8686800" cy="100560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600"/>
              <a:buNone/>
            </a:pPr>
            <a:r>
              <a:rPr lang="en-US" sz="1600"/>
              <a:t>Data can often be used to support multiple and opposing agendas by selecting data or statistics that support that agenda only. This is commonly called “torturing” the data.</a:t>
            </a:r>
            <a:endParaRPr sz="1600"/>
          </a:p>
          <a:p>
            <a:pPr indent="-139700" lvl="0" marL="342900" rtl="0" algn="l">
              <a:lnSpc>
                <a:spcPct val="100000"/>
              </a:lnSpc>
              <a:spcBef>
                <a:spcPts val="640"/>
              </a:spcBef>
              <a:spcAft>
                <a:spcPts val="0"/>
              </a:spcAft>
              <a:buClr>
                <a:schemeClr val="dk1"/>
              </a:buClr>
              <a:buSzPts val="3200"/>
              <a:buNone/>
            </a:pPr>
            <a:r>
              <a:t/>
            </a:r>
            <a:endParaRPr/>
          </a:p>
        </p:txBody>
      </p:sp>
      <p:pic>
        <p:nvPicPr>
          <p:cNvPr descr="Diagram&#10;&#10;Description automatically generated" id="142" name="Google Shape;142;p9"/>
          <p:cNvPicPr preferRelativeResize="0"/>
          <p:nvPr/>
        </p:nvPicPr>
        <p:blipFill rotWithShape="1">
          <a:blip r:embed="rId3">
            <a:alphaModFix/>
          </a:blip>
          <a:srcRect b="0" l="0" r="0" t="0"/>
          <a:stretch/>
        </p:blipFill>
        <p:spPr>
          <a:xfrm>
            <a:off x="691963" y="1978230"/>
            <a:ext cx="4210050" cy="2486025"/>
          </a:xfrm>
          <a:prstGeom prst="rect">
            <a:avLst/>
          </a:prstGeom>
          <a:noFill/>
          <a:ln>
            <a:noFill/>
          </a:ln>
          <a:effectLst>
            <a:outerShdw blurRad="292100" rotWithShape="0" algn="tl" dir="2700000" dist="139700">
              <a:srgbClr val="333333">
                <a:alpha val="64313"/>
              </a:srgbClr>
            </a:outerShdw>
          </a:effectLst>
        </p:spPr>
      </p:pic>
      <p:sp>
        <p:nvSpPr>
          <p:cNvPr id="143" name="Google Shape;143;p9"/>
          <p:cNvSpPr txBox="1"/>
          <p:nvPr/>
        </p:nvSpPr>
        <p:spPr>
          <a:xfrm>
            <a:off x="5392271" y="2208680"/>
            <a:ext cx="3186952"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333333"/>
                </a:solidFill>
                <a:latin typeface="Georgia"/>
                <a:ea typeface="Georgia"/>
                <a:cs typeface="Georgia"/>
                <a:sym typeface="Georgia"/>
              </a:rPr>
              <a:t>I never guess. It is a capital mistake to theorize before one has data. Insensibly one begins to twist facts to suit theories, instead of theories to suit facts.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333333"/>
                </a:solidFill>
                <a:latin typeface="Georgia"/>
                <a:ea typeface="Georgia"/>
                <a:cs typeface="Georgia"/>
                <a:sym typeface="Georgia"/>
              </a:rPr>
              <a:t>- </a:t>
            </a:r>
            <a:r>
              <a:rPr b="0" i="0" lang="en-US" sz="1800" u="none" cap="none" strike="noStrike">
                <a:solidFill>
                  <a:srgbClr val="333333"/>
                </a:solidFill>
                <a:latin typeface="Georgia"/>
                <a:ea typeface="Georgia"/>
                <a:cs typeface="Georgia"/>
                <a:sym typeface="Georgia"/>
              </a:rPr>
              <a:t>Sir Arthur Conan Doyle</a:t>
            </a:r>
            <a:endParaRPr b="0" i="0" sz="1800" u="none" cap="none" strike="noStrike">
              <a:solidFill>
                <a:srgbClr val="333333"/>
              </a:solidFill>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b="1" lang="en-US" sz="3600"/>
              <a:t>Mistake 7</a:t>
            </a:r>
            <a:r>
              <a:rPr lang="en-US" sz="3600"/>
              <a:t>: “Cherry Picking” Your Data</a:t>
            </a:r>
            <a:endParaRPr/>
          </a:p>
          <a:p>
            <a:pPr indent="0" lvl="0" marL="0" rtl="0" algn="ctr">
              <a:lnSpc>
                <a:spcPct val="100000"/>
              </a:lnSpc>
              <a:spcBef>
                <a:spcPts val="0"/>
              </a:spcBef>
              <a:spcAft>
                <a:spcPts val="0"/>
              </a:spcAft>
              <a:buClr>
                <a:schemeClr val="dk1"/>
              </a:buClr>
              <a:buSzPct val="100000"/>
              <a:buFont typeface="Calibri"/>
              <a:buNone/>
            </a:pPr>
            <a:r>
              <a:t/>
            </a:r>
            <a:endParaRPr/>
          </a:p>
        </p:txBody>
      </p:sp>
      <p:sp>
        <p:nvSpPr>
          <p:cNvPr id="149" name="Google Shape;149;p10"/>
          <p:cNvSpPr txBox="1"/>
          <p:nvPr>
            <p:ph idx="1" type="body"/>
          </p:nvPr>
        </p:nvSpPr>
        <p:spPr>
          <a:xfrm>
            <a:off x="777240" y="697231"/>
            <a:ext cx="8103870" cy="662702"/>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100000"/>
              </a:lnSpc>
              <a:spcBef>
                <a:spcPts val="0"/>
              </a:spcBef>
              <a:spcAft>
                <a:spcPts val="0"/>
              </a:spcAft>
              <a:buClr>
                <a:schemeClr val="dk1"/>
              </a:buClr>
              <a:buSzPct val="100000"/>
              <a:buNone/>
            </a:pPr>
            <a:r>
              <a:rPr lang="en-US"/>
              <a:t>WARNING – You may be doing this if you find yourself striving to make your data agree with some pre-existing conclusion</a:t>
            </a:r>
            <a:endParaRPr/>
          </a:p>
        </p:txBody>
      </p:sp>
      <p:pic>
        <p:nvPicPr>
          <p:cNvPr descr="Chart, line chart&#10;&#10;Description automatically generated" id="150" name="Google Shape;150;p10"/>
          <p:cNvPicPr preferRelativeResize="0"/>
          <p:nvPr/>
        </p:nvPicPr>
        <p:blipFill rotWithShape="1">
          <a:blip r:embed="rId3">
            <a:alphaModFix/>
          </a:blip>
          <a:srcRect b="0" l="0" r="0" t="0"/>
          <a:stretch/>
        </p:blipFill>
        <p:spPr>
          <a:xfrm>
            <a:off x="661987" y="1472565"/>
            <a:ext cx="3590925" cy="2266950"/>
          </a:xfrm>
          <a:prstGeom prst="rect">
            <a:avLst/>
          </a:prstGeom>
          <a:noFill/>
          <a:ln>
            <a:noFill/>
          </a:ln>
        </p:spPr>
      </p:pic>
      <p:pic>
        <p:nvPicPr>
          <p:cNvPr descr="Chart, histogram&#10;&#10;Description automatically generated" id="151" name="Google Shape;151;p10"/>
          <p:cNvPicPr preferRelativeResize="0"/>
          <p:nvPr/>
        </p:nvPicPr>
        <p:blipFill rotWithShape="1">
          <a:blip r:embed="rId4">
            <a:alphaModFix/>
          </a:blip>
          <a:srcRect b="0" l="0" r="0" t="0"/>
          <a:stretch/>
        </p:blipFill>
        <p:spPr>
          <a:xfrm>
            <a:off x="4630102" y="1478280"/>
            <a:ext cx="3781425" cy="2266949"/>
          </a:xfrm>
          <a:prstGeom prst="rect">
            <a:avLst/>
          </a:prstGeom>
          <a:noFill/>
          <a:ln>
            <a:noFill/>
          </a:ln>
        </p:spPr>
      </p:pic>
      <p:sp>
        <p:nvSpPr>
          <p:cNvPr id="152" name="Google Shape;152;p10"/>
          <p:cNvSpPr txBox="1"/>
          <p:nvPr/>
        </p:nvSpPr>
        <p:spPr>
          <a:xfrm>
            <a:off x="457200" y="3863340"/>
            <a:ext cx="814959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6AA84F"/>
                </a:solidFill>
                <a:latin typeface="Arial"/>
                <a:ea typeface="Arial"/>
                <a:cs typeface="Arial"/>
                <a:sym typeface="Arial"/>
              </a:rPr>
              <a:t>Solution: </a:t>
            </a:r>
            <a:r>
              <a:rPr b="0" i="0" lang="en-US" sz="1600" u="none" cap="none" strike="noStrike">
                <a:solidFill>
                  <a:schemeClr val="dk1"/>
                </a:solidFill>
                <a:latin typeface="Arial"/>
                <a:ea typeface="Arial"/>
                <a:cs typeface="Arial"/>
                <a:sym typeface="Arial"/>
              </a:rPr>
              <a:t>Do not remove data because it does not support your analysis. Make sure to show the whole picture.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2016-07-21T14:46:59Z</dcterms:created>
  <dc:creator>ZIOMEK, PETER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0x01010016287604575FD74AB5B753513A597C0A</vt:lpwstr>
  </property>
  <property fmtid="{D5CDD505-2E9C-101B-9397-08002B2CF9AE}" pid="3" name="AuthorIds_UIVersion_10240">
    <vt:lpwstr>115</vt:lpwstr>
  </property>
  <property fmtid="{D5CDD505-2E9C-101B-9397-08002B2CF9AE}" pid="4" name="AuthorIds_UIVersion_10752">
    <vt:lpwstr>115</vt:lpwstr>
  </property>
</Properties>
</file>