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kYFYfxSd2DZx4C0QkA3t27glh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4a7703b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4a7703b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f4a7703bf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3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4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4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4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4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 to Stats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005209" y="4587548"/>
            <a:ext cx="28664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is for the exclusive use of Deep Dive bootcamp participants during the bootcamp. This document may not be shared or duplicated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Summary Statistics – Categorical Data</a:t>
            </a:r>
            <a:endParaRPr/>
          </a:p>
        </p:txBody>
      </p:sp>
      <p:pic>
        <p:nvPicPr>
          <p:cNvPr descr="Table&#10;&#10;Description automatically generated" id="173" name="Google Shape;1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452" y="1418589"/>
            <a:ext cx="4438938" cy="24779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74" name="Google Shape;174;p17"/>
          <p:cNvSpPr txBox="1"/>
          <p:nvPr/>
        </p:nvSpPr>
        <p:spPr>
          <a:xfrm>
            <a:off x="914712" y="1769935"/>
            <a:ext cx="27432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Frequency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Percentage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ox and whisker chart&#10;&#10;Description automatically generated"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355" y="1359221"/>
            <a:ext cx="4111336" cy="284069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Visualizations – Numerical Data (Univariate)</a:t>
            </a:r>
            <a:endParaRPr sz="3600"/>
          </a:p>
        </p:txBody>
      </p:sp>
      <p:sp>
        <p:nvSpPr>
          <p:cNvPr id="181" name="Google Shape;181;p18"/>
          <p:cNvSpPr txBox="1"/>
          <p:nvPr/>
        </p:nvSpPr>
        <p:spPr>
          <a:xfrm>
            <a:off x="5238953" y="1060825"/>
            <a:ext cx="3741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Histogram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1636927" y="1061605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Boxplot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021321" y="3403890"/>
            <a:ext cx="734292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IQR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2644774" y="1516207"/>
            <a:ext cx="1022929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549274" y="1545071"/>
            <a:ext cx="1022929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3793547" y="3144117"/>
            <a:ext cx="1022929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Max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3793547" y="1902980"/>
            <a:ext cx="1022929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8"/>
          <p:cNvCxnSpPr/>
          <p:nvPr/>
        </p:nvCxnSpPr>
        <p:spPr>
          <a:xfrm flipH="1">
            <a:off x="4336474" y="2218460"/>
            <a:ext cx="349826" cy="285173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8"/>
          <p:cNvCxnSpPr/>
          <p:nvPr/>
        </p:nvCxnSpPr>
        <p:spPr>
          <a:xfrm flipH="1">
            <a:off x="2425700" y="1571915"/>
            <a:ext cx="182418" cy="314035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18"/>
          <p:cNvCxnSpPr/>
          <p:nvPr/>
        </p:nvCxnSpPr>
        <p:spPr>
          <a:xfrm flipH="1">
            <a:off x="607291" y="2079914"/>
            <a:ext cx="378689" cy="221673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18"/>
          <p:cNvCxnSpPr/>
          <p:nvPr/>
        </p:nvCxnSpPr>
        <p:spPr>
          <a:xfrm flipH="1" rot="10800000">
            <a:off x="3883891" y="2798040"/>
            <a:ext cx="296718" cy="355601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hart&#10;&#10;Description automatically generated" id="192" name="Google Shape;1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3355" y="1433651"/>
            <a:ext cx="4070926" cy="2657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Visualizations – Numerical (Bivariate)</a:t>
            </a:r>
            <a:endParaRPr/>
          </a:p>
        </p:txBody>
      </p:sp>
      <p:pic>
        <p:nvPicPr>
          <p:cNvPr descr="Chart, scatter chart&#10;&#10;Description automatically generated" id="198" name="Google Shape;1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927" y="1718690"/>
            <a:ext cx="3010929" cy="283882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1863468" y="1391119"/>
            <a:ext cx="173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 Plot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line chart&#10;&#10;Description automatically generated" id="200" name="Google Shape;2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184" y="1760985"/>
            <a:ext cx="2887362" cy="282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 txBox="1"/>
          <p:nvPr/>
        </p:nvSpPr>
        <p:spPr>
          <a:xfrm>
            <a:off x="5683766" y="1391119"/>
            <a:ext cx="1414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Plot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Visualizations – Categorical Data (Univariate)</a:t>
            </a:r>
            <a:endParaRPr sz="3600"/>
          </a:p>
        </p:txBody>
      </p:sp>
      <p:pic>
        <p:nvPicPr>
          <p:cNvPr descr="Chart, bar chart&#10;&#10;Description automatically generated"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445" y="1685261"/>
            <a:ext cx="4619336" cy="273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3922927" y="1315605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Plot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Things to Look Out for In Visualizations</a:t>
            </a:r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3065"/>
            <a:ext cx="4328319" cy="145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993" y="986825"/>
            <a:ext cx="2053007" cy="154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9414" y="2754377"/>
            <a:ext cx="2510980" cy="149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70025"/>
            <a:ext cx="2788826" cy="1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Population, Sample &amp; Observation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91655" y="1200151"/>
            <a:ext cx="4465783" cy="318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units on which we measure data—such as people, cities, animals — are called </a:t>
            </a:r>
            <a:r>
              <a:rPr b="1" lang="en-US"/>
              <a:t>observations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collection of </a:t>
            </a:r>
            <a:r>
              <a:rPr i="1" lang="en-US"/>
              <a:t>all </a:t>
            </a:r>
            <a:r>
              <a:rPr lang="en-US"/>
              <a:t>observations that we are interested in is called a </a:t>
            </a:r>
            <a:r>
              <a:rPr b="1" lang="en-US"/>
              <a:t>population.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we consider a selection of observations, then these observations are called a </a:t>
            </a:r>
            <a:r>
              <a:rPr b="1" lang="en-US"/>
              <a:t>sample</a:t>
            </a:r>
            <a:r>
              <a:rPr lang="en-US"/>
              <a:t>.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4657436" y="1231324"/>
            <a:ext cx="2242127" cy="167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292436" y="3453821"/>
            <a:ext cx="972127" cy="76431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oup of people outline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5346" y="1306368"/>
            <a:ext cx="1526309" cy="1532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ldren outline" id="100" name="Google Shape;1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1300" y="3378777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5"/>
          <p:cNvCxnSpPr/>
          <p:nvPr/>
        </p:nvCxnSpPr>
        <p:spPr>
          <a:xfrm>
            <a:off x="5793220" y="2903971"/>
            <a:ext cx="2309" cy="544944"/>
          </a:xfrm>
          <a:prstGeom prst="straightConnector1">
            <a:avLst/>
          </a:prstGeom>
          <a:noFill/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5"/>
          <p:cNvSpPr txBox="1"/>
          <p:nvPr/>
        </p:nvSpPr>
        <p:spPr>
          <a:xfrm>
            <a:off x="7076786" y="1491673"/>
            <a:ext cx="1657928" cy="93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students at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college </a:t>
            </a:r>
            <a:endParaRPr/>
          </a:p>
        </p:txBody>
      </p:sp>
      <p:sp>
        <p:nvSpPr>
          <p:cNvPr id="103" name="Google Shape;103;p5"/>
          <p:cNvSpPr txBox="1"/>
          <p:nvPr/>
        </p:nvSpPr>
        <p:spPr>
          <a:xfrm>
            <a:off x="6701560" y="3373580"/>
            <a:ext cx="24083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few selected students from the college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Statistics</a:t>
            </a:r>
            <a:endParaRPr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statistic is a measure of some attribute of sampled data. They can be used to concisely describe features of a dataset. 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choice of summary statistic depends on whether we are looking at numerical or categorical data. 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Summary Statistics - Measures of Central Tendency</a:t>
            </a:r>
            <a:br>
              <a:rPr lang="en-US" sz="2800"/>
            </a:br>
            <a:r>
              <a:rPr lang="en-US" sz="2800"/>
              <a:t>Numerical Data (Univariate) </a:t>
            </a:r>
            <a:endParaRPr sz="4000"/>
          </a:p>
        </p:txBody>
      </p:sp>
      <p:sp>
        <p:nvSpPr>
          <p:cNvPr id="115" name="Google Shape;115;p14"/>
          <p:cNvSpPr txBox="1"/>
          <p:nvPr/>
        </p:nvSpPr>
        <p:spPr>
          <a:xfrm>
            <a:off x="536988" y="1188293"/>
            <a:ext cx="7673108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- 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sum of the data values divided by the number of observations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 - 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50th percentile of the data (the point below which 50% of the observations fall)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723" y="1121600"/>
            <a:ext cx="1015093" cy="579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3973945" y="2146877"/>
            <a:ext cx="1715655" cy="375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Skew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7062354" y="2141105"/>
            <a:ext cx="1634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Skew</a:t>
            </a:r>
            <a:endParaRPr/>
          </a:p>
        </p:txBody>
      </p:sp>
      <p:pic>
        <p:nvPicPr>
          <p:cNvPr descr="Chart, line chart&#10;&#10;Description automatically generated" id="119" name="Google Shape;11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9" y="2508335"/>
            <a:ext cx="3124200" cy="2049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120" name="Google Shape;12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1128" y="2537198"/>
            <a:ext cx="3066472" cy="2014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121" name="Google Shape;12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7582" y="2571834"/>
            <a:ext cx="2974109" cy="195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Summary Statistics - Percentiles</a:t>
            </a:r>
            <a:endParaRPr/>
          </a:p>
        </p:txBody>
      </p:sp>
      <p:sp>
        <p:nvSpPr>
          <p:cNvPr id="127" name="Google Shape;127;p37"/>
          <p:cNvSpPr txBox="1"/>
          <p:nvPr>
            <p:ph idx="1" type="body"/>
          </p:nvPr>
        </p:nvSpPr>
        <p:spPr>
          <a:xfrm>
            <a:off x="457200" y="1004502"/>
            <a:ext cx="8291383" cy="85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</a:t>
            </a:r>
            <a:r>
              <a:rPr b="1" lang="en-US" sz="1600"/>
              <a:t> percentile</a:t>
            </a:r>
            <a:r>
              <a:rPr lang="en-US" sz="1600"/>
              <a:t> is a value at which a certain percentage of the data fall below. For example, the 75th percentile is the value at which 75% of the data fall below. </a:t>
            </a:r>
            <a:endParaRPr sz="1600"/>
          </a:p>
        </p:txBody>
      </p:sp>
      <p:sp>
        <p:nvSpPr>
          <p:cNvPr id="128" name="Google Shape;128;p37"/>
          <p:cNvSpPr txBox="1"/>
          <p:nvPr/>
        </p:nvSpPr>
        <p:spPr>
          <a:xfrm>
            <a:off x="6006414" y="1773678"/>
            <a:ext cx="2743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percentiles have special names: 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25th percentile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also called the 1st quartile. 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50th percentile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also called the 2nd quartile or the median. 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75th percentile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also called the 3rd quartile. </a:t>
            </a:r>
            <a:endParaRPr/>
          </a:p>
        </p:txBody>
      </p:sp>
      <p:pic>
        <p:nvPicPr>
          <p:cNvPr descr="Chart, histogram&#10;&#10;Description automatically generated" id="129" name="Google Shape;1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582" y="1639445"/>
            <a:ext cx="4278745" cy="29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Summary Statistics - Measures of Spread (1/2)</a:t>
            </a:r>
            <a:br>
              <a:rPr lang="en-US" sz="2800"/>
            </a:br>
            <a:r>
              <a:rPr lang="en-US" sz="2800"/>
              <a:t>Numerical Data (Univariate)</a:t>
            </a:r>
            <a:endParaRPr/>
          </a:p>
        </p:txBody>
      </p:sp>
      <p:sp>
        <p:nvSpPr>
          <p:cNvPr id="135" name="Google Shape;135;p38"/>
          <p:cNvSpPr txBox="1"/>
          <p:nvPr/>
        </p:nvSpPr>
        <p:spPr>
          <a:xfrm>
            <a:off x="317157" y="1241340"/>
            <a:ext cx="315914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-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between the minimum and maximum of the data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Interquartile Range -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between the 1st and 3rd quartiles of the data.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histogram&#10;&#10;Description automatically generated" id="136" name="Google Shape;1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0673" y="1189173"/>
            <a:ext cx="4856018" cy="3296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38"/>
          <p:cNvCxnSpPr/>
          <p:nvPr/>
        </p:nvCxnSpPr>
        <p:spPr>
          <a:xfrm flipH="1" rot="10800000">
            <a:off x="4472709" y="3617769"/>
            <a:ext cx="3523672" cy="92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8" name="Google Shape;138;p38"/>
          <p:cNvCxnSpPr/>
          <p:nvPr/>
        </p:nvCxnSpPr>
        <p:spPr>
          <a:xfrm>
            <a:off x="5852391" y="2870778"/>
            <a:ext cx="833582" cy="808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9" name="Google Shape;139;p38"/>
          <p:cNvSpPr txBox="1"/>
          <p:nvPr/>
        </p:nvSpPr>
        <p:spPr>
          <a:xfrm>
            <a:off x="5935229" y="2422525"/>
            <a:ext cx="66501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IQR</a:t>
            </a:r>
            <a:endParaRPr/>
          </a:p>
        </p:txBody>
      </p:sp>
      <p:sp>
        <p:nvSpPr>
          <p:cNvPr id="140" name="Google Shape;140;p38"/>
          <p:cNvSpPr txBox="1"/>
          <p:nvPr/>
        </p:nvSpPr>
        <p:spPr>
          <a:xfrm>
            <a:off x="5796684" y="3698297"/>
            <a:ext cx="103447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Summary Statistics - Measures of Spread (2/2)</a:t>
            </a:r>
            <a:br>
              <a:rPr lang="en-US" sz="2800"/>
            </a:br>
            <a:r>
              <a:rPr lang="en-US" sz="2800"/>
              <a:t>Numerical Data (Univariate) </a:t>
            </a:r>
            <a:endParaRPr sz="4000"/>
          </a:p>
        </p:txBody>
      </p:sp>
      <p:sp>
        <p:nvSpPr>
          <p:cNvPr id="146" name="Google Shape;146;p15"/>
          <p:cNvSpPr txBox="1"/>
          <p:nvPr/>
        </p:nvSpPr>
        <p:spPr>
          <a:xfrm>
            <a:off x="338999" y="1232603"/>
            <a:ext cx="866632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Deviation - 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sum of the data values divided by the number of observations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light, blur, night sky&#10;&#10;Description automatically generated"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160" y="1796957"/>
            <a:ext cx="30384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148" name="Google Shape;1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5764" y="1761757"/>
            <a:ext cx="4365336" cy="256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4a7703bfb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55" name="Google Shape;155;gf4a7703bfb_0_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Say we collected the following test scores from 10 students: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85, 90, 92, 73, 95, 60, 89, 78, 99, 90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Calculate the following: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Mean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Median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Summary Statistics – Correlation</a:t>
            </a:r>
            <a:br>
              <a:rPr lang="en-US" sz="3200"/>
            </a:br>
            <a:r>
              <a:rPr lang="en-US" sz="3200"/>
              <a:t> Numerical Data (Bivariate)</a:t>
            </a:r>
            <a:endParaRPr sz="4000"/>
          </a:p>
        </p:txBody>
      </p:sp>
      <p:sp>
        <p:nvSpPr>
          <p:cNvPr id="161" name="Google Shape;161;p16"/>
          <p:cNvSpPr txBox="1"/>
          <p:nvPr/>
        </p:nvSpPr>
        <p:spPr>
          <a:xfrm>
            <a:off x="375198" y="1290018"/>
            <a:ext cx="858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</a:t>
            </a:r>
            <a:r>
              <a:rPr b="1" lang="en-US" sz="1400">
                <a:solidFill>
                  <a:schemeClr val="dk1"/>
                </a:solidFill>
              </a:rPr>
              <a:t>two continuous variables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thought of as the strength of the linear relationship between the variables. The correlation coefficient is a number between -1 and +1 that quantifies the strength and direction of the relationship.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scatter chart&#10;&#10;Description automatically generated"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984" y="2413758"/>
            <a:ext cx="2326159" cy="218494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1182129" y="2121757"/>
            <a:ext cx="951470" cy="379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0.87</a:t>
            </a:r>
            <a:endParaRPr/>
          </a:p>
        </p:txBody>
      </p:sp>
      <p:pic>
        <p:nvPicPr>
          <p:cNvPr descr="Chart, scatter chart&#10;&#10;Description automatically generated" id="164" name="Google Shape;1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7237" y="2362272"/>
            <a:ext cx="2274673" cy="217979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4137454" y="2080568"/>
            <a:ext cx="1059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-0.90</a:t>
            </a:r>
            <a:endParaRPr/>
          </a:p>
        </p:txBody>
      </p:sp>
      <p:pic>
        <p:nvPicPr>
          <p:cNvPr descr="Chart, scatter chart&#10;&#10;Description automatically generated" id="166" name="Google Shape;16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2859" y="2315972"/>
            <a:ext cx="2284971" cy="2226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7226643" y="2044527"/>
            <a:ext cx="1059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-0.10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2016-07-21T14:46:59Z</dcterms:created>
  <dc:creator>ZIOMEK, PETER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0x01010016287604575FD74AB5B753513A597C0A</vt:lpwstr>
  </property>
  <property fmtid="{D5CDD505-2E9C-101B-9397-08002B2CF9AE}" pid="3" name="AuthorIds_UIVersion_10240">
    <vt:lpwstr>115</vt:lpwstr>
  </property>
  <property fmtid="{D5CDD505-2E9C-101B-9397-08002B2CF9AE}" pid="4" name="AuthorIds_UIVersion_10752">
    <vt:lpwstr>115</vt:lpwstr>
  </property>
</Properties>
</file>