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g9/USddTbwM/HP839HHhrMleA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1EAFA-C9A8-4D01-86F9-76F9E11A799A}">
  <a:tblStyle styleId="{4BC1EAFA-C9A8-4D01-86F9-76F9E11A799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4f4a491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4f4a491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f4f4a491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0"/>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0"/>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3"/>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3"/>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4"/>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44"/>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44"/>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44"/>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4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4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4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4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48"/>
          <p:cNvSpPr/>
          <p:nvPr>
            <p:ph idx="2" type="pic"/>
          </p:nvPr>
        </p:nvSpPr>
        <p:spPr>
          <a:xfrm>
            <a:off x="1792288" y="459581"/>
            <a:ext cx="5486400" cy="3086100"/>
          </a:xfrm>
          <a:prstGeom prst="rect">
            <a:avLst/>
          </a:prstGeom>
          <a:noFill/>
          <a:ln>
            <a:noFill/>
          </a:ln>
        </p:spPr>
      </p:sp>
      <p:sp>
        <p:nvSpPr>
          <p:cNvPr id="69" name="Google Shape;69;p4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39"/>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22222"/>
              <a:buFont typeface="Calibri"/>
              <a:buNone/>
            </a:pPr>
            <a:r>
              <a:rPr lang="en-US" sz="3600"/>
              <a:t>Data Cleaning &amp; Exploratory Data Analysis</a:t>
            </a:r>
            <a:endParaRPr/>
          </a:p>
        </p:txBody>
      </p:sp>
      <p:sp>
        <p:nvSpPr>
          <p:cNvPr id="90" name="Google Shape;90;p1"/>
          <p:cNvSpPr txBox="1"/>
          <p:nvPr/>
        </p:nvSpPr>
        <p:spPr>
          <a:xfrm>
            <a:off x="6005209" y="4587548"/>
            <a:ext cx="2866417"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This document is for the exclusive use of Deep Dive bootcamp participants during the bootcamp. This document may not be shared or duplicated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f4f4a491c3_0_0"/>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Understand Your Data</a:t>
            </a:r>
            <a:endParaRPr/>
          </a:p>
        </p:txBody>
      </p:sp>
      <p:sp>
        <p:nvSpPr>
          <p:cNvPr id="192" name="Google Shape;192;gf4f4a491c3_0_0"/>
          <p:cNvSpPr txBox="1"/>
          <p:nvPr>
            <p:ph idx="1" type="body"/>
          </p:nvPr>
        </p:nvSpPr>
        <p:spPr>
          <a:xfrm>
            <a:off x="457200" y="1063376"/>
            <a:ext cx="8229600" cy="33945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Before performing any analysis, it’s important that you take the time to understand your data and the types of variables you will be dealing with. Some useful pandas methods are given below: </a:t>
            </a:r>
            <a:endParaRPr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Char char="●"/>
            </a:pPr>
            <a:r>
              <a:rPr b="1" lang="en-US" sz="1800">
                <a:latin typeface="Arial"/>
                <a:ea typeface="Arial"/>
                <a:cs typeface="Arial"/>
                <a:sym typeface="Arial"/>
              </a:rPr>
              <a:t>.shape</a:t>
            </a:r>
            <a:r>
              <a:rPr lang="en-US" sz="1800">
                <a:latin typeface="Arial"/>
                <a:ea typeface="Arial"/>
                <a:cs typeface="Arial"/>
                <a:sym typeface="Arial"/>
              </a:rPr>
              <a:t> - gives the dimensions of a dataset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.head()</a:t>
            </a:r>
            <a:r>
              <a:rPr lang="en-US" sz="1800">
                <a:latin typeface="Arial"/>
                <a:ea typeface="Arial"/>
                <a:cs typeface="Arial"/>
                <a:sym typeface="Arial"/>
              </a:rPr>
              <a:t> - gives the first </a:t>
            </a:r>
            <a:r>
              <a:rPr i="1" lang="en-US" sz="1800">
                <a:latin typeface="Arial"/>
                <a:ea typeface="Arial"/>
                <a:cs typeface="Arial"/>
                <a:sym typeface="Arial"/>
              </a:rPr>
              <a:t>n</a:t>
            </a:r>
            <a:r>
              <a:rPr lang="en-US" sz="1800">
                <a:latin typeface="Arial"/>
                <a:ea typeface="Arial"/>
                <a:cs typeface="Arial"/>
                <a:sym typeface="Arial"/>
              </a:rPr>
              <a:t> rows of a dataset. Default is </a:t>
            </a:r>
            <a:r>
              <a:rPr i="1" lang="en-US" sz="1800">
                <a:latin typeface="Arial"/>
                <a:ea typeface="Arial"/>
                <a:cs typeface="Arial"/>
                <a:sym typeface="Arial"/>
              </a:rPr>
              <a:t>n = 5</a:t>
            </a:r>
            <a:r>
              <a:rPr lang="en-US" sz="1800">
                <a:latin typeface="Arial"/>
                <a:ea typeface="Arial"/>
                <a:cs typeface="Arial"/>
                <a:sym typeface="Arial"/>
              </a:rPr>
              <a: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.describe()</a:t>
            </a:r>
            <a:r>
              <a:rPr lang="en-US" sz="1800">
                <a:latin typeface="Arial"/>
                <a:ea typeface="Arial"/>
                <a:cs typeface="Arial"/>
                <a:sym typeface="Arial"/>
              </a:rPr>
              <a:t> - provides summary statistics of a dataset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.info()</a:t>
            </a:r>
            <a:r>
              <a:rPr lang="en-US" sz="1800">
                <a:latin typeface="Arial"/>
                <a:ea typeface="Arial"/>
                <a:cs typeface="Arial"/>
                <a:sym typeface="Arial"/>
              </a:rPr>
              <a:t> - gives information about the columns in your dataset including the datatype and the number of non-null values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.columns </a:t>
            </a:r>
            <a:r>
              <a:rPr lang="en-US" sz="1800">
                <a:latin typeface="Arial"/>
                <a:ea typeface="Arial"/>
                <a:cs typeface="Arial"/>
                <a:sym typeface="Arial"/>
              </a:rPr>
              <a:t>- returns a list of the column names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.unique()</a:t>
            </a:r>
            <a:r>
              <a:rPr lang="en-US" sz="1800">
                <a:latin typeface="Arial"/>
                <a:ea typeface="Arial"/>
                <a:cs typeface="Arial"/>
                <a:sym typeface="Arial"/>
              </a:rPr>
              <a:t> - returns the unique values of a column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Things to Look Out for In Visualizations</a:t>
            </a:r>
            <a:endParaRPr/>
          </a:p>
        </p:txBody>
      </p:sp>
      <p:grpSp>
        <p:nvGrpSpPr>
          <p:cNvPr id="198" name="Google Shape;198;p21"/>
          <p:cNvGrpSpPr/>
          <p:nvPr/>
        </p:nvGrpSpPr>
        <p:grpSpPr>
          <a:xfrm>
            <a:off x="1070920" y="1442908"/>
            <a:ext cx="7002160" cy="2844627"/>
            <a:chOff x="0" y="751445"/>
            <a:chExt cx="7002160" cy="2844627"/>
          </a:xfrm>
        </p:grpSpPr>
        <p:sp>
          <p:nvSpPr>
            <p:cNvPr id="199" name="Google Shape;199;p21"/>
            <p:cNvSpPr/>
            <p:nvPr/>
          </p:nvSpPr>
          <p:spPr>
            <a:xfrm>
              <a:off x="0" y="751445"/>
              <a:ext cx="2188175" cy="1312905"/>
            </a:xfrm>
            <a:prstGeom prst="rect">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nvSpPr>
          <p:spPr>
            <a:xfrm>
              <a:off x="0" y="751445"/>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Trends</a:t>
              </a:r>
              <a:endParaRPr sz="2800">
                <a:solidFill>
                  <a:schemeClr val="lt1"/>
                </a:solidFill>
                <a:latin typeface="Calibri"/>
                <a:ea typeface="Calibri"/>
                <a:cs typeface="Calibri"/>
                <a:sym typeface="Calibri"/>
              </a:endParaRPr>
            </a:p>
          </p:txBody>
        </p:sp>
        <p:sp>
          <p:nvSpPr>
            <p:cNvPr id="201" name="Google Shape;201;p21"/>
            <p:cNvSpPr/>
            <p:nvPr/>
          </p:nvSpPr>
          <p:spPr>
            <a:xfrm>
              <a:off x="2406992" y="751445"/>
              <a:ext cx="2188175" cy="1312905"/>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nvSpPr>
          <p:spPr>
            <a:xfrm>
              <a:off x="2406992" y="751445"/>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Patterns</a:t>
              </a:r>
              <a:endParaRPr sz="2800">
                <a:solidFill>
                  <a:schemeClr val="lt1"/>
                </a:solidFill>
                <a:latin typeface="Calibri"/>
                <a:ea typeface="Calibri"/>
                <a:cs typeface="Calibri"/>
                <a:sym typeface="Calibri"/>
              </a:endParaRPr>
            </a:p>
          </p:txBody>
        </p:sp>
        <p:sp>
          <p:nvSpPr>
            <p:cNvPr id="203" name="Google Shape;203;p21"/>
            <p:cNvSpPr/>
            <p:nvPr/>
          </p:nvSpPr>
          <p:spPr>
            <a:xfrm>
              <a:off x="4813985" y="751445"/>
              <a:ext cx="2188175" cy="131290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4813985" y="751445"/>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Gaps</a:t>
              </a:r>
              <a:endParaRPr sz="2800">
                <a:solidFill>
                  <a:schemeClr val="lt1"/>
                </a:solidFill>
                <a:latin typeface="Calibri"/>
                <a:ea typeface="Calibri"/>
                <a:cs typeface="Calibri"/>
                <a:sym typeface="Calibri"/>
              </a:endParaRPr>
            </a:p>
          </p:txBody>
        </p:sp>
        <p:sp>
          <p:nvSpPr>
            <p:cNvPr id="205" name="Google Shape;205;p21"/>
            <p:cNvSpPr/>
            <p:nvPr/>
          </p:nvSpPr>
          <p:spPr>
            <a:xfrm>
              <a:off x="0" y="2283167"/>
              <a:ext cx="2188175" cy="1312905"/>
            </a:xfrm>
            <a:prstGeom prst="rect">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0" y="2283167"/>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Relationships</a:t>
              </a:r>
              <a:endParaRPr/>
            </a:p>
          </p:txBody>
        </p:sp>
        <p:sp>
          <p:nvSpPr>
            <p:cNvPr id="207" name="Google Shape;207;p21"/>
            <p:cNvSpPr/>
            <p:nvPr/>
          </p:nvSpPr>
          <p:spPr>
            <a:xfrm>
              <a:off x="2406992" y="2283167"/>
              <a:ext cx="2188175" cy="1312905"/>
            </a:xfrm>
            <a:prstGeom prst="rect">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txBox="1"/>
            <p:nvPr/>
          </p:nvSpPr>
          <p:spPr>
            <a:xfrm>
              <a:off x="2406992" y="2283167"/>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Outliers</a:t>
              </a:r>
              <a:endParaRPr sz="2800">
                <a:solidFill>
                  <a:schemeClr val="lt1"/>
                </a:solidFill>
                <a:latin typeface="Calibri"/>
                <a:ea typeface="Calibri"/>
                <a:cs typeface="Calibri"/>
                <a:sym typeface="Calibri"/>
              </a:endParaRPr>
            </a:p>
          </p:txBody>
        </p:sp>
        <p:sp>
          <p:nvSpPr>
            <p:cNvPr id="209" name="Google Shape;209;p21"/>
            <p:cNvSpPr/>
            <p:nvPr/>
          </p:nvSpPr>
          <p:spPr>
            <a:xfrm>
              <a:off x="4813985" y="2283167"/>
              <a:ext cx="2188175" cy="1312905"/>
            </a:xfrm>
            <a:prstGeom prst="rect">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4813985" y="2283167"/>
              <a:ext cx="2188175" cy="131290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Message</a:t>
              </a:r>
              <a:endParaRPr sz="2800">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An Example Analysis – HR Retention</a:t>
            </a:r>
            <a:endParaRPr/>
          </a:p>
        </p:txBody>
      </p:sp>
      <p:pic>
        <p:nvPicPr>
          <p:cNvPr descr="Table&#10;&#10;Description automatically generated" id="216" name="Google Shape;216;p22"/>
          <p:cNvPicPr preferRelativeResize="0"/>
          <p:nvPr>
            <p:ph idx="1" type="body"/>
          </p:nvPr>
        </p:nvPicPr>
        <p:blipFill rotWithShape="1">
          <a:blip r:embed="rId3">
            <a:alphaModFix/>
          </a:blip>
          <a:srcRect b="0" l="0" r="0" t="0"/>
          <a:stretch/>
        </p:blipFill>
        <p:spPr>
          <a:xfrm>
            <a:off x="457200" y="1257764"/>
            <a:ext cx="8229600" cy="1446327"/>
          </a:xfrm>
          <a:prstGeom prst="rect">
            <a:avLst/>
          </a:prstGeom>
          <a:noFill/>
          <a:ln>
            <a:noFill/>
          </a:ln>
          <a:effectLst>
            <a:outerShdw blurRad="292100" rotWithShape="0" algn="tl" dir="2700000" dist="139700">
              <a:srgbClr val="333333">
                <a:alpha val="64705"/>
              </a:srgbClr>
            </a:outerShdw>
          </a:effectLst>
        </p:spPr>
      </p:pic>
      <p:sp>
        <p:nvSpPr>
          <p:cNvPr id="217" name="Google Shape;217;p22"/>
          <p:cNvSpPr txBox="1"/>
          <p:nvPr/>
        </p:nvSpPr>
        <p:spPr>
          <a:xfrm>
            <a:off x="3807940" y="4237853"/>
            <a:ext cx="72637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https://www.kaggle.com/randylaosat/predicting-employee-kernelover</a:t>
            </a:r>
            <a:endParaRPr sz="1400">
              <a:solidFill>
                <a:schemeClr val="dk1"/>
              </a:solidFill>
              <a:latin typeface="Calibri"/>
              <a:ea typeface="Calibri"/>
              <a:cs typeface="Calibri"/>
              <a:sym typeface="Calibri"/>
            </a:endParaRPr>
          </a:p>
        </p:txBody>
      </p:sp>
      <p:sp>
        <p:nvSpPr>
          <p:cNvPr id="218" name="Google Shape;218;p22"/>
          <p:cNvSpPr txBox="1"/>
          <p:nvPr/>
        </p:nvSpPr>
        <p:spPr>
          <a:xfrm>
            <a:off x="1022521" y="3187527"/>
            <a:ext cx="7098954"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What is the business problem? What is the data science problem?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HR Retention Problem Definition</a:t>
            </a:r>
            <a:endParaRPr/>
          </a:p>
        </p:txBody>
      </p:sp>
      <p:sp>
        <p:nvSpPr>
          <p:cNvPr id="224" name="Google Shape;224;p2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Our company wants to understand what factors contribute most to employee turnover. We also want to be able to predict turnover for certain employees so we can focus our retention strategies on employees likely to turnover. </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A quarterly HR report will be generated that lists employees that are predicted to turnover. </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This is a supervised classification problem.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Department vs Turnover</a:t>
            </a:r>
            <a:endParaRPr/>
          </a:p>
        </p:txBody>
      </p:sp>
      <p:pic>
        <p:nvPicPr>
          <p:cNvPr descr="Chart, bar chart&#10;&#10;Description automatically generated" id="230" name="Google Shape;230;p24"/>
          <p:cNvPicPr preferRelativeResize="0"/>
          <p:nvPr/>
        </p:nvPicPr>
        <p:blipFill rotWithShape="1">
          <a:blip r:embed="rId3">
            <a:alphaModFix/>
          </a:blip>
          <a:srcRect b="0" l="0" r="0" t="0"/>
          <a:stretch/>
        </p:blipFill>
        <p:spPr>
          <a:xfrm>
            <a:off x="541202" y="1108217"/>
            <a:ext cx="6492040" cy="3122090"/>
          </a:xfrm>
          <a:prstGeom prst="rect">
            <a:avLst/>
          </a:prstGeom>
          <a:noFill/>
          <a:ln>
            <a:noFill/>
          </a:ln>
        </p:spPr>
      </p:pic>
      <p:sp>
        <p:nvSpPr>
          <p:cNvPr id="231" name="Google Shape;231;p24"/>
          <p:cNvSpPr txBox="1"/>
          <p:nvPr/>
        </p:nvSpPr>
        <p:spPr>
          <a:xfrm>
            <a:off x="7144264" y="1854027"/>
            <a:ext cx="1837037" cy="12116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Why might this not be a good way to represent this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Department vs Percent Turnover</a:t>
            </a:r>
            <a:endParaRPr/>
          </a:p>
        </p:txBody>
      </p:sp>
      <p:pic>
        <p:nvPicPr>
          <p:cNvPr descr="Chart, bar chart&#10;&#10;Description automatically generated" id="237" name="Google Shape;237;p25"/>
          <p:cNvPicPr preferRelativeResize="0"/>
          <p:nvPr/>
        </p:nvPicPr>
        <p:blipFill rotWithShape="1">
          <a:blip r:embed="rId3">
            <a:alphaModFix/>
          </a:blip>
          <a:srcRect b="0" l="0" r="0" t="0"/>
          <a:stretch/>
        </p:blipFill>
        <p:spPr>
          <a:xfrm>
            <a:off x="739052" y="1004091"/>
            <a:ext cx="5012871" cy="3414521"/>
          </a:xfrm>
          <a:prstGeom prst="rect">
            <a:avLst/>
          </a:prstGeom>
          <a:noFill/>
          <a:ln>
            <a:noFill/>
          </a:ln>
        </p:spPr>
      </p:pic>
      <p:sp>
        <p:nvSpPr>
          <p:cNvPr id="238" name="Google Shape;238;p25"/>
          <p:cNvSpPr txBox="1"/>
          <p:nvPr/>
        </p:nvSpPr>
        <p:spPr>
          <a:xfrm>
            <a:off x="6161314" y="1668236"/>
            <a:ext cx="2743200" cy="175432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can see that HR and accounting have the highest percent turnover. Management has the lowest turnover. Why might this be happening?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Salary vs Percent Turnover</a:t>
            </a:r>
            <a:endParaRPr/>
          </a:p>
        </p:txBody>
      </p:sp>
      <p:pic>
        <p:nvPicPr>
          <p:cNvPr descr="Chart, bar chart&#10;&#10;Description automatically generated" id="244" name="Google Shape;244;p26"/>
          <p:cNvPicPr preferRelativeResize="0"/>
          <p:nvPr/>
        </p:nvPicPr>
        <p:blipFill rotWithShape="1">
          <a:blip r:embed="rId3">
            <a:alphaModFix/>
          </a:blip>
          <a:srcRect b="0" l="0" r="0" t="0"/>
          <a:stretch/>
        </p:blipFill>
        <p:spPr>
          <a:xfrm>
            <a:off x="1954427" y="1398148"/>
            <a:ext cx="4812956" cy="29444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Salary vs Percent Turnover</a:t>
            </a:r>
            <a:endParaRPr/>
          </a:p>
        </p:txBody>
      </p:sp>
      <p:sp>
        <p:nvSpPr>
          <p:cNvPr id="250" name="Google Shape;250;p27"/>
          <p:cNvSpPr txBox="1"/>
          <p:nvPr/>
        </p:nvSpPr>
        <p:spPr>
          <a:xfrm>
            <a:off x="6052751" y="1843730"/>
            <a:ext cx="2743199" cy="92333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Unsurprisingly, most people who left had low or medium salaries. </a:t>
            </a:r>
            <a:endParaRPr sz="1800">
              <a:solidFill>
                <a:schemeClr val="dk1"/>
              </a:solidFill>
              <a:latin typeface="Calibri"/>
              <a:ea typeface="Calibri"/>
              <a:cs typeface="Calibri"/>
              <a:sym typeface="Calibri"/>
            </a:endParaRPr>
          </a:p>
        </p:txBody>
      </p:sp>
      <p:pic>
        <p:nvPicPr>
          <p:cNvPr descr="Chart, bar chart&#10;&#10;Description automatically generated" id="251" name="Google Shape;251;p27"/>
          <p:cNvPicPr preferRelativeResize="0"/>
          <p:nvPr/>
        </p:nvPicPr>
        <p:blipFill rotWithShape="1">
          <a:blip r:embed="rId3">
            <a:alphaModFix/>
          </a:blip>
          <a:srcRect b="0" l="0" r="0" t="0"/>
          <a:stretch/>
        </p:blipFill>
        <p:spPr>
          <a:xfrm>
            <a:off x="790832" y="1326067"/>
            <a:ext cx="4812956" cy="29444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Employee Satisfaction &amp; Evaluation</a:t>
            </a:r>
            <a:endParaRPr/>
          </a:p>
        </p:txBody>
      </p:sp>
      <p:pic>
        <p:nvPicPr>
          <p:cNvPr descr="Chart, histogram&#10;&#10;Description automatically generated" id="257" name="Google Shape;257;p28"/>
          <p:cNvPicPr preferRelativeResize="0"/>
          <p:nvPr/>
        </p:nvPicPr>
        <p:blipFill rotWithShape="1">
          <a:blip r:embed="rId3">
            <a:alphaModFix/>
          </a:blip>
          <a:srcRect b="0" l="0" r="0" t="0"/>
          <a:stretch/>
        </p:blipFill>
        <p:spPr>
          <a:xfrm>
            <a:off x="1650591" y="1020173"/>
            <a:ext cx="5207408" cy="34006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Satisfaction &amp; Evaluation vs Turnover</a:t>
            </a:r>
            <a:endParaRPr/>
          </a:p>
        </p:txBody>
      </p:sp>
      <p:pic>
        <p:nvPicPr>
          <p:cNvPr descr="A picture containing diagram&#10;&#10;Description automatically generated" id="263" name="Google Shape;263;p29"/>
          <p:cNvPicPr preferRelativeResize="0"/>
          <p:nvPr/>
        </p:nvPicPr>
        <p:blipFill rotWithShape="1">
          <a:blip r:embed="rId3">
            <a:alphaModFix/>
          </a:blip>
          <a:srcRect b="0" l="0" r="0" t="0"/>
          <a:stretch/>
        </p:blipFill>
        <p:spPr>
          <a:xfrm>
            <a:off x="648730" y="2783106"/>
            <a:ext cx="5785757" cy="1777378"/>
          </a:xfrm>
          <a:prstGeom prst="rect">
            <a:avLst/>
          </a:prstGeom>
          <a:noFill/>
          <a:ln>
            <a:noFill/>
          </a:ln>
        </p:spPr>
      </p:pic>
      <p:pic>
        <p:nvPicPr>
          <p:cNvPr descr="A picture containing shape&#10;&#10;Description automatically generated" id="264" name="Google Shape;264;p29"/>
          <p:cNvPicPr preferRelativeResize="0"/>
          <p:nvPr/>
        </p:nvPicPr>
        <p:blipFill rotWithShape="1">
          <a:blip r:embed="rId4">
            <a:alphaModFix/>
          </a:blip>
          <a:srcRect b="0" l="0" r="0" t="0"/>
          <a:stretch/>
        </p:blipFill>
        <p:spPr>
          <a:xfrm>
            <a:off x="646670" y="926277"/>
            <a:ext cx="5806646" cy="1808133"/>
          </a:xfrm>
          <a:prstGeom prst="rect">
            <a:avLst/>
          </a:prstGeom>
          <a:noFill/>
          <a:ln>
            <a:noFill/>
          </a:ln>
        </p:spPr>
      </p:pic>
      <p:sp>
        <p:nvSpPr>
          <p:cNvPr id="265" name="Google Shape;265;p29"/>
          <p:cNvSpPr txBox="1"/>
          <p:nvPr/>
        </p:nvSpPr>
        <p:spPr>
          <a:xfrm>
            <a:off x="6752966" y="1509069"/>
            <a:ext cx="2094470" cy="2031325"/>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distributions for turnover vs no turnover are very different. We also see that the turnover group has multiple modes.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2"/>
          <p:cNvGrpSpPr/>
          <p:nvPr/>
        </p:nvGrpSpPr>
        <p:grpSpPr>
          <a:xfrm>
            <a:off x="665067" y="634828"/>
            <a:ext cx="7704804" cy="3779294"/>
            <a:chOff x="3388" y="0"/>
            <a:chExt cx="7704804" cy="3779294"/>
          </a:xfrm>
        </p:grpSpPr>
        <p:sp>
          <p:nvSpPr>
            <p:cNvPr id="96" name="Google Shape;96;p2"/>
            <p:cNvSpPr/>
            <p:nvPr/>
          </p:nvSpPr>
          <p:spPr>
            <a:xfrm>
              <a:off x="578368" y="0"/>
              <a:ext cx="6554844" cy="3779294"/>
            </a:xfrm>
            <a:prstGeom prst="rightArrow">
              <a:avLst>
                <a:gd fmla="val 50000" name="adj1"/>
                <a:gd fmla="val 50000" name="adj2"/>
              </a:avLst>
            </a:prstGeom>
            <a:solidFill>
              <a:srgbClr val="E7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388" y="1133788"/>
              <a:ext cx="1481693" cy="1511717"/>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75718"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Problem Definition</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Understand the project's objectives from a business viewpoint.</a:t>
              </a:r>
              <a:endParaRPr b="0" i="0" sz="1100" u="none" cap="none" strike="noStrike">
                <a:solidFill>
                  <a:schemeClr val="lt1"/>
                </a:solidFill>
                <a:latin typeface="Calibri"/>
                <a:ea typeface="Calibri"/>
                <a:cs typeface="Calibri"/>
                <a:sym typeface="Calibri"/>
              </a:endParaRPr>
            </a:p>
          </p:txBody>
        </p:sp>
        <p:sp>
          <p:nvSpPr>
            <p:cNvPr id="99" name="Google Shape;99;p2"/>
            <p:cNvSpPr/>
            <p:nvPr/>
          </p:nvSpPr>
          <p:spPr>
            <a:xfrm>
              <a:off x="1559166" y="1133788"/>
              <a:ext cx="1481693" cy="1511717"/>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631496"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Data Collection</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Gather relevant data. If data are already available, understand how data were collected.</a:t>
              </a:r>
              <a:endParaRPr b="0" i="0" sz="1100" u="none" cap="none" strike="noStrike">
                <a:solidFill>
                  <a:schemeClr val="lt1"/>
                </a:solidFill>
                <a:latin typeface="Calibri"/>
                <a:ea typeface="Calibri"/>
                <a:cs typeface="Calibri"/>
                <a:sym typeface="Calibri"/>
              </a:endParaRPr>
            </a:p>
          </p:txBody>
        </p:sp>
        <p:sp>
          <p:nvSpPr>
            <p:cNvPr id="101" name="Google Shape;101;p2"/>
            <p:cNvSpPr/>
            <p:nvPr/>
          </p:nvSpPr>
          <p:spPr>
            <a:xfrm>
              <a:off x="3114944" y="1133788"/>
              <a:ext cx="1481693" cy="1511717"/>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3187274"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Data Cleaning &amp; Exploratory Data Analysis</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Understand, clean and explore data.</a:t>
              </a:r>
              <a:endParaRPr b="0" i="0" sz="1100" u="none" cap="none" strike="noStrike">
                <a:solidFill>
                  <a:schemeClr val="lt1"/>
                </a:solidFill>
                <a:latin typeface="Calibri"/>
                <a:ea typeface="Calibri"/>
                <a:cs typeface="Calibri"/>
                <a:sym typeface="Calibri"/>
              </a:endParaRPr>
            </a:p>
          </p:txBody>
        </p:sp>
        <p:sp>
          <p:nvSpPr>
            <p:cNvPr id="103" name="Google Shape;103;p2"/>
            <p:cNvSpPr/>
            <p:nvPr/>
          </p:nvSpPr>
          <p:spPr>
            <a:xfrm>
              <a:off x="4670722" y="1133788"/>
              <a:ext cx="1481693" cy="1511717"/>
            </a:xfrm>
            <a:prstGeom prst="roundRect">
              <a:avLst>
                <a:gd fmla="val 16667"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4743052"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Processing</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Use modeling techniques to gain useful insights into data and meet objectives of the project. </a:t>
              </a:r>
              <a:endParaRPr/>
            </a:p>
          </p:txBody>
        </p:sp>
        <p:sp>
          <p:nvSpPr>
            <p:cNvPr id="105" name="Google Shape;105;p2"/>
            <p:cNvSpPr/>
            <p:nvPr/>
          </p:nvSpPr>
          <p:spPr>
            <a:xfrm>
              <a:off x="6226499" y="1133788"/>
              <a:ext cx="1481693" cy="1511717"/>
            </a:xfrm>
            <a:prstGeom prst="roundRect">
              <a:avLst>
                <a:gd fmla="val 16667" name="adj"/>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6298829"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Communication of Results</a:t>
              </a:r>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Communicate results of analysis. Draw meaningful conclusions. </a:t>
              </a:r>
              <a:endParaRPr/>
            </a:p>
          </p:txBody>
        </p:sp>
      </p:grpSp>
      <p:sp>
        <p:nvSpPr>
          <p:cNvPr id="107" name="Google Shape;107;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Science Process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Satisfaction &amp; Evaluation vs Turnover Pt 2</a:t>
            </a:r>
            <a:endParaRPr/>
          </a:p>
        </p:txBody>
      </p:sp>
      <p:pic>
        <p:nvPicPr>
          <p:cNvPr descr="A picture containing chart&#10;&#10;Description automatically generated" id="271" name="Google Shape;271;p30"/>
          <p:cNvPicPr preferRelativeResize="0"/>
          <p:nvPr/>
        </p:nvPicPr>
        <p:blipFill rotWithShape="1">
          <a:blip r:embed="rId3">
            <a:alphaModFix/>
          </a:blip>
          <a:srcRect b="0" l="0" r="0" t="0"/>
          <a:stretch/>
        </p:blipFill>
        <p:spPr>
          <a:xfrm>
            <a:off x="1982083" y="913667"/>
            <a:ext cx="4683798" cy="36831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Satisfaction &amp; Evaluation vs Turnover Pt 2</a:t>
            </a:r>
            <a:endParaRPr/>
          </a:p>
        </p:txBody>
      </p:sp>
      <p:pic>
        <p:nvPicPr>
          <p:cNvPr descr="A picture containing chart&#10;&#10;Description automatically generated" id="277" name="Google Shape;277;p31"/>
          <p:cNvPicPr preferRelativeResize="0"/>
          <p:nvPr/>
        </p:nvPicPr>
        <p:blipFill rotWithShape="1">
          <a:blip r:embed="rId3">
            <a:alphaModFix/>
          </a:blip>
          <a:srcRect b="0" l="0" r="0" t="0"/>
          <a:stretch/>
        </p:blipFill>
        <p:spPr>
          <a:xfrm>
            <a:off x="598716" y="954120"/>
            <a:ext cx="4354285" cy="3425758"/>
          </a:xfrm>
          <a:prstGeom prst="rect">
            <a:avLst/>
          </a:prstGeom>
          <a:noFill/>
          <a:ln>
            <a:noFill/>
          </a:ln>
        </p:spPr>
      </p:pic>
      <p:sp>
        <p:nvSpPr>
          <p:cNvPr id="278" name="Google Shape;278;p31"/>
          <p:cNvSpPr txBox="1"/>
          <p:nvPr/>
        </p:nvSpPr>
        <p:spPr>
          <a:xfrm>
            <a:off x="5594520" y="1334013"/>
            <a:ext cx="3288956" cy="2308324"/>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appear to be three groups of employees who turnover: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Low satisfaction, high evaluation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Low satisfaction, low, evaluation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High satisfaction, high evaluation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Project Count &amp; Evaluation vs Turnover</a:t>
            </a:r>
            <a:endParaRPr/>
          </a:p>
        </p:txBody>
      </p:sp>
      <p:pic>
        <p:nvPicPr>
          <p:cNvPr descr="Chart, box and whisker chart&#10;&#10;Description automatically generated" id="284" name="Google Shape;284;p32"/>
          <p:cNvPicPr preferRelativeResize="0"/>
          <p:nvPr/>
        </p:nvPicPr>
        <p:blipFill rotWithShape="1">
          <a:blip r:embed="rId3">
            <a:alphaModFix/>
          </a:blip>
          <a:srcRect b="0" l="0" r="0" t="0"/>
          <a:stretch/>
        </p:blipFill>
        <p:spPr>
          <a:xfrm>
            <a:off x="1810266" y="957504"/>
            <a:ext cx="4576118" cy="35991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Project Count &amp; Evaluation vs Turnover</a:t>
            </a:r>
            <a:endParaRPr/>
          </a:p>
        </p:txBody>
      </p:sp>
      <p:pic>
        <p:nvPicPr>
          <p:cNvPr descr="Chart, box and whisker chart&#10;&#10;Description automatically generated" id="290" name="Google Shape;290;p33"/>
          <p:cNvPicPr preferRelativeResize="0"/>
          <p:nvPr/>
        </p:nvPicPr>
        <p:blipFill rotWithShape="1">
          <a:blip r:embed="rId3">
            <a:alphaModFix/>
          </a:blip>
          <a:srcRect b="0" l="0" r="0" t="0"/>
          <a:stretch/>
        </p:blipFill>
        <p:spPr>
          <a:xfrm>
            <a:off x="456172" y="1008990"/>
            <a:ext cx="4524632" cy="3558005"/>
          </a:xfrm>
          <a:prstGeom prst="rect">
            <a:avLst/>
          </a:prstGeom>
          <a:noFill/>
          <a:ln>
            <a:noFill/>
          </a:ln>
        </p:spPr>
      </p:pic>
      <p:sp>
        <p:nvSpPr>
          <p:cNvPr id="291" name="Google Shape;291;p33"/>
          <p:cNvSpPr txBox="1"/>
          <p:nvPr/>
        </p:nvSpPr>
        <p:spPr>
          <a:xfrm>
            <a:off x="5594520" y="1519364"/>
            <a:ext cx="3288956" cy="92333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&gt; 3 projects, employees that have a higher evaluation tend to leave.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Next? </a:t>
            </a:r>
            <a:endParaRPr/>
          </a:p>
        </p:txBody>
      </p:sp>
      <p:sp>
        <p:nvSpPr>
          <p:cNvPr id="297" name="Google Shape;297;p3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Based on our EDA, we can see that there are likely complex relationships between our variables and turnover. </a:t>
            </a:r>
            <a:endParaRPr/>
          </a:p>
          <a:p>
            <a:pPr indent="-342900" lvl="0" marL="342900" rtl="0" algn="l">
              <a:spcBef>
                <a:spcPts val="400"/>
              </a:spcBef>
              <a:spcAft>
                <a:spcPts val="0"/>
              </a:spcAft>
              <a:buClr>
                <a:schemeClr val="dk1"/>
              </a:buClr>
              <a:buSzPts val="2000"/>
              <a:buChar char="•"/>
            </a:pPr>
            <a:r>
              <a:rPr lang="en-US" sz="2000"/>
              <a:t>It's easy to understand why some employees are leaving (e.g., those with low satisfaction, low performance, low salary), but it is more challenging to understand why others are leaving (e.g., those with high satisfaction and high performance).</a:t>
            </a:r>
            <a:endParaRPr/>
          </a:p>
          <a:p>
            <a:pPr indent="-342900" lvl="0" marL="342900" rtl="0" algn="l">
              <a:spcBef>
                <a:spcPts val="400"/>
              </a:spcBef>
              <a:spcAft>
                <a:spcPts val="0"/>
              </a:spcAft>
              <a:buClr>
                <a:schemeClr val="dk1"/>
              </a:buClr>
              <a:buSzPts val="2000"/>
              <a:buChar char="•"/>
            </a:pPr>
            <a:r>
              <a:rPr lang="en-US" sz="2000"/>
              <a:t>Building</a:t>
            </a:r>
            <a:r>
              <a:rPr lang="en-US" sz="2000"/>
              <a:t> a model can</a:t>
            </a:r>
            <a:r>
              <a:rPr lang="en-US" sz="2000"/>
              <a:t> help us understand these more complex relationships.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457200" y="205979"/>
            <a:ext cx="8229600" cy="6162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Recap</a:t>
            </a:r>
            <a:endParaRPr/>
          </a:p>
        </p:txBody>
      </p:sp>
      <p:sp>
        <p:nvSpPr>
          <p:cNvPr id="303" name="Google Shape;303;p35"/>
          <p:cNvSpPr txBox="1"/>
          <p:nvPr>
            <p:ph idx="1" type="body"/>
          </p:nvPr>
        </p:nvSpPr>
        <p:spPr>
          <a:xfrm>
            <a:off x="457199" y="1252497"/>
            <a:ext cx="5231319" cy="311835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Think about the population of interest when collecting data.</a:t>
            </a:r>
            <a:endParaRPr/>
          </a:p>
          <a:p>
            <a:pPr indent="-342900" lvl="0" marL="342900" rtl="0" algn="l">
              <a:spcBef>
                <a:spcPts val="400"/>
              </a:spcBef>
              <a:spcAft>
                <a:spcPts val="0"/>
              </a:spcAft>
              <a:buClr>
                <a:schemeClr val="dk1"/>
              </a:buClr>
              <a:buSzPts val="2000"/>
              <a:buChar char="•"/>
            </a:pPr>
            <a:r>
              <a:rPr lang="en-US" sz="2000"/>
              <a:t>Up to 80% of the analysis involves data cleaning - encourage your team to store their data in a tidy format when possible. </a:t>
            </a:r>
            <a:endParaRPr sz="2000"/>
          </a:p>
          <a:p>
            <a:pPr indent="-342900" lvl="0" marL="342900" rtl="0" algn="l">
              <a:spcBef>
                <a:spcPts val="400"/>
              </a:spcBef>
              <a:spcAft>
                <a:spcPts val="0"/>
              </a:spcAft>
              <a:buClr>
                <a:schemeClr val="dk1"/>
              </a:buClr>
              <a:buSzPts val="2000"/>
              <a:buChar char="•"/>
            </a:pPr>
            <a:r>
              <a:rPr lang="en-US" sz="2000"/>
              <a:t>Exploratory data analysis (EDA) is a way to get an understanding of your data and potential relationships between variables. </a:t>
            </a:r>
            <a:endParaRPr/>
          </a:p>
          <a:p>
            <a:pPr indent="-215900" lvl="0" marL="342900" rtl="0" algn="l">
              <a:spcBef>
                <a:spcPts val="400"/>
              </a:spcBef>
              <a:spcAft>
                <a:spcPts val="0"/>
              </a:spcAft>
              <a:buClr>
                <a:schemeClr val="dk1"/>
              </a:buClr>
              <a:buSzPts val="2000"/>
              <a:buNone/>
            </a:pPr>
            <a:r>
              <a:t/>
            </a:r>
            <a:endParaRPr sz="2000"/>
          </a:p>
        </p:txBody>
      </p:sp>
      <p:sp>
        <p:nvSpPr>
          <p:cNvPr id="304" name="Google Shape;304;p35"/>
          <p:cNvSpPr txBox="1"/>
          <p:nvPr/>
        </p:nvSpPr>
        <p:spPr>
          <a:xfrm>
            <a:off x="6005209" y="4587548"/>
            <a:ext cx="2866417"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This document is for the exclusive use of Deep Dive bootcamp participants during the bootcamp. This document may not be shared or duplicated</a:t>
            </a:r>
            <a:endParaRPr/>
          </a:p>
        </p:txBody>
      </p:sp>
      <p:pic>
        <p:nvPicPr>
          <p:cNvPr id="305" name="Google Shape;305;p35"/>
          <p:cNvPicPr preferRelativeResize="0"/>
          <p:nvPr/>
        </p:nvPicPr>
        <p:blipFill rotWithShape="1">
          <a:blip r:embed="rId3">
            <a:alphaModFix/>
          </a:blip>
          <a:srcRect b="0" l="14466" r="24543" t="0"/>
          <a:stretch/>
        </p:blipFill>
        <p:spPr>
          <a:xfrm>
            <a:off x="5878286" y="1252497"/>
            <a:ext cx="2558784" cy="27971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3"/>
          <p:cNvGrpSpPr/>
          <p:nvPr/>
        </p:nvGrpSpPr>
        <p:grpSpPr>
          <a:xfrm>
            <a:off x="665067" y="634828"/>
            <a:ext cx="7704804" cy="3779294"/>
            <a:chOff x="3388" y="0"/>
            <a:chExt cx="7704804" cy="3779294"/>
          </a:xfrm>
        </p:grpSpPr>
        <p:sp>
          <p:nvSpPr>
            <p:cNvPr id="113" name="Google Shape;113;p3"/>
            <p:cNvSpPr/>
            <p:nvPr/>
          </p:nvSpPr>
          <p:spPr>
            <a:xfrm>
              <a:off x="578368" y="0"/>
              <a:ext cx="6554844" cy="3779294"/>
            </a:xfrm>
            <a:prstGeom prst="rightArrow">
              <a:avLst>
                <a:gd fmla="val 50000" name="adj1"/>
                <a:gd fmla="val 50000" name="adj2"/>
              </a:avLst>
            </a:prstGeom>
            <a:solidFill>
              <a:srgbClr val="E7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388" y="1133788"/>
              <a:ext cx="1481693" cy="1511717"/>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75718"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Problem Definition</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Understand the project's objectives from a business viewpoint.</a:t>
              </a:r>
              <a:endParaRPr b="0" i="0" sz="1100" u="none" cap="none" strike="noStrike">
                <a:solidFill>
                  <a:schemeClr val="lt1"/>
                </a:solidFill>
                <a:latin typeface="Calibri"/>
                <a:ea typeface="Calibri"/>
                <a:cs typeface="Calibri"/>
                <a:sym typeface="Calibri"/>
              </a:endParaRPr>
            </a:p>
          </p:txBody>
        </p:sp>
        <p:sp>
          <p:nvSpPr>
            <p:cNvPr id="116" name="Google Shape;116;p3"/>
            <p:cNvSpPr/>
            <p:nvPr/>
          </p:nvSpPr>
          <p:spPr>
            <a:xfrm>
              <a:off x="1559166" y="1133788"/>
              <a:ext cx="1481693" cy="1511717"/>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a:off x="1631496"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Data Collection</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Gather relevant data. If data are already available, understand how data were collected.</a:t>
              </a:r>
              <a:endParaRPr b="0" i="0" sz="1100" u="none" cap="none" strike="noStrike">
                <a:solidFill>
                  <a:schemeClr val="lt1"/>
                </a:solidFill>
                <a:latin typeface="Calibri"/>
                <a:ea typeface="Calibri"/>
                <a:cs typeface="Calibri"/>
                <a:sym typeface="Calibri"/>
              </a:endParaRPr>
            </a:p>
          </p:txBody>
        </p:sp>
        <p:sp>
          <p:nvSpPr>
            <p:cNvPr id="118" name="Google Shape;118;p3"/>
            <p:cNvSpPr/>
            <p:nvPr/>
          </p:nvSpPr>
          <p:spPr>
            <a:xfrm>
              <a:off x="3114944" y="1133788"/>
              <a:ext cx="1481693" cy="1511717"/>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3187274"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Data Cleaning &amp; Exploratory Data Analysis</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Understand, clean and explore data.</a:t>
              </a:r>
              <a:endParaRPr b="0" i="0" sz="1100" u="none" cap="none" strike="noStrike">
                <a:solidFill>
                  <a:schemeClr val="lt1"/>
                </a:solidFill>
                <a:latin typeface="Calibri"/>
                <a:ea typeface="Calibri"/>
                <a:cs typeface="Calibri"/>
                <a:sym typeface="Calibri"/>
              </a:endParaRPr>
            </a:p>
          </p:txBody>
        </p:sp>
        <p:sp>
          <p:nvSpPr>
            <p:cNvPr id="120" name="Google Shape;120;p3"/>
            <p:cNvSpPr/>
            <p:nvPr/>
          </p:nvSpPr>
          <p:spPr>
            <a:xfrm>
              <a:off x="4670722" y="1133788"/>
              <a:ext cx="1481693" cy="1511717"/>
            </a:xfrm>
            <a:prstGeom prst="roundRect">
              <a:avLst>
                <a:gd fmla="val 16667"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4743052"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Processing</a:t>
              </a:r>
              <a:endParaRPr b="1"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Use modeling techniques to gain useful insights into data and meet objectives of the project. </a:t>
              </a:r>
              <a:endParaRPr/>
            </a:p>
          </p:txBody>
        </p:sp>
        <p:sp>
          <p:nvSpPr>
            <p:cNvPr id="122" name="Google Shape;122;p3"/>
            <p:cNvSpPr/>
            <p:nvPr/>
          </p:nvSpPr>
          <p:spPr>
            <a:xfrm>
              <a:off x="6226499" y="1133788"/>
              <a:ext cx="1481693" cy="1511717"/>
            </a:xfrm>
            <a:prstGeom prst="roundRect">
              <a:avLst>
                <a:gd fmla="val 16667" name="adj"/>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6298829" y="1206118"/>
              <a:ext cx="1337033" cy="136705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Communication of Results</a:t>
              </a:r>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Communicate results of analysis. Draw meaningful conclusions. </a:t>
              </a:r>
              <a:endParaRPr/>
            </a:p>
          </p:txBody>
        </p:sp>
      </p:grpSp>
      <p:sp>
        <p:nvSpPr>
          <p:cNvPr id="124" name="Google Shape;124;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Science Process</a:t>
            </a:r>
            <a:endParaRPr/>
          </a:p>
        </p:txBody>
      </p:sp>
      <p:sp>
        <p:nvSpPr>
          <p:cNvPr id="125" name="Google Shape;125;p3"/>
          <p:cNvSpPr/>
          <p:nvPr/>
        </p:nvSpPr>
        <p:spPr>
          <a:xfrm>
            <a:off x="2158313" y="1615130"/>
            <a:ext cx="3159209" cy="1841155"/>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Tidy Data</a:t>
            </a:r>
            <a:endParaRPr/>
          </a:p>
        </p:txBody>
      </p:sp>
      <p:sp>
        <p:nvSpPr>
          <p:cNvPr id="131" name="Google Shape;131;p7"/>
          <p:cNvSpPr txBox="1"/>
          <p:nvPr>
            <p:ph idx="1" type="body"/>
          </p:nvPr>
        </p:nvSpPr>
        <p:spPr>
          <a:xfrm>
            <a:off x="342323" y="1062991"/>
            <a:ext cx="5435600" cy="339447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It is often said that </a:t>
            </a:r>
            <a:r>
              <a:rPr b="1" lang="en-US"/>
              <a:t>80% of data analysis is spent on data cleaning</a:t>
            </a:r>
            <a:r>
              <a:rPr lang="en-US"/>
              <a:t>. </a:t>
            </a:r>
            <a:endParaRPr/>
          </a:p>
          <a:p>
            <a:pPr indent="-342900" lvl="0" marL="342900" rtl="0" algn="l">
              <a:spcBef>
                <a:spcPts val="496"/>
              </a:spcBef>
              <a:spcAft>
                <a:spcPts val="0"/>
              </a:spcAft>
              <a:buClr>
                <a:schemeClr val="dk1"/>
              </a:buClr>
              <a:buSzPct val="100000"/>
              <a:buChar char="•"/>
            </a:pPr>
            <a:r>
              <a:rPr lang="en-US"/>
              <a:t>There is a concept called tidy data that has set a standard for structuring datasets to more easily facilitate analysis. </a:t>
            </a:r>
            <a:endParaRPr/>
          </a:p>
          <a:p>
            <a:pPr indent="-342900" lvl="0" marL="342900" rtl="0" algn="l">
              <a:spcBef>
                <a:spcPts val="496"/>
              </a:spcBef>
              <a:spcAft>
                <a:spcPts val="0"/>
              </a:spcAft>
              <a:buClr>
                <a:schemeClr val="dk1"/>
              </a:buClr>
              <a:buSzPct val="100000"/>
              <a:buChar char="•"/>
            </a:pPr>
            <a:r>
              <a:rPr lang="en-US"/>
              <a:t>What's a relatively easy way to save time and resources? Make sure your team collects data in a tidy format! </a:t>
            </a:r>
            <a:endParaRPr/>
          </a:p>
          <a:p>
            <a:pPr indent="-185420" lvl="0" marL="342900" rtl="0" algn="l">
              <a:spcBef>
                <a:spcPts val="496"/>
              </a:spcBef>
              <a:spcAft>
                <a:spcPts val="0"/>
              </a:spcAft>
              <a:buClr>
                <a:schemeClr val="dk1"/>
              </a:buClr>
              <a:buSzPct val="100000"/>
              <a:buNone/>
            </a:pPr>
            <a:r>
              <a:t/>
            </a:r>
            <a:endParaRPr/>
          </a:p>
        </p:txBody>
      </p:sp>
      <p:sp>
        <p:nvSpPr>
          <p:cNvPr id="132" name="Google Shape;132;p7"/>
          <p:cNvSpPr txBox="1"/>
          <p:nvPr/>
        </p:nvSpPr>
        <p:spPr>
          <a:xfrm>
            <a:off x="5965536" y="1350241"/>
            <a:ext cx="2685473" cy="2246769"/>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800" u="none" cap="none" strike="noStrike">
                <a:solidFill>
                  <a:schemeClr val="lt1"/>
                </a:solidFill>
                <a:latin typeface="Calibri"/>
                <a:ea typeface="Calibri"/>
                <a:cs typeface="Calibri"/>
                <a:sym typeface="Calibri"/>
              </a:rPr>
              <a:t>"Tidy datasets are all alike, but every messy dataset is messy in its own way". </a:t>
            </a:r>
            <a:endParaRPr i="1" sz="1800">
              <a:solidFill>
                <a:schemeClr val="lt1"/>
              </a:solidFill>
              <a:latin typeface="Calibri"/>
              <a:ea typeface="Calibri"/>
              <a:cs typeface="Calibri"/>
              <a:sym typeface="Calibri"/>
            </a:endParaRPr>
          </a:p>
        </p:txBody>
      </p:sp>
      <p:sp>
        <p:nvSpPr>
          <p:cNvPr id="133" name="Google Shape;133;p7"/>
          <p:cNvSpPr txBox="1"/>
          <p:nvPr/>
        </p:nvSpPr>
        <p:spPr>
          <a:xfrm>
            <a:off x="5946775" y="3946525"/>
            <a:ext cx="2743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Source: https://www.jstatsoft.org/article/view/v059i10</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Tidy Data Organization</a:t>
            </a:r>
            <a:endParaRPr/>
          </a:p>
        </p:txBody>
      </p:sp>
      <p:graphicFrame>
        <p:nvGraphicFramePr>
          <p:cNvPr id="139" name="Google Shape;139;p8"/>
          <p:cNvGraphicFramePr/>
          <p:nvPr/>
        </p:nvGraphicFramePr>
        <p:xfrm>
          <a:off x="1085273" y="1829953"/>
          <a:ext cx="3000000" cy="3000000"/>
        </p:xfrm>
        <a:graphic>
          <a:graphicData uri="http://schemas.openxmlformats.org/drawingml/2006/table">
            <a:tbl>
              <a:tblPr bandRow="1" firstRow="1">
                <a:noFill/>
                <a:tableStyleId>{4BC1EAFA-C9A8-4D01-86F9-76F9E11A799A}</a:tableStyleId>
              </a:tblPr>
              <a:tblGrid>
                <a:gridCol w="887000"/>
                <a:gridCol w="981375"/>
                <a:gridCol w="932350"/>
                <a:gridCol w="640875"/>
                <a:gridCol w="589300"/>
                <a:gridCol w="1113750"/>
              </a:tblGrid>
              <a:tr h="370850">
                <a:tc>
                  <a:txBody>
                    <a:bodyPr/>
                    <a:lstStyle/>
                    <a:p>
                      <a:pPr indent="0" lvl="0" marL="0" marR="0" rtl="0" algn="l">
                        <a:spcBef>
                          <a:spcPts val="0"/>
                        </a:spcBef>
                        <a:spcAft>
                          <a:spcPts val="0"/>
                        </a:spcAft>
                        <a:buNone/>
                      </a:pPr>
                      <a:r>
                        <a:rPr lang="en-US" sz="1800" u="none" cap="none" strike="noStrike"/>
                        <a:t>Patient</a:t>
                      </a:r>
                      <a:endParaRPr/>
                    </a:p>
                  </a:txBody>
                  <a:tcPr marT="45725" marB="45725" marR="91450" marL="91450"/>
                </a:tc>
                <a:tc>
                  <a:txBody>
                    <a:bodyPr/>
                    <a:lstStyle/>
                    <a:p>
                      <a:pPr indent="0" lvl="0" marL="0" marR="0" rtl="0" algn="l">
                        <a:spcBef>
                          <a:spcPts val="0"/>
                        </a:spcBef>
                        <a:spcAft>
                          <a:spcPts val="0"/>
                        </a:spcAft>
                        <a:buNone/>
                      </a:pPr>
                      <a:r>
                        <a:rPr lang="en-US" sz="1800"/>
                        <a:t>Weight</a:t>
                      </a:r>
                      <a:endParaRPr/>
                    </a:p>
                  </a:txBody>
                  <a:tcPr marT="45725" marB="45725" marR="91450" marL="91450"/>
                </a:tc>
                <a:tc>
                  <a:txBody>
                    <a:bodyPr/>
                    <a:lstStyle/>
                    <a:p>
                      <a:pPr indent="0" lvl="0" marL="0" marR="0" rtl="0" algn="l">
                        <a:spcBef>
                          <a:spcPts val="0"/>
                        </a:spcBef>
                        <a:spcAft>
                          <a:spcPts val="0"/>
                        </a:spcAft>
                        <a:buNone/>
                      </a:pPr>
                      <a:r>
                        <a:rPr lang="en-US" sz="1800"/>
                        <a:t>Height</a:t>
                      </a:r>
                      <a:endParaRPr/>
                    </a:p>
                  </a:txBody>
                  <a:tcPr marT="45725" marB="45725" marR="91450" marL="91450"/>
                </a:tc>
                <a:tc>
                  <a:txBody>
                    <a:bodyPr/>
                    <a:lstStyle/>
                    <a:p>
                      <a:pPr indent="0" lvl="0" marL="0" marR="0" rtl="0" algn="l">
                        <a:spcBef>
                          <a:spcPts val="0"/>
                        </a:spcBef>
                        <a:spcAft>
                          <a:spcPts val="0"/>
                        </a:spcAft>
                        <a:buNone/>
                      </a:pPr>
                      <a:r>
                        <a:rPr lang="en-US" sz="1800"/>
                        <a:t>BP</a:t>
                      </a:r>
                      <a:endParaRPr/>
                    </a:p>
                  </a:txBody>
                  <a:tcPr marT="45725" marB="45725" marR="91450" marL="91450"/>
                </a:tc>
                <a:tc>
                  <a:txBody>
                    <a:bodyPr/>
                    <a:lstStyle/>
                    <a:p>
                      <a:pPr indent="0" lvl="0" marL="0" marR="0" rtl="0" algn="l">
                        <a:spcBef>
                          <a:spcPts val="0"/>
                        </a:spcBef>
                        <a:spcAft>
                          <a:spcPts val="0"/>
                        </a:spcAft>
                        <a:buNone/>
                      </a:pPr>
                      <a:r>
                        <a:rPr lang="en-US" sz="1800"/>
                        <a:t>Age</a:t>
                      </a:r>
                      <a:endParaRPr/>
                    </a:p>
                  </a:txBody>
                  <a:tcPr marT="45725" marB="45725" marR="91450" marL="91450"/>
                </a:tc>
                <a:tc>
                  <a:txBody>
                    <a:bodyPr/>
                    <a:lstStyle/>
                    <a:p>
                      <a:pPr indent="0" lvl="0" marL="0" marR="0" rtl="0" algn="l">
                        <a:spcBef>
                          <a:spcPts val="0"/>
                        </a:spcBef>
                        <a:spcAft>
                          <a:spcPts val="0"/>
                        </a:spcAft>
                        <a:buNone/>
                      </a:pPr>
                      <a:r>
                        <a:rPr lang="en-US" sz="1800"/>
                        <a:t>Diabetes</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150</a:t>
                      </a:r>
                      <a:endParaRPr/>
                    </a:p>
                  </a:txBody>
                  <a:tcPr marT="45725" marB="45725" marR="91450" marL="91450"/>
                </a:tc>
                <a:tc>
                  <a:txBody>
                    <a:bodyPr/>
                    <a:lstStyle/>
                    <a:p>
                      <a:pPr indent="0" lvl="0" marL="0" marR="0" rtl="0" algn="l">
                        <a:spcBef>
                          <a:spcPts val="0"/>
                        </a:spcBef>
                        <a:spcAft>
                          <a:spcPts val="0"/>
                        </a:spcAft>
                        <a:buNone/>
                      </a:pPr>
                      <a:r>
                        <a:rPr lang="en-US" sz="1800"/>
                        <a:t>65</a:t>
                      </a:r>
                      <a:endParaRPr/>
                    </a:p>
                  </a:txBody>
                  <a:tcPr marT="45725" marB="45725" marR="91450" marL="91450"/>
                </a:tc>
                <a:tc>
                  <a:txBody>
                    <a:bodyPr/>
                    <a:lstStyle/>
                    <a:p>
                      <a:pPr indent="0" lvl="0" marL="0" marR="0" rtl="0" algn="l">
                        <a:spcBef>
                          <a:spcPts val="0"/>
                        </a:spcBef>
                        <a:spcAft>
                          <a:spcPts val="0"/>
                        </a:spcAft>
                        <a:buNone/>
                      </a:pPr>
                      <a:r>
                        <a:rPr lang="en-US" sz="1800"/>
                        <a:t>120</a:t>
                      </a:r>
                      <a:endParaRPr/>
                    </a:p>
                  </a:txBody>
                  <a:tcPr marT="45725" marB="45725" marR="91450" marL="91450"/>
                </a:tc>
                <a:tc>
                  <a:txBody>
                    <a:bodyPr/>
                    <a:lstStyle/>
                    <a:p>
                      <a:pPr indent="0" lvl="0" marL="0" marR="0" rtl="0" algn="l">
                        <a:spcBef>
                          <a:spcPts val="0"/>
                        </a:spcBef>
                        <a:spcAft>
                          <a:spcPts val="0"/>
                        </a:spcAft>
                        <a:buNone/>
                      </a:pPr>
                      <a:r>
                        <a:rPr lang="en-US" sz="1800"/>
                        <a:t>35</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Yes</a:t>
                      </a:r>
                      <a:endParaRPr/>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132</a:t>
                      </a:r>
                      <a:endParaRPr/>
                    </a:p>
                  </a:txBody>
                  <a:tcPr marT="45725" marB="45725" marR="91450" marL="91450"/>
                </a:tc>
                <a:tc>
                  <a:txBody>
                    <a:bodyPr/>
                    <a:lstStyle/>
                    <a:p>
                      <a:pPr indent="0" lvl="0" marL="0" marR="0" rtl="0" algn="l">
                        <a:spcBef>
                          <a:spcPts val="0"/>
                        </a:spcBef>
                        <a:spcAft>
                          <a:spcPts val="0"/>
                        </a:spcAft>
                        <a:buNone/>
                      </a:pPr>
                      <a:r>
                        <a:rPr lang="en-US" sz="1800"/>
                        <a:t>63</a:t>
                      </a:r>
                      <a:endParaRPr/>
                    </a:p>
                  </a:txBody>
                  <a:tcPr marT="45725" marB="45725" marR="91450" marL="91450"/>
                </a:tc>
                <a:tc>
                  <a:txBody>
                    <a:bodyPr/>
                    <a:lstStyle/>
                    <a:p>
                      <a:pPr indent="0" lvl="0" marL="0" marR="0" rtl="0" algn="l">
                        <a:spcBef>
                          <a:spcPts val="0"/>
                        </a:spcBef>
                        <a:spcAft>
                          <a:spcPts val="0"/>
                        </a:spcAft>
                        <a:buNone/>
                      </a:pPr>
                      <a:r>
                        <a:rPr lang="en-US" sz="1800"/>
                        <a:t>140</a:t>
                      </a:r>
                      <a:endParaRPr/>
                    </a:p>
                  </a:txBody>
                  <a:tcPr marT="45725" marB="45725" marR="91450" marL="91450"/>
                </a:tc>
                <a:tc>
                  <a:txBody>
                    <a:bodyPr/>
                    <a:lstStyle/>
                    <a:p>
                      <a:pPr indent="0" lvl="0" marL="0" marR="0" rtl="0" algn="l">
                        <a:spcBef>
                          <a:spcPts val="0"/>
                        </a:spcBef>
                        <a:spcAft>
                          <a:spcPts val="0"/>
                        </a:spcAft>
                        <a:buNone/>
                      </a:pPr>
                      <a:r>
                        <a:rPr lang="en-US" sz="1800"/>
                        <a:t>44</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190</a:t>
                      </a:r>
                      <a:endParaRPr/>
                    </a:p>
                  </a:txBody>
                  <a:tcPr marT="45725" marB="45725" marR="91450" marL="91450"/>
                </a:tc>
                <a:tc>
                  <a:txBody>
                    <a:bodyPr/>
                    <a:lstStyle/>
                    <a:p>
                      <a:pPr indent="0" lvl="0" marL="0" marR="0" rtl="0" algn="l">
                        <a:spcBef>
                          <a:spcPts val="0"/>
                        </a:spcBef>
                        <a:spcAft>
                          <a:spcPts val="0"/>
                        </a:spcAft>
                        <a:buNone/>
                      </a:pPr>
                      <a:r>
                        <a:rPr lang="en-US" sz="1800"/>
                        <a:t>69</a:t>
                      </a:r>
                      <a:endParaRPr/>
                    </a:p>
                  </a:txBody>
                  <a:tcPr marT="45725" marB="45725" marR="91450" marL="91450"/>
                </a:tc>
                <a:tc>
                  <a:txBody>
                    <a:bodyPr/>
                    <a:lstStyle/>
                    <a:p>
                      <a:pPr indent="0" lvl="0" marL="0" marR="0" rtl="0" algn="l">
                        <a:spcBef>
                          <a:spcPts val="0"/>
                        </a:spcBef>
                        <a:spcAft>
                          <a:spcPts val="0"/>
                        </a:spcAft>
                        <a:buNone/>
                      </a:pPr>
                      <a:r>
                        <a:rPr lang="en-US" sz="1800"/>
                        <a:t>130</a:t>
                      </a:r>
                      <a:endParaRPr/>
                    </a:p>
                  </a:txBody>
                  <a:tcPr marT="45725" marB="45725" marR="91450" marL="91450"/>
                </a:tc>
                <a:tc>
                  <a:txBody>
                    <a:bodyPr/>
                    <a:lstStyle/>
                    <a:p>
                      <a:pPr indent="0" lvl="0" marL="0" marR="0" rtl="0" algn="l">
                        <a:spcBef>
                          <a:spcPts val="0"/>
                        </a:spcBef>
                        <a:spcAft>
                          <a:spcPts val="0"/>
                        </a:spcAft>
                        <a:buNone/>
                      </a:pPr>
                      <a:r>
                        <a:rPr lang="en-US" sz="1800"/>
                        <a:t>56</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178</a:t>
                      </a:r>
                      <a:endParaRPr/>
                    </a:p>
                  </a:txBody>
                  <a:tcPr marT="45725" marB="45725" marR="91450" marL="91450"/>
                </a:tc>
                <a:tc>
                  <a:txBody>
                    <a:bodyPr/>
                    <a:lstStyle/>
                    <a:p>
                      <a:pPr indent="0" lvl="0" marL="0" marR="0" rtl="0" algn="l">
                        <a:spcBef>
                          <a:spcPts val="0"/>
                        </a:spcBef>
                        <a:spcAft>
                          <a:spcPts val="0"/>
                        </a:spcAft>
                        <a:buNone/>
                      </a:pPr>
                      <a:r>
                        <a:rPr lang="en-US" sz="1800"/>
                        <a:t>70</a:t>
                      </a:r>
                      <a:endParaRPr/>
                    </a:p>
                  </a:txBody>
                  <a:tcPr marT="45725" marB="45725" marR="91450" marL="91450"/>
                </a:tc>
                <a:tc>
                  <a:txBody>
                    <a:bodyPr/>
                    <a:lstStyle/>
                    <a:p>
                      <a:pPr indent="0" lvl="0" marL="0" marR="0" rtl="0" algn="l">
                        <a:spcBef>
                          <a:spcPts val="0"/>
                        </a:spcBef>
                        <a:spcAft>
                          <a:spcPts val="0"/>
                        </a:spcAft>
                        <a:buNone/>
                      </a:pPr>
                      <a:r>
                        <a:rPr lang="en-US" sz="1800"/>
                        <a:t>135</a:t>
                      </a:r>
                      <a:endParaRPr/>
                    </a:p>
                  </a:txBody>
                  <a:tcPr marT="45725" marB="45725" marR="91450" marL="91450"/>
                </a:tc>
                <a:tc>
                  <a:txBody>
                    <a:bodyPr/>
                    <a:lstStyle/>
                    <a:p>
                      <a:pPr indent="0" lvl="0" marL="0" marR="0" rtl="0" algn="l">
                        <a:spcBef>
                          <a:spcPts val="0"/>
                        </a:spcBef>
                        <a:spcAft>
                          <a:spcPts val="0"/>
                        </a:spcAft>
                        <a:buNone/>
                      </a:pPr>
                      <a:r>
                        <a:rPr lang="en-US" sz="1800"/>
                        <a:t>52</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bl>
          </a:graphicData>
        </a:graphic>
      </p:graphicFrame>
      <p:sp>
        <p:nvSpPr>
          <p:cNvPr id="140" name="Google Shape;140;p8"/>
          <p:cNvSpPr/>
          <p:nvPr/>
        </p:nvSpPr>
        <p:spPr>
          <a:xfrm>
            <a:off x="615003" y="2195368"/>
            <a:ext cx="386356" cy="1491672"/>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8"/>
          <p:cNvSpPr/>
          <p:nvPr/>
        </p:nvSpPr>
        <p:spPr>
          <a:xfrm rot="5400000">
            <a:off x="3481162" y="-947883"/>
            <a:ext cx="374810" cy="5018809"/>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8"/>
          <p:cNvSpPr txBox="1"/>
          <p:nvPr/>
        </p:nvSpPr>
        <p:spPr>
          <a:xfrm rot="-5400000">
            <a:off x="-510021" y="2702502"/>
            <a:ext cx="174451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n </a:t>
            </a:r>
            <a:r>
              <a:rPr lang="en-US" sz="1800">
                <a:solidFill>
                  <a:schemeClr val="dk1"/>
                </a:solidFill>
                <a:latin typeface="Calibri"/>
                <a:ea typeface="Calibri"/>
                <a:cs typeface="Calibri"/>
                <a:sym typeface="Calibri"/>
              </a:rPr>
              <a:t>observations</a:t>
            </a:r>
            <a:endParaRPr/>
          </a:p>
        </p:txBody>
      </p:sp>
      <p:sp>
        <p:nvSpPr>
          <p:cNvPr id="143" name="Google Shape;143;p8"/>
          <p:cNvSpPr txBox="1"/>
          <p:nvPr/>
        </p:nvSpPr>
        <p:spPr>
          <a:xfrm>
            <a:off x="2797751" y="970684"/>
            <a:ext cx="174451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p </a:t>
            </a:r>
            <a:r>
              <a:rPr lang="en-US" sz="1800">
                <a:solidFill>
                  <a:schemeClr val="dk1"/>
                </a:solidFill>
                <a:latin typeface="Calibri"/>
                <a:ea typeface="Calibri"/>
                <a:cs typeface="Calibri"/>
                <a:sym typeface="Calibri"/>
              </a:rPr>
              <a:t>variables</a:t>
            </a:r>
            <a:endParaRPr/>
          </a:p>
        </p:txBody>
      </p:sp>
      <p:sp>
        <p:nvSpPr>
          <p:cNvPr id="144" name="Google Shape;144;p8"/>
          <p:cNvSpPr txBox="1"/>
          <p:nvPr/>
        </p:nvSpPr>
        <p:spPr>
          <a:xfrm>
            <a:off x="6444672" y="1419513"/>
            <a:ext cx="263929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Three characteristics of tidy data: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Every column is a variable.</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Every row is an observation.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Every cell is a single value.</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Not So Good Data Structure</a:t>
            </a:r>
            <a:endParaRPr/>
          </a:p>
        </p:txBody>
      </p:sp>
      <p:pic>
        <p:nvPicPr>
          <p:cNvPr descr="Table&#10;&#10;Description automatically generated" id="150" name="Google Shape;150;p9"/>
          <p:cNvPicPr preferRelativeResize="0"/>
          <p:nvPr/>
        </p:nvPicPr>
        <p:blipFill rotWithShape="1">
          <a:blip r:embed="rId3">
            <a:alphaModFix/>
          </a:blip>
          <a:srcRect b="-176" l="0" r="-72" t="2477"/>
          <a:stretch/>
        </p:blipFill>
        <p:spPr>
          <a:xfrm>
            <a:off x="458355" y="1018507"/>
            <a:ext cx="8071427" cy="3187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Good Data Structure</a:t>
            </a:r>
            <a:endParaRPr/>
          </a:p>
        </p:txBody>
      </p:sp>
      <p:pic>
        <p:nvPicPr>
          <p:cNvPr descr="Table&#10;&#10;Description automatically generated" id="156" name="Google Shape;156;p10"/>
          <p:cNvPicPr preferRelativeResize="0"/>
          <p:nvPr/>
        </p:nvPicPr>
        <p:blipFill rotWithShape="1">
          <a:blip r:embed="rId3">
            <a:alphaModFix/>
          </a:blip>
          <a:srcRect b="0" l="0" r="0" t="0"/>
          <a:stretch/>
        </p:blipFill>
        <p:spPr>
          <a:xfrm>
            <a:off x="302491" y="1665483"/>
            <a:ext cx="8533245" cy="11024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Cleaning </a:t>
            </a:r>
            <a:endParaRPr/>
          </a:p>
        </p:txBody>
      </p:sp>
      <p:sp>
        <p:nvSpPr>
          <p:cNvPr id="162" name="Google Shape;162;p11"/>
          <p:cNvSpPr txBox="1"/>
          <p:nvPr>
            <p:ph idx="1" type="body"/>
          </p:nvPr>
        </p:nvSpPr>
        <p:spPr>
          <a:xfrm>
            <a:off x="457200" y="1066286"/>
            <a:ext cx="8229600" cy="33944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Below are some ways data may need to be cleaned </a:t>
            </a:r>
            <a:endParaRPr/>
          </a:p>
          <a:p>
            <a:pPr indent="-139700" lvl="0" marL="342900" rtl="0" algn="l">
              <a:spcBef>
                <a:spcPts val="640"/>
              </a:spcBef>
              <a:spcAft>
                <a:spcPts val="0"/>
              </a:spcAft>
              <a:buClr>
                <a:schemeClr val="dk1"/>
              </a:buClr>
              <a:buSzPts val="3200"/>
              <a:buNone/>
            </a:pPr>
            <a:r>
              <a:t/>
            </a:r>
            <a:endParaRPr/>
          </a:p>
        </p:txBody>
      </p:sp>
      <p:grpSp>
        <p:nvGrpSpPr>
          <p:cNvPr id="163" name="Google Shape;163;p11"/>
          <p:cNvGrpSpPr/>
          <p:nvPr/>
        </p:nvGrpSpPr>
        <p:grpSpPr>
          <a:xfrm>
            <a:off x="422189" y="1508500"/>
            <a:ext cx="3902676" cy="2878200"/>
            <a:chOff x="0" y="13848"/>
            <a:chExt cx="3902676" cy="2878200"/>
          </a:xfrm>
        </p:grpSpPr>
        <p:sp>
          <p:nvSpPr>
            <p:cNvPr id="164" name="Google Shape;164;p11"/>
            <p:cNvSpPr/>
            <p:nvPr/>
          </p:nvSpPr>
          <p:spPr>
            <a:xfrm>
              <a:off x="0" y="205728"/>
              <a:ext cx="3902676" cy="327600"/>
            </a:xfrm>
            <a:prstGeom prst="rect">
              <a:avLst/>
            </a:prstGeom>
            <a:solidFill>
              <a:schemeClr val="lt1">
                <a:alpha val="89803"/>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195133" y="13848"/>
              <a:ext cx="2731873" cy="383760"/>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txBox="1"/>
            <p:nvPr/>
          </p:nvSpPr>
          <p:spPr>
            <a:xfrm>
              <a:off x="213867" y="32582"/>
              <a:ext cx="2694405" cy="346292"/>
            </a:xfrm>
            <a:prstGeom prst="rect">
              <a:avLst/>
            </a:prstGeom>
            <a:noFill/>
            <a:ln>
              <a:noFill/>
            </a:ln>
          </p:spPr>
          <p:txBody>
            <a:bodyPr anchorCtr="0" anchor="ctr" bIns="0" lIns="103250" spcFirstLastPara="1" rIns="1032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Remove redundant variables</a:t>
              </a:r>
              <a:endParaRPr sz="1300">
                <a:solidFill>
                  <a:schemeClr val="lt1"/>
                </a:solidFill>
                <a:latin typeface="Calibri"/>
                <a:ea typeface="Calibri"/>
                <a:cs typeface="Calibri"/>
                <a:sym typeface="Calibri"/>
              </a:endParaRPr>
            </a:p>
          </p:txBody>
        </p:sp>
        <p:sp>
          <p:nvSpPr>
            <p:cNvPr id="167" name="Google Shape;167;p11"/>
            <p:cNvSpPr/>
            <p:nvPr/>
          </p:nvSpPr>
          <p:spPr>
            <a:xfrm>
              <a:off x="0" y="795408"/>
              <a:ext cx="3902676" cy="327600"/>
            </a:xfrm>
            <a:prstGeom prst="rect">
              <a:avLst/>
            </a:prstGeom>
            <a:solidFill>
              <a:schemeClr val="lt1">
                <a:alpha val="89803"/>
              </a:schemeClr>
            </a:solidFill>
            <a:ln cap="flat" cmpd="sng" w="25400">
              <a:solidFill>
                <a:srgbClr val="5AB4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195133" y="603528"/>
              <a:ext cx="2731873" cy="383760"/>
            </a:xfrm>
            <a:prstGeom prst="roundRect">
              <a:avLst>
                <a:gd fmla="val 16667" name="adj"/>
              </a:avLst>
            </a:prstGeom>
            <a:solidFill>
              <a:srgbClr val="5AB46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txBox="1"/>
            <p:nvPr/>
          </p:nvSpPr>
          <p:spPr>
            <a:xfrm>
              <a:off x="213867" y="622262"/>
              <a:ext cx="2694405" cy="346292"/>
            </a:xfrm>
            <a:prstGeom prst="rect">
              <a:avLst/>
            </a:prstGeom>
            <a:noFill/>
            <a:ln>
              <a:noFill/>
            </a:ln>
          </p:spPr>
          <p:txBody>
            <a:bodyPr anchorCtr="0" anchor="ctr" bIns="0" lIns="103250" spcFirstLastPara="1" rIns="1032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Address null/missing values</a:t>
              </a:r>
              <a:endParaRPr sz="1300">
                <a:solidFill>
                  <a:schemeClr val="lt1"/>
                </a:solidFill>
                <a:latin typeface="Calibri"/>
                <a:ea typeface="Calibri"/>
                <a:cs typeface="Calibri"/>
                <a:sym typeface="Calibri"/>
              </a:endParaRPr>
            </a:p>
          </p:txBody>
        </p:sp>
        <p:sp>
          <p:nvSpPr>
            <p:cNvPr id="170" name="Google Shape;170;p11"/>
            <p:cNvSpPr/>
            <p:nvPr/>
          </p:nvSpPr>
          <p:spPr>
            <a:xfrm>
              <a:off x="0" y="1385088"/>
              <a:ext cx="3902676" cy="327600"/>
            </a:xfrm>
            <a:prstGeom prst="rect">
              <a:avLst/>
            </a:prstGeom>
            <a:solidFill>
              <a:schemeClr val="lt1">
                <a:alpha val="89803"/>
              </a:schemeClr>
            </a:solidFill>
            <a:ln cap="flat" cmpd="sng" w="25400">
              <a:solidFill>
                <a:srgbClr val="5DAE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195133" y="1193208"/>
              <a:ext cx="2731873" cy="383760"/>
            </a:xfrm>
            <a:prstGeom prst="roundRect">
              <a:avLst>
                <a:gd fmla="val 16667" name="adj"/>
              </a:avLst>
            </a:prstGeom>
            <a:solidFill>
              <a:srgbClr val="5DAEA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txBox="1"/>
            <p:nvPr/>
          </p:nvSpPr>
          <p:spPr>
            <a:xfrm>
              <a:off x="213867" y="1211942"/>
              <a:ext cx="2694405" cy="346292"/>
            </a:xfrm>
            <a:prstGeom prst="rect">
              <a:avLst/>
            </a:prstGeom>
            <a:noFill/>
            <a:ln>
              <a:noFill/>
            </a:ln>
          </p:spPr>
          <p:txBody>
            <a:bodyPr anchorCtr="0" anchor="ctr" bIns="0" lIns="103250" spcFirstLastPara="1" rIns="1032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Transform data</a:t>
              </a:r>
              <a:endParaRPr sz="1300">
                <a:solidFill>
                  <a:schemeClr val="lt1"/>
                </a:solidFill>
                <a:latin typeface="Calibri"/>
                <a:ea typeface="Calibri"/>
                <a:cs typeface="Calibri"/>
                <a:sym typeface="Calibri"/>
              </a:endParaRPr>
            </a:p>
          </p:txBody>
        </p:sp>
        <p:sp>
          <p:nvSpPr>
            <p:cNvPr id="173" name="Google Shape;173;p11"/>
            <p:cNvSpPr/>
            <p:nvPr/>
          </p:nvSpPr>
          <p:spPr>
            <a:xfrm>
              <a:off x="0" y="1974768"/>
              <a:ext cx="3902676" cy="327600"/>
            </a:xfrm>
            <a:prstGeom prst="rect">
              <a:avLst/>
            </a:prstGeom>
            <a:solidFill>
              <a:schemeClr val="lt1">
                <a:alpha val="89803"/>
              </a:schemeClr>
            </a:solidFill>
            <a:ln cap="flat" cmpd="sng" w="25400">
              <a:solidFill>
                <a:srgbClr val="6078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95133" y="1782888"/>
              <a:ext cx="2731873" cy="383760"/>
            </a:xfrm>
            <a:prstGeom prst="roundRect">
              <a:avLst>
                <a:gd fmla="val 16667" name="adj"/>
              </a:avLst>
            </a:prstGeom>
            <a:solidFill>
              <a:srgbClr val="6078A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nvSpPr>
          <p:spPr>
            <a:xfrm>
              <a:off x="213867" y="1801622"/>
              <a:ext cx="2694405" cy="346292"/>
            </a:xfrm>
            <a:prstGeom prst="rect">
              <a:avLst/>
            </a:prstGeom>
            <a:noFill/>
            <a:ln>
              <a:noFill/>
            </a:ln>
          </p:spPr>
          <p:txBody>
            <a:bodyPr anchorCtr="0" anchor="ctr" bIns="0" lIns="103250" spcFirstLastPara="1" rIns="1032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Convert data types</a:t>
              </a:r>
              <a:endParaRPr sz="1300">
                <a:solidFill>
                  <a:schemeClr val="lt1"/>
                </a:solidFill>
                <a:latin typeface="Calibri"/>
                <a:ea typeface="Calibri"/>
                <a:cs typeface="Calibri"/>
                <a:sym typeface="Calibri"/>
              </a:endParaRPr>
            </a:p>
          </p:txBody>
        </p:sp>
        <p:sp>
          <p:nvSpPr>
            <p:cNvPr id="176" name="Google Shape;176;p11"/>
            <p:cNvSpPr/>
            <p:nvPr/>
          </p:nvSpPr>
          <p:spPr>
            <a:xfrm>
              <a:off x="0" y="2564448"/>
              <a:ext cx="3902676" cy="327600"/>
            </a:xfrm>
            <a:prstGeom prst="rect">
              <a:avLst/>
            </a:prstGeom>
            <a:solidFill>
              <a:schemeClr val="lt1">
                <a:alpha val="89803"/>
              </a:schemeClr>
            </a:solidFill>
            <a:ln cap="flat" cmpd="sng" w="25400">
              <a:solidFill>
                <a:srgbClr val="7F6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195133" y="2372568"/>
              <a:ext cx="2731873" cy="383760"/>
            </a:xfrm>
            <a:prstGeom prst="roundRect">
              <a:avLst>
                <a:gd fmla="val 16667" name="adj"/>
              </a:avLst>
            </a:prstGeom>
            <a:solidFill>
              <a:srgbClr val="7F63A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txBox="1"/>
            <p:nvPr/>
          </p:nvSpPr>
          <p:spPr>
            <a:xfrm>
              <a:off x="213867" y="2391302"/>
              <a:ext cx="2694405" cy="346292"/>
            </a:xfrm>
            <a:prstGeom prst="rect">
              <a:avLst/>
            </a:prstGeom>
            <a:noFill/>
            <a:ln>
              <a:noFill/>
            </a:ln>
          </p:spPr>
          <p:txBody>
            <a:bodyPr anchorCtr="0" anchor="ctr" bIns="0" lIns="103250" spcFirstLastPara="1" rIns="1032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Restructure data</a:t>
              </a:r>
              <a:endParaRPr sz="1300">
                <a:solidFill>
                  <a:schemeClr val="lt1"/>
                </a:solidFill>
                <a:latin typeface="Calibri"/>
                <a:ea typeface="Calibri"/>
                <a:cs typeface="Calibri"/>
                <a:sym typeface="Calibri"/>
              </a:endParaRPr>
            </a:p>
          </p:txBody>
        </p:sp>
      </p:grpSp>
      <p:pic>
        <p:nvPicPr>
          <p:cNvPr descr="Table&#10;&#10;Description automatically generated" id="179" name="Google Shape;179;p11"/>
          <p:cNvPicPr preferRelativeResize="0"/>
          <p:nvPr/>
        </p:nvPicPr>
        <p:blipFill rotWithShape="1">
          <a:blip r:embed="rId3">
            <a:alphaModFix/>
          </a:blip>
          <a:srcRect b="0" l="0" r="0" t="0"/>
          <a:stretch/>
        </p:blipFill>
        <p:spPr>
          <a:xfrm>
            <a:off x="4985307" y="1718876"/>
            <a:ext cx="3971925"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Exploratory Data Analysis</a:t>
            </a:r>
            <a:endParaRPr/>
          </a:p>
        </p:txBody>
      </p:sp>
      <p:sp>
        <p:nvSpPr>
          <p:cNvPr id="185" name="Google Shape;185;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Exploratory Data Analysis (EDA) is used to do the following: </a:t>
            </a:r>
            <a:endParaRPr/>
          </a:p>
          <a:p>
            <a:pPr indent="-342900" lvl="0" marL="342900" rtl="0" algn="l">
              <a:spcBef>
                <a:spcPts val="592"/>
              </a:spcBef>
              <a:spcAft>
                <a:spcPts val="0"/>
              </a:spcAft>
              <a:buClr>
                <a:schemeClr val="dk1"/>
              </a:buClr>
              <a:buSzPct val="100000"/>
              <a:buChar char="•"/>
            </a:pPr>
            <a:r>
              <a:rPr lang="en-US"/>
              <a:t>Understand your data</a:t>
            </a:r>
            <a:endParaRPr/>
          </a:p>
          <a:p>
            <a:pPr indent="-342900" lvl="0" marL="342900" rtl="0" algn="l">
              <a:spcBef>
                <a:spcPts val="592"/>
              </a:spcBef>
              <a:spcAft>
                <a:spcPts val="0"/>
              </a:spcAft>
              <a:buClr>
                <a:schemeClr val="dk1"/>
              </a:buClr>
              <a:buSzPct val="100000"/>
              <a:buChar char="•"/>
            </a:pPr>
            <a:r>
              <a:rPr lang="en-US"/>
              <a:t>Generate summary statistics </a:t>
            </a:r>
            <a:endParaRPr/>
          </a:p>
          <a:p>
            <a:pPr indent="-342900" lvl="0" marL="342900" rtl="0" algn="l">
              <a:spcBef>
                <a:spcPts val="592"/>
              </a:spcBef>
              <a:spcAft>
                <a:spcPts val="0"/>
              </a:spcAft>
              <a:buClr>
                <a:schemeClr val="dk1"/>
              </a:buClr>
              <a:buSzPct val="100000"/>
              <a:buChar char="•"/>
            </a:pPr>
            <a:r>
              <a:rPr lang="en-US"/>
              <a:t>Identify anomalies/outliers</a:t>
            </a:r>
            <a:endParaRPr/>
          </a:p>
          <a:p>
            <a:pPr indent="-342900" lvl="0" marL="342900" rtl="0" algn="l">
              <a:spcBef>
                <a:spcPts val="592"/>
              </a:spcBef>
              <a:spcAft>
                <a:spcPts val="0"/>
              </a:spcAft>
              <a:buClr>
                <a:schemeClr val="dk1"/>
              </a:buClr>
              <a:buSzPct val="100000"/>
              <a:buChar char="•"/>
            </a:pPr>
            <a:r>
              <a:rPr lang="en-US"/>
              <a:t>Understand variables &amp; their relationships</a:t>
            </a:r>
            <a:endParaRPr/>
          </a:p>
          <a:p>
            <a:pPr indent="-342900" lvl="0" marL="342900" rtl="0" algn="l">
              <a:spcBef>
                <a:spcPts val="592"/>
              </a:spcBef>
              <a:spcAft>
                <a:spcPts val="0"/>
              </a:spcAft>
              <a:buClr>
                <a:schemeClr val="dk1"/>
              </a:buClr>
              <a:buSzPct val="100000"/>
              <a:buChar char="•"/>
            </a:pPr>
            <a:r>
              <a:rPr lang="en-US"/>
              <a:t>Help determine next steps in the analysis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0x01010016287604575FD74AB5B753513A597C0A</vt:lpwstr>
  </property>
  <property fmtid="{D5CDD505-2E9C-101B-9397-08002B2CF9AE}" pid="3" name="AuthorIds_UIVersion_10240">
    <vt:lpwstr>115</vt:lpwstr>
  </property>
  <property fmtid="{D5CDD505-2E9C-101B-9397-08002B2CF9AE}" pid="4" name="AuthorIds_UIVersion_10752">
    <vt:lpwstr>115</vt:lpwstr>
  </property>
</Properties>
</file>