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jceUR67A+JhwoQ9MQAbqXMOcYV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845D75-62DD-4442-99B5-308918511E31}">
  <a:tblStyle styleId="{00845D75-62DD-4442-99B5-308918511E3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60afb56da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60afb56d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60afb56da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e60afb56d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abdebda8f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dabdebda8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f492693543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f4926935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abdebda8f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dabdebda8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60afb56da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e60afb56d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f49269354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f4926935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f492693543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f49269354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f492693543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1f49269354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abdebda8f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dabdebda8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60afb56d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e60afb56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60afb56d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e60afb56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0afb56da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e60afb56d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60afb56da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e60afb56d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60afb56da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e60afb56d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60afb56da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e60afb56d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60afb56da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e60afb56d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0afb56da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e60afb56d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gif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hyperlink" Target="https://en.wikipedia.org/wiki/Precision_and_recall#Definition_(classification_context)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Model Validation - Cross Validation &amp; Model Validation w/ Categorical Response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0afb56da_0_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CV Example Set 2</a:t>
            </a:r>
            <a:endParaRPr/>
          </a:p>
        </p:txBody>
      </p:sp>
      <p:pic>
        <p:nvPicPr>
          <p:cNvPr id="140" name="Google Shape;140;ge60afb56da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70038"/>
            <a:ext cx="8839198" cy="3755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60afb56da_0_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CV Example Set 3</a:t>
            </a:r>
            <a:endParaRPr/>
          </a:p>
        </p:txBody>
      </p:sp>
      <p:pic>
        <p:nvPicPr>
          <p:cNvPr id="146" name="Google Shape;146;ge60afb56da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70038"/>
            <a:ext cx="8839198" cy="3914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abdebda8f_0_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Cross Validation Overview</a:t>
            </a:r>
            <a:endParaRPr/>
          </a:p>
        </p:txBody>
      </p:sp>
      <p:sp>
        <p:nvSpPr>
          <p:cNvPr id="152" name="Google Shape;152;gdabdebda8f_0_57"/>
          <p:cNvSpPr txBox="1"/>
          <p:nvPr/>
        </p:nvSpPr>
        <p:spPr>
          <a:xfrm>
            <a:off x="276200" y="1275250"/>
            <a:ext cx="6663000" cy="1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The cross validation process is generally split into the following steps: </a:t>
            </a:r>
            <a:endParaRPr b="0" i="0" sz="135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1. Data is split into training and testing sets </a:t>
            </a:r>
            <a:endParaRPr b="0" i="0" sz="135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2. A model is trained using the  training data</a:t>
            </a:r>
            <a:endParaRPr b="0" i="0" sz="135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3. The model is validated using the testing data.  i.e. a performance metric is calculated between the values predicted by model and those in the sample data</a:t>
            </a:r>
            <a:endParaRPr b="0" i="0" sz="135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4. This is repeated k times. Aggregate the performance metrics across k. </a:t>
            </a:r>
            <a:endParaRPr b="0" i="0" sz="135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dabdebda8f_0_57"/>
          <p:cNvSpPr txBox="1"/>
          <p:nvPr/>
        </p:nvSpPr>
        <p:spPr>
          <a:xfrm>
            <a:off x="134025" y="3432325"/>
            <a:ext cx="1070700" cy="400200"/>
          </a:xfrm>
          <a:prstGeom prst="rect">
            <a:avLst/>
          </a:prstGeom>
          <a:noFill/>
          <a:ln cap="flat" cmpd="sng" w="9525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Iteration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gdabdebda8f_0_57"/>
          <p:cNvGrpSpPr/>
          <p:nvPr/>
        </p:nvGrpSpPr>
        <p:grpSpPr>
          <a:xfrm>
            <a:off x="1448725" y="3450975"/>
            <a:ext cx="5688175" cy="305400"/>
            <a:chOff x="1677325" y="3450975"/>
            <a:chExt cx="5688175" cy="305400"/>
          </a:xfrm>
        </p:grpSpPr>
        <p:sp>
          <p:nvSpPr>
            <p:cNvPr id="155" name="Google Shape;155;gdabdebda8f_0_57"/>
            <p:cNvSpPr/>
            <p:nvPr/>
          </p:nvSpPr>
          <p:spPr>
            <a:xfrm>
              <a:off x="1677325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dabdebda8f_0_57"/>
            <p:cNvSpPr/>
            <p:nvPr/>
          </p:nvSpPr>
          <p:spPr>
            <a:xfrm>
              <a:off x="2168550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dabdebda8f_0_57"/>
            <p:cNvSpPr/>
            <p:nvPr/>
          </p:nvSpPr>
          <p:spPr>
            <a:xfrm>
              <a:off x="2659775" y="3450975"/>
              <a:ext cx="284700" cy="305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dabdebda8f_0_57"/>
            <p:cNvSpPr/>
            <p:nvPr/>
          </p:nvSpPr>
          <p:spPr>
            <a:xfrm>
              <a:off x="3151000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dabdebda8f_0_57"/>
            <p:cNvSpPr/>
            <p:nvPr/>
          </p:nvSpPr>
          <p:spPr>
            <a:xfrm>
              <a:off x="3642225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dabdebda8f_0_57"/>
            <p:cNvSpPr/>
            <p:nvPr/>
          </p:nvSpPr>
          <p:spPr>
            <a:xfrm>
              <a:off x="4133450" y="3450975"/>
              <a:ext cx="284700" cy="305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dabdebda8f_0_57"/>
            <p:cNvSpPr/>
            <p:nvPr/>
          </p:nvSpPr>
          <p:spPr>
            <a:xfrm>
              <a:off x="4624675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dabdebda8f_0_57"/>
            <p:cNvSpPr/>
            <p:nvPr/>
          </p:nvSpPr>
          <p:spPr>
            <a:xfrm>
              <a:off x="5115900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dabdebda8f_0_57"/>
            <p:cNvSpPr/>
            <p:nvPr/>
          </p:nvSpPr>
          <p:spPr>
            <a:xfrm>
              <a:off x="5607125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dabdebda8f_0_57"/>
            <p:cNvSpPr/>
            <p:nvPr/>
          </p:nvSpPr>
          <p:spPr>
            <a:xfrm>
              <a:off x="6098350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dabdebda8f_0_57"/>
            <p:cNvSpPr/>
            <p:nvPr/>
          </p:nvSpPr>
          <p:spPr>
            <a:xfrm>
              <a:off x="6589575" y="3450975"/>
              <a:ext cx="284700" cy="305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dabdebda8f_0_57"/>
            <p:cNvSpPr/>
            <p:nvPr/>
          </p:nvSpPr>
          <p:spPr>
            <a:xfrm>
              <a:off x="7080800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gdabdebda8f_0_57"/>
          <p:cNvGrpSpPr/>
          <p:nvPr/>
        </p:nvGrpSpPr>
        <p:grpSpPr>
          <a:xfrm>
            <a:off x="1439950" y="4162375"/>
            <a:ext cx="5688175" cy="305400"/>
            <a:chOff x="1677325" y="3450975"/>
            <a:chExt cx="5688175" cy="305400"/>
          </a:xfrm>
        </p:grpSpPr>
        <p:sp>
          <p:nvSpPr>
            <p:cNvPr id="168" name="Google Shape;168;gdabdebda8f_0_57"/>
            <p:cNvSpPr/>
            <p:nvPr/>
          </p:nvSpPr>
          <p:spPr>
            <a:xfrm>
              <a:off x="1677325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dabdebda8f_0_57"/>
            <p:cNvSpPr/>
            <p:nvPr/>
          </p:nvSpPr>
          <p:spPr>
            <a:xfrm>
              <a:off x="2168550" y="3450975"/>
              <a:ext cx="284700" cy="305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dabdebda8f_0_57"/>
            <p:cNvSpPr/>
            <p:nvPr/>
          </p:nvSpPr>
          <p:spPr>
            <a:xfrm>
              <a:off x="2659775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dabdebda8f_0_57"/>
            <p:cNvSpPr/>
            <p:nvPr/>
          </p:nvSpPr>
          <p:spPr>
            <a:xfrm>
              <a:off x="3151000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dabdebda8f_0_57"/>
            <p:cNvSpPr/>
            <p:nvPr/>
          </p:nvSpPr>
          <p:spPr>
            <a:xfrm>
              <a:off x="3642225" y="3450975"/>
              <a:ext cx="284700" cy="305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dabdebda8f_0_57"/>
            <p:cNvSpPr/>
            <p:nvPr/>
          </p:nvSpPr>
          <p:spPr>
            <a:xfrm>
              <a:off x="4133450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dabdebda8f_0_57"/>
            <p:cNvSpPr/>
            <p:nvPr/>
          </p:nvSpPr>
          <p:spPr>
            <a:xfrm>
              <a:off x="4624675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dabdebda8f_0_57"/>
            <p:cNvSpPr/>
            <p:nvPr/>
          </p:nvSpPr>
          <p:spPr>
            <a:xfrm>
              <a:off x="5115900" y="3450975"/>
              <a:ext cx="284700" cy="305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dabdebda8f_0_57"/>
            <p:cNvSpPr/>
            <p:nvPr/>
          </p:nvSpPr>
          <p:spPr>
            <a:xfrm>
              <a:off x="5607125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dabdebda8f_0_57"/>
            <p:cNvSpPr/>
            <p:nvPr/>
          </p:nvSpPr>
          <p:spPr>
            <a:xfrm>
              <a:off x="6098350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dabdebda8f_0_57"/>
            <p:cNvSpPr/>
            <p:nvPr/>
          </p:nvSpPr>
          <p:spPr>
            <a:xfrm>
              <a:off x="6589575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dabdebda8f_0_57"/>
            <p:cNvSpPr/>
            <p:nvPr/>
          </p:nvSpPr>
          <p:spPr>
            <a:xfrm>
              <a:off x="7080800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gdabdebda8f_0_57"/>
          <p:cNvSpPr txBox="1"/>
          <p:nvPr/>
        </p:nvSpPr>
        <p:spPr>
          <a:xfrm>
            <a:off x="134025" y="4162375"/>
            <a:ext cx="1070700" cy="400200"/>
          </a:xfrm>
          <a:prstGeom prst="rect">
            <a:avLst/>
          </a:prstGeom>
          <a:noFill/>
          <a:ln cap="flat" cmpd="sng" w="9525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Iteration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dabdebda8f_0_57"/>
          <p:cNvSpPr txBox="1"/>
          <p:nvPr/>
        </p:nvSpPr>
        <p:spPr>
          <a:xfrm>
            <a:off x="134025" y="5054975"/>
            <a:ext cx="1070700" cy="400200"/>
          </a:xfrm>
          <a:prstGeom prst="rect">
            <a:avLst/>
          </a:prstGeom>
          <a:noFill/>
          <a:ln cap="flat" cmpd="sng" w="9525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Iteration 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gdabdebda8f_0_57"/>
          <p:cNvCxnSpPr>
            <a:endCxn id="181" idx="0"/>
          </p:cNvCxnSpPr>
          <p:nvPr/>
        </p:nvCxnSpPr>
        <p:spPr>
          <a:xfrm>
            <a:off x="669375" y="4562675"/>
            <a:ext cx="0" cy="4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83" name="Google Shape;183;gdabdebda8f_0_57"/>
          <p:cNvGrpSpPr/>
          <p:nvPr/>
        </p:nvGrpSpPr>
        <p:grpSpPr>
          <a:xfrm>
            <a:off x="1448725" y="5102375"/>
            <a:ext cx="5688175" cy="305400"/>
            <a:chOff x="1677325" y="3450975"/>
            <a:chExt cx="5688175" cy="305400"/>
          </a:xfrm>
        </p:grpSpPr>
        <p:sp>
          <p:nvSpPr>
            <p:cNvPr id="184" name="Google Shape;184;gdabdebda8f_0_57"/>
            <p:cNvSpPr/>
            <p:nvPr/>
          </p:nvSpPr>
          <p:spPr>
            <a:xfrm>
              <a:off x="1677325" y="3450975"/>
              <a:ext cx="284700" cy="305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dabdebda8f_0_57"/>
            <p:cNvSpPr/>
            <p:nvPr/>
          </p:nvSpPr>
          <p:spPr>
            <a:xfrm>
              <a:off x="2168550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dabdebda8f_0_57"/>
            <p:cNvSpPr/>
            <p:nvPr/>
          </p:nvSpPr>
          <p:spPr>
            <a:xfrm>
              <a:off x="2659775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dabdebda8f_0_57"/>
            <p:cNvSpPr/>
            <p:nvPr/>
          </p:nvSpPr>
          <p:spPr>
            <a:xfrm>
              <a:off x="3151000" y="3450975"/>
              <a:ext cx="284700" cy="305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dabdebda8f_0_57"/>
            <p:cNvSpPr/>
            <p:nvPr/>
          </p:nvSpPr>
          <p:spPr>
            <a:xfrm>
              <a:off x="3642225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dabdebda8f_0_57"/>
            <p:cNvSpPr/>
            <p:nvPr/>
          </p:nvSpPr>
          <p:spPr>
            <a:xfrm>
              <a:off x="4133450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dabdebda8f_0_57"/>
            <p:cNvSpPr/>
            <p:nvPr/>
          </p:nvSpPr>
          <p:spPr>
            <a:xfrm>
              <a:off x="4624675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dabdebda8f_0_57"/>
            <p:cNvSpPr/>
            <p:nvPr/>
          </p:nvSpPr>
          <p:spPr>
            <a:xfrm>
              <a:off x="5115900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dabdebda8f_0_57"/>
            <p:cNvSpPr/>
            <p:nvPr/>
          </p:nvSpPr>
          <p:spPr>
            <a:xfrm>
              <a:off x="5607125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dabdebda8f_0_57"/>
            <p:cNvSpPr/>
            <p:nvPr/>
          </p:nvSpPr>
          <p:spPr>
            <a:xfrm>
              <a:off x="6098350" y="3450975"/>
              <a:ext cx="284700" cy="305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dabdebda8f_0_57"/>
            <p:cNvSpPr/>
            <p:nvPr/>
          </p:nvSpPr>
          <p:spPr>
            <a:xfrm>
              <a:off x="6589575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dabdebda8f_0_57"/>
            <p:cNvSpPr/>
            <p:nvPr/>
          </p:nvSpPr>
          <p:spPr>
            <a:xfrm>
              <a:off x="7080800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6" name="Google Shape;196;gdabdebda8f_0_57"/>
          <p:cNvCxnSpPr>
            <a:stCxn id="174" idx="4"/>
            <a:endCxn id="190" idx="0"/>
          </p:cNvCxnSpPr>
          <p:nvPr/>
        </p:nvCxnSpPr>
        <p:spPr>
          <a:xfrm>
            <a:off x="4529650" y="4467775"/>
            <a:ext cx="8700" cy="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7" name="Google Shape;197;gdabdebda8f_0_57"/>
          <p:cNvSpPr txBox="1"/>
          <p:nvPr/>
        </p:nvSpPr>
        <p:spPr>
          <a:xfrm>
            <a:off x="7644100" y="3295875"/>
            <a:ext cx="1301100" cy="6156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Metric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gdabdebda8f_0_57"/>
          <p:cNvCxnSpPr>
            <a:stCxn id="166" idx="6"/>
            <a:endCxn id="197" idx="1"/>
          </p:cNvCxnSpPr>
          <p:nvPr/>
        </p:nvCxnSpPr>
        <p:spPr>
          <a:xfrm>
            <a:off x="7136900" y="3603675"/>
            <a:ext cx="50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9" name="Google Shape;199;gdabdebda8f_0_57"/>
          <p:cNvSpPr txBox="1"/>
          <p:nvPr/>
        </p:nvSpPr>
        <p:spPr>
          <a:xfrm>
            <a:off x="7644100" y="4007275"/>
            <a:ext cx="1301100" cy="6156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Metric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gdabdebda8f_0_57"/>
          <p:cNvCxnSpPr>
            <a:stCxn id="179" idx="6"/>
            <a:endCxn id="199" idx="1"/>
          </p:cNvCxnSpPr>
          <p:nvPr/>
        </p:nvCxnSpPr>
        <p:spPr>
          <a:xfrm>
            <a:off x="7128125" y="4315075"/>
            <a:ext cx="51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1" name="Google Shape;201;gdabdebda8f_0_57"/>
          <p:cNvSpPr txBox="1"/>
          <p:nvPr/>
        </p:nvSpPr>
        <p:spPr>
          <a:xfrm>
            <a:off x="7644100" y="4947275"/>
            <a:ext cx="1301100" cy="6156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Metric 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gdabdebda8f_0_57"/>
          <p:cNvCxnSpPr>
            <a:stCxn id="195" idx="6"/>
            <a:endCxn id="201" idx="1"/>
          </p:cNvCxnSpPr>
          <p:nvPr/>
        </p:nvCxnSpPr>
        <p:spPr>
          <a:xfrm>
            <a:off x="7136900" y="5255075"/>
            <a:ext cx="50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" name="Google Shape;203;gdabdebda8f_0_57"/>
          <p:cNvSpPr/>
          <p:nvPr/>
        </p:nvSpPr>
        <p:spPr>
          <a:xfrm>
            <a:off x="7359500" y="2302250"/>
            <a:ext cx="284700" cy="305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dabdebda8f_0_57"/>
          <p:cNvSpPr/>
          <p:nvPr/>
        </p:nvSpPr>
        <p:spPr>
          <a:xfrm>
            <a:off x="7359500" y="1849550"/>
            <a:ext cx="284700" cy="30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dabdebda8f_0_57"/>
          <p:cNvSpPr txBox="1"/>
          <p:nvPr/>
        </p:nvSpPr>
        <p:spPr>
          <a:xfrm>
            <a:off x="7759300" y="2254850"/>
            <a:ext cx="1070700" cy="400200"/>
          </a:xfrm>
          <a:prstGeom prst="rect">
            <a:avLst/>
          </a:prstGeom>
          <a:noFill/>
          <a:ln cap="flat" cmpd="sng" w="9525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dabdebda8f_0_57"/>
          <p:cNvSpPr txBox="1"/>
          <p:nvPr/>
        </p:nvSpPr>
        <p:spPr>
          <a:xfrm>
            <a:off x="7759300" y="1802150"/>
            <a:ext cx="1070700" cy="400200"/>
          </a:xfrm>
          <a:prstGeom prst="rect">
            <a:avLst/>
          </a:prstGeom>
          <a:noFill/>
          <a:ln cap="flat" cmpd="sng" w="9525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verall \; performance = \frac{1}{k}\sum_{i=1}^kperformance_i" id="207" name="Google Shape;207;gdabdebda8f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8000" y="5949925"/>
            <a:ext cx="4571999" cy="69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f492693543_0_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Given n, Choose k</a:t>
            </a:r>
            <a:endParaRPr/>
          </a:p>
        </p:txBody>
      </p:sp>
      <p:sp>
        <p:nvSpPr>
          <p:cNvPr id="213" name="Google Shape;213;g1f492693543_0_7"/>
          <p:cNvSpPr txBox="1"/>
          <p:nvPr/>
        </p:nvSpPr>
        <p:spPr>
          <a:xfrm>
            <a:off x="276200" y="2494450"/>
            <a:ext cx="66630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Given n=12 samples, how many different ways can we choose k=9 samples?</a:t>
            </a:r>
            <a:endParaRPr b="0" i="0" sz="135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12! / ( 9! * (12-9)! ) = 12! / (9! * 3!) = 220</a:t>
            </a:r>
            <a:endParaRPr b="0" i="0" sz="135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f492693543_0_7"/>
          <p:cNvSpPr txBox="1"/>
          <p:nvPr/>
        </p:nvSpPr>
        <p:spPr>
          <a:xfrm>
            <a:off x="134025" y="3432325"/>
            <a:ext cx="1070700" cy="400200"/>
          </a:xfrm>
          <a:prstGeom prst="rect">
            <a:avLst/>
          </a:prstGeom>
          <a:noFill/>
          <a:ln cap="flat" cmpd="sng" w="9525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Iteration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g1f492693543_0_7"/>
          <p:cNvGrpSpPr/>
          <p:nvPr/>
        </p:nvGrpSpPr>
        <p:grpSpPr>
          <a:xfrm>
            <a:off x="1448725" y="3450975"/>
            <a:ext cx="5688175" cy="305400"/>
            <a:chOff x="1677325" y="3450975"/>
            <a:chExt cx="5688175" cy="305400"/>
          </a:xfrm>
        </p:grpSpPr>
        <p:sp>
          <p:nvSpPr>
            <p:cNvPr id="216" name="Google Shape;216;g1f492693543_0_7"/>
            <p:cNvSpPr/>
            <p:nvPr/>
          </p:nvSpPr>
          <p:spPr>
            <a:xfrm>
              <a:off x="1677325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1f492693543_0_7"/>
            <p:cNvSpPr/>
            <p:nvPr/>
          </p:nvSpPr>
          <p:spPr>
            <a:xfrm>
              <a:off x="2168550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1f492693543_0_7"/>
            <p:cNvSpPr/>
            <p:nvPr/>
          </p:nvSpPr>
          <p:spPr>
            <a:xfrm>
              <a:off x="2659775" y="3450975"/>
              <a:ext cx="284700" cy="305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1f492693543_0_7"/>
            <p:cNvSpPr/>
            <p:nvPr/>
          </p:nvSpPr>
          <p:spPr>
            <a:xfrm>
              <a:off x="3151000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1f492693543_0_7"/>
            <p:cNvSpPr/>
            <p:nvPr/>
          </p:nvSpPr>
          <p:spPr>
            <a:xfrm>
              <a:off x="3642225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1f492693543_0_7"/>
            <p:cNvSpPr/>
            <p:nvPr/>
          </p:nvSpPr>
          <p:spPr>
            <a:xfrm>
              <a:off x="4133450" y="3450975"/>
              <a:ext cx="284700" cy="305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1f492693543_0_7"/>
            <p:cNvSpPr/>
            <p:nvPr/>
          </p:nvSpPr>
          <p:spPr>
            <a:xfrm>
              <a:off x="4624675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1f492693543_0_7"/>
            <p:cNvSpPr/>
            <p:nvPr/>
          </p:nvSpPr>
          <p:spPr>
            <a:xfrm>
              <a:off x="5115900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1f492693543_0_7"/>
            <p:cNvSpPr/>
            <p:nvPr/>
          </p:nvSpPr>
          <p:spPr>
            <a:xfrm>
              <a:off x="5607125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1f492693543_0_7"/>
            <p:cNvSpPr/>
            <p:nvPr/>
          </p:nvSpPr>
          <p:spPr>
            <a:xfrm>
              <a:off x="6098350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1f492693543_0_7"/>
            <p:cNvSpPr/>
            <p:nvPr/>
          </p:nvSpPr>
          <p:spPr>
            <a:xfrm>
              <a:off x="6589575" y="3450975"/>
              <a:ext cx="284700" cy="305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1f492693543_0_7"/>
            <p:cNvSpPr/>
            <p:nvPr/>
          </p:nvSpPr>
          <p:spPr>
            <a:xfrm>
              <a:off x="7080800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g1f492693543_0_7"/>
          <p:cNvGrpSpPr/>
          <p:nvPr/>
        </p:nvGrpSpPr>
        <p:grpSpPr>
          <a:xfrm>
            <a:off x="1439950" y="4162375"/>
            <a:ext cx="5688175" cy="305400"/>
            <a:chOff x="1677325" y="3450975"/>
            <a:chExt cx="5688175" cy="305400"/>
          </a:xfrm>
        </p:grpSpPr>
        <p:sp>
          <p:nvSpPr>
            <p:cNvPr id="229" name="Google Shape;229;g1f492693543_0_7"/>
            <p:cNvSpPr/>
            <p:nvPr/>
          </p:nvSpPr>
          <p:spPr>
            <a:xfrm>
              <a:off x="1677325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1f492693543_0_7"/>
            <p:cNvSpPr/>
            <p:nvPr/>
          </p:nvSpPr>
          <p:spPr>
            <a:xfrm>
              <a:off x="2168550" y="3450975"/>
              <a:ext cx="284700" cy="305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1f492693543_0_7"/>
            <p:cNvSpPr/>
            <p:nvPr/>
          </p:nvSpPr>
          <p:spPr>
            <a:xfrm>
              <a:off x="2659775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1f492693543_0_7"/>
            <p:cNvSpPr/>
            <p:nvPr/>
          </p:nvSpPr>
          <p:spPr>
            <a:xfrm>
              <a:off x="3151000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1f492693543_0_7"/>
            <p:cNvSpPr/>
            <p:nvPr/>
          </p:nvSpPr>
          <p:spPr>
            <a:xfrm>
              <a:off x="3642225" y="3450975"/>
              <a:ext cx="284700" cy="305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1f492693543_0_7"/>
            <p:cNvSpPr/>
            <p:nvPr/>
          </p:nvSpPr>
          <p:spPr>
            <a:xfrm>
              <a:off x="4133450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1f492693543_0_7"/>
            <p:cNvSpPr/>
            <p:nvPr/>
          </p:nvSpPr>
          <p:spPr>
            <a:xfrm>
              <a:off x="4624675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1f492693543_0_7"/>
            <p:cNvSpPr/>
            <p:nvPr/>
          </p:nvSpPr>
          <p:spPr>
            <a:xfrm>
              <a:off x="5115900" y="3450975"/>
              <a:ext cx="284700" cy="305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1f492693543_0_7"/>
            <p:cNvSpPr/>
            <p:nvPr/>
          </p:nvSpPr>
          <p:spPr>
            <a:xfrm>
              <a:off x="5607125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1f492693543_0_7"/>
            <p:cNvSpPr/>
            <p:nvPr/>
          </p:nvSpPr>
          <p:spPr>
            <a:xfrm>
              <a:off x="6098350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1f492693543_0_7"/>
            <p:cNvSpPr/>
            <p:nvPr/>
          </p:nvSpPr>
          <p:spPr>
            <a:xfrm>
              <a:off x="6589575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1f492693543_0_7"/>
            <p:cNvSpPr/>
            <p:nvPr/>
          </p:nvSpPr>
          <p:spPr>
            <a:xfrm>
              <a:off x="7080800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g1f492693543_0_7"/>
          <p:cNvSpPr txBox="1"/>
          <p:nvPr/>
        </p:nvSpPr>
        <p:spPr>
          <a:xfrm>
            <a:off x="134025" y="4162375"/>
            <a:ext cx="1070700" cy="400200"/>
          </a:xfrm>
          <a:prstGeom prst="rect">
            <a:avLst/>
          </a:prstGeom>
          <a:noFill/>
          <a:ln cap="flat" cmpd="sng" w="9525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Iteration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f492693543_0_7"/>
          <p:cNvSpPr txBox="1"/>
          <p:nvPr/>
        </p:nvSpPr>
        <p:spPr>
          <a:xfrm>
            <a:off x="134025" y="5054975"/>
            <a:ext cx="1070700" cy="400200"/>
          </a:xfrm>
          <a:prstGeom prst="rect">
            <a:avLst/>
          </a:prstGeom>
          <a:noFill/>
          <a:ln cap="flat" cmpd="sng" w="9525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Iteration 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g1f492693543_0_7"/>
          <p:cNvCxnSpPr>
            <a:endCxn id="242" idx="0"/>
          </p:cNvCxnSpPr>
          <p:nvPr/>
        </p:nvCxnSpPr>
        <p:spPr>
          <a:xfrm>
            <a:off x="669375" y="4562675"/>
            <a:ext cx="0" cy="4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44" name="Google Shape;244;g1f492693543_0_7"/>
          <p:cNvGrpSpPr/>
          <p:nvPr/>
        </p:nvGrpSpPr>
        <p:grpSpPr>
          <a:xfrm>
            <a:off x="1448725" y="5102375"/>
            <a:ext cx="5688175" cy="305400"/>
            <a:chOff x="1677325" y="3450975"/>
            <a:chExt cx="5688175" cy="305400"/>
          </a:xfrm>
        </p:grpSpPr>
        <p:sp>
          <p:nvSpPr>
            <p:cNvPr id="245" name="Google Shape;245;g1f492693543_0_7"/>
            <p:cNvSpPr/>
            <p:nvPr/>
          </p:nvSpPr>
          <p:spPr>
            <a:xfrm>
              <a:off x="1677325" y="3450975"/>
              <a:ext cx="284700" cy="305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1f492693543_0_7"/>
            <p:cNvSpPr/>
            <p:nvPr/>
          </p:nvSpPr>
          <p:spPr>
            <a:xfrm>
              <a:off x="2168550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1f492693543_0_7"/>
            <p:cNvSpPr/>
            <p:nvPr/>
          </p:nvSpPr>
          <p:spPr>
            <a:xfrm>
              <a:off x="2659775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1f492693543_0_7"/>
            <p:cNvSpPr/>
            <p:nvPr/>
          </p:nvSpPr>
          <p:spPr>
            <a:xfrm>
              <a:off x="3151000" y="3450975"/>
              <a:ext cx="284700" cy="305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1f492693543_0_7"/>
            <p:cNvSpPr/>
            <p:nvPr/>
          </p:nvSpPr>
          <p:spPr>
            <a:xfrm>
              <a:off x="3642225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1f492693543_0_7"/>
            <p:cNvSpPr/>
            <p:nvPr/>
          </p:nvSpPr>
          <p:spPr>
            <a:xfrm>
              <a:off x="4133450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1f492693543_0_7"/>
            <p:cNvSpPr/>
            <p:nvPr/>
          </p:nvSpPr>
          <p:spPr>
            <a:xfrm>
              <a:off x="4624675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1f492693543_0_7"/>
            <p:cNvSpPr/>
            <p:nvPr/>
          </p:nvSpPr>
          <p:spPr>
            <a:xfrm>
              <a:off x="5115900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1f492693543_0_7"/>
            <p:cNvSpPr/>
            <p:nvPr/>
          </p:nvSpPr>
          <p:spPr>
            <a:xfrm>
              <a:off x="5607125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1f492693543_0_7"/>
            <p:cNvSpPr/>
            <p:nvPr/>
          </p:nvSpPr>
          <p:spPr>
            <a:xfrm>
              <a:off x="6098350" y="3450975"/>
              <a:ext cx="284700" cy="305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1f492693543_0_7"/>
            <p:cNvSpPr/>
            <p:nvPr/>
          </p:nvSpPr>
          <p:spPr>
            <a:xfrm>
              <a:off x="6589575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1f492693543_0_7"/>
            <p:cNvSpPr/>
            <p:nvPr/>
          </p:nvSpPr>
          <p:spPr>
            <a:xfrm>
              <a:off x="7080800" y="3450975"/>
              <a:ext cx="284700" cy="305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7" name="Google Shape;257;g1f492693543_0_7"/>
          <p:cNvCxnSpPr>
            <a:stCxn id="235" idx="4"/>
            <a:endCxn id="251" idx="0"/>
          </p:cNvCxnSpPr>
          <p:nvPr/>
        </p:nvCxnSpPr>
        <p:spPr>
          <a:xfrm>
            <a:off x="4529650" y="4467775"/>
            <a:ext cx="8700" cy="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8" name="Google Shape;258;g1f492693543_0_7"/>
          <p:cNvSpPr txBox="1"/>
          <p:nvPr/>
        </p:nvSpPr>
        <p:spPr>
          <a:xfrm>
            <a:off x="7644100" y="3295875"/>
            <a:ext cx="1301100" cy="6156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Metric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g1f492693543_0_7"/>
          <p:cNvCxnSpPr>
            <a:stCxn id="227" idx="6"/>
            <a:endCxn id="258" idx="1"/>
          </p:cNvCxnSpPr>
          <p:nvPr/>
        </p:nvCxnSpPr>
        <p:spPr>
          <a:xfrm>
            <a:off x="7136900" y="3603675"/>
            <a:ext cx="50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0" name="Google Shape;260;g1f492693543_0_7"/>
          <p:cNvSpPr txBox="1"/>
          <p:nvPr/>
        </p:nvSpPr>
        <p:spPr>
          <a:xfrm>
            <a:off x="7644100" y="4007275"/>
            <a:ext cx="1301100" cy="6156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Metric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g1f492693543_0_7"/>
          <p:cNvCxnSpPr>
            <a:stCxn id="240" idx="6"/>
            <a:endCxn id="260" idx="1"/>
          </p:cNvCxnSpPr>
          <p:nvPr/>
        </p:nvCxnSpPr>
        <p:spPr>
          <a:xfrm>
            <a:off x="7128125" y="4315075"/>
            <a:ext cx="51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2" name="Google Shape;262;g1f492693543_0_7"/>
          <p:cNvSpPr txBox="1"/>
          <p:nvPr/>
        </p:nvSpPr>
        <p:spPr>
          <a:xfrm>
            <a:off x="7644100" y="4947275"/>
            <a:ext cx="1301100" cy="6156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Metric 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g1f492693543_0_7"/>
          <p:cNvCxnSpPr>
            <a:stCxn id="256" idx="6"/>
            <a:endCxn id="262" idx="1"/>
          </p:cNvCxnSpPr>
          <p:nvPr/>
        </p:nvCxnSpPr>
        <p:spPr>
          <a:xfrm>
            <a:off x="7136900" y="5255075"/>
            <a:ext cx="50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4" name="Google Shape;264;g1f492693543_0_7"/>
          <p:cNvSpPr/>
          <p:nvPr/>
        </p:nvSpPr>
        <p:spPr>
          <a:xfrm>
            <a:off x="7359500" y="2302250"/>
            <a:ext cx="284700" cy="305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f492693543_0_7"/>
          <p:cNvSpPr/>
          <p:nvPr/>
        </p:nvSpPr>
        <p:spPr>
          <a:xfrm>
            <a:off x="7359500" y="1849550"/>
            <a:ext cx="284700" cy="30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f492693543_0_7"/>
          <p:cNvSpPr txBox="1"/>
          <p:nvPr/>
        </p:nvSpPr>
        <p:spPr>
          <a:xfrm>
            <a:off x="7759300" y="2254850"/>
            <a:ext cx="1070700" cy="400200"/>
          </a:xfrm>
          <a:prstGeom prst="rect">
            <a:avLst/>
          </a:prstGeom>
          <a:noFill/>
          <a:ln cap="flat" cmpd="sng" w="9525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1f492693543_0_7"/>
          <p:cNvSpPr txBox="1"/>
          <p:nvPr/>
        </p:nvSpPr>
        <p:spPr>
          <a:xfrm>
            <a:off x="7759300" y="1802150"/>
            <a:ext cx="1070700" cy="400200"/>
          </a:xfrm>
          <a:prstGeom prst="rect">
            <a:avLst/>
          </a:prstGeom>
          <a:noFill/>
          <a:ln cap="flat" cmpd="sng" w="9525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verall \; performance = \frac{1}{k}\sum_{i=1}^kperformance_i" id="268" name="Google Shape;268;g1f492693543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8000" y="5949925"/>
            <a:ext cx="4571999" cy="69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1f492693543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2725" y="1119863"/>
            <a:ext cx="36385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abdebda8f_0_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Error Metrics - Discrete Data*</a:t>
            </a:r>
            <a:endParaRPr/>
          </a:p>
        </p:txBody>
      </p:sp>
      <p:pic>
        <p:nvPicPr>
          <p:cNvPr id="275" name="Google Shape;275;gdabdebda8f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4125" y="1661275"/>
            <a:ext cx="4712775" cy="468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dabdebda8f_0_77"/>
          <p:cNvSpPr txBox="1"/>
          <p:nvPr/>
        </p:nvSpPr>
        <p:spPr>
          <a:xfrm>
            <a:off x="457200" y="2300200"/>
            <a:ext cx="23145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Confusion Matrix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used to calculate different error metrics that can be used to assess how well our model is performing.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Binary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0afb56da_0_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Confusion Matrix Example</a:t>
            </a:r>
            <a:endParaRPr/>
          </a:p>
        </p:txBody>
      </p:sp>
      <p:graphicFrame>
        <p:nvGraphicFramePr>
          <p:cNvPr id="282" name="Google Shape;282;ge60afb56da_0_63"/>
          <p:cNvGraphicFramePr/>
          <p:nvPr/>
        </p:nvGraphicFramePr>
        <p:xfrm>
          <a:off x="249975" y="161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{00845D75-62DD-4442-99B5-308918511E31}</a:tableStyleId>
              </a:tblPr>
              <a:tblGrid>
                <a:gridCol w="1177825"/>
                <a:gridCol w="641050"/>
                <a:gridCol w="641050"/>
                <a:gridCol w="641050"/>
                <a:gridCol w="641050"/>
                <a:gridCol w="641050"/>
                <a:gridCol w="641050"/>
                <a:gridCol w="641050"/>
                <a:gridCol w="641050"/>
                <a:gridCol w="641050"/>
                <a:gridCol w="641050"/>
                <a:gridCol w="641050"/>
              </a:tblGrid>
              <a:tr h="56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Testing Data Response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   1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Predicted Response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83" name="Google Shape;283;ge60afb56da_0_63"/>
          <p:cNvGraphicFramePr/>
          <p:nvPr/>
        </p:nvGraphicFramePr>
        <p:xfrm>
          <a:off x="2179075" y="311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{00845D75-62DD-4442-99B5-308918511E31}</a:tableStyleId>
              </a:tblPr>
              <a:tblGrid>
                <a:gridCol w="1014100"/>
                <a:gridCol w="1258200"/>
                <a:gridCol w="1136125"/>
                <a:gridCol w="1136125"/>
              </a:tblGrid>
              <a:tr h="54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Actual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Positive (1)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Negative (0)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4902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Predicted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Positive (1)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490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Negative (0)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4" name="Google Shape;284;ge60afb56da_0_63"/>
          <p:cNvSpPr txBox="1"/>
          <p:nvPr/>
        </p:nvSpPr>
        <p:spPr>
          <a:xfrm>
            <a:off x="2570100" y="5433650"/>
            <a:ext cx="3564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TP = 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TN = 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FP = 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FN = 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f492693543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Confusion Matrix Example</a:t>
            </a:r>
            <a:endParaRPr/>
          </a:p>
        </p:txBody>
      </p:sp>
      <p:graphicFrame>
        <p:nvGraphicFramePr>
          <p:cNvPr id="290" name="Google Shape;290;g1f492693543_0_0"/>
          <p:cNvGraphicFramePr/>
          <p:nvPr/>
        </p:nvGraphicFramePr>
        <p:xfrm>
          <a:off x="249975" y="161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{00845D75-62DD-4442-99B5-308918511E31}</a:tableStyleId>
              </a:tblPr>
              <a:tblGrid>
                <a:gridCol w="1177825"/>
                <a:gridCol w="641050"/>
                <a:gridCol w="641050"/>
                <a:gridCol w="641050"/>
                <a:gridCol w="641050"/>
                <a:gridCol w="641050"/>
                <a:gridCol w="641050"/>
                <a:gridCol w="641050"/>
                <a:gridCol w="641050"/>
                <a:gridCol w="641050"/>
                <a:gridCol w="641050"/>
                <a:gridCol w="641050"/>
              </a:tblGrid>
              <a:tr h="56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Testing Data Response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   1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Predicted Response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91" name="Google Shape;291;g1f492693543_0_0"/>
          <p:cNvGraphicFramePr/>
          <p:nvPr/>
        </p:nvGraphicFramePr>
        <p:xfrm>
          <a:off x="2179075" y="311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{00845D75-62DD-4442-99B5-308918511E31}</a:tableStyleId>
              </a:tblPr>
              <a:tblGrid>
                <a:gridCol w="1014100"/>
                <a:gridCol w="1258200"/>
                <a:gridCol w="1136125"/>
                <a:gridCol w="1136125"/>
              </a:tblGrid>
              <a:tr h="54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Actual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Positive (1)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Negative (0)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4902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Predicted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Positive (1)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490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Negative (0)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2" name="Google Shape;292;g1f492693543_0_0"/>
          <p:cNvSpPr txBox="1"/>
          <p:nvPr/>
        </p:nvSpPr>
        <p:spPr>
          <a:xfrm>
            <a:off x="2570100" y="5433650"/>
            <a:ext cx="3564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TP = 1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TN = 7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FP = 1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FN = 2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f492693543_0_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Accuracy, Precision, Recall, F1</a:t>
            </a:r>
            <a:endParaRPr/>
          </a:p>
        </p:txBody>
      </p:sp>
      <p:sp>
        <p:nvSpPr>
          <p:cNvPr id="298" name="Google Shape;298;g1f492693543_0_69"/>
          <p:cNvSpPr txBox="1"/>
          <p:nvPr/>
        </p:nvSpPr>
        <p:spPr>
          <a:xfrm>
            <a:off x="0" y="1094175"/>
            <a:ext cx="5630400" cy="5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7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b="1" i="0" sz="17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Accuracy = (TP+TN)/(TP+FP+FN+TN)   </a:t>
            </a:r>
            <a:endParaRPr b="0" i="0" sz="15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(no. of correct predictions/total no. of predictions)</a:t>
            </a:r>
            <a:endParaRPr b="0" i="0" sz="15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When to use: </a:t>
            </a:r>
            <a:r>
              <a:rPr b="0" i="0" lang="en-US" sz="15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Accuracy is a good choice when classes are balanced and not skewed</a:t>
            </a:r>
            <a:r>
              <a:rPr b="0" i="0" lang="en-US" sz="14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</a:t>
            </a:r>
            <a:endParaRPr b="0" i="0" sz="1400" u="none" cap="none" strike="noStrike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i="0" lang="en-US" sz="1700" u="none" cap="none" strike="noStrik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Precision</a:t>
            </a:r>
            <a:endParaRPr b="1" i="0" sz="1700" u="none" cap="none" strike="noStrike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Precision = (TP)/(TP+FP) 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our predicted positives, what proportion is truly positive?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When to use: </a:t>
            </a:r>
            <a:r>
              <a:rPr b="0" i="0" lang="en-US" sz="1500" u="none" cap="none" strike="noStrike">
                <a:solidFill>
                  <a:srgbClr val="29292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When we want to be very sure in our positive predictions. </a:t>
            </a:r>
            <a:endParaRPr b="0" i="0" sz="1500" u="none" cap="none" strike="noStrike">
              <a:solidFill>
                <a:srgbClr val="29292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i="0" lang="en-US" sz="1700" u="none" cap="none" strike="noStrik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Recall</a:t>
            </a:r>
            <a:endParaRPr b="1" i="0" sz="1700" u="none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= (TP)/(TP+FN)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Of the actual positives, what proportion were accurately classified?  </a:t>
            </a:r>
            <a:endParaRPr b="0" i="0" sz="15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When to use: </a:t>
            </a:r>
            <a:r>
              <a:rPr b="0" i="0" lang="en-US" sz="1500" u="none" cap="none" strike="noStrike">
                <a:solidFill>
                  <a:srgbClr val="29292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When we want to classify as many positives as possible. </a:t>
            </a:r>
            <a:endParaRPr b="0" i="0" sz="1500" u="none" cap="none" strike="noStrike">
              <a:solidFill>
                <a:srgbClr val="29292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i="0" lang="en-US" sz="17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F1</a:t>
            </a:r>
            <a:endParaRPr b="1" i="0" sz="17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F1 = 2*(precision*recall)/(precision+recall) </a:t>
            </a:r>
            <a:endParaRPr b="0" i="0" sz="15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Number in [0,1]. A harmonic mean of precision and recall. </a:t>
            </a:r>
            <a:endParaRPr b="0" i="0" sz="15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When to use: </a:t>
            </a:r>
            <a:r>
              <a:rPr b="0" i="0" lang="en-US" sz="1500" u="none" cap="none" strike="noStrike">
                <a:solidFill>
                  <a:srgbClr val="29292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When you want to have high precision and recall. </a:t>
            </a:r>
            <a:endParaRPr b="0" i="0" sz="1500" u="none" cap="none" strike="noStrike">
              <a:solidFill>
                <a:srgbClr val="29292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99" name="Google Shape;299;g1f492693543_0_69"/>
          <p:cNvGraphicFramePr/>
          <p:nvPr/>
        </p:nvGraphicFramePr>
        <p:xfrm>
          <a:off x="5516275" y="150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{00845D75-62DD-4442-99B5-308918511E31}</a:tableStyleId>
              </a:tblPr>
              <a:tblGrid>
                <a:gridCol w="777500"/>
                <a:gridCol w="964650"/>
                <a:gridCol w="871075"/>
                <a:gridCol w="871075"/>
              </a:tblGrid>
              <a:tr h="63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Actual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70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Pos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Neg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3312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Pred.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Pos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 (TP)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 (FP)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331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Neg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 (FN)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 (TN)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00" name="Google Shape;300;g1f492693543_0_69"/>
          <p:cNvSpPr txBox="1"/>
          <p:nvPr/>
        </p:nvSpPr>
        <p:spPr>
          <a:xfrm>
            <a:off x="5557925" y="4459050"/>
            <a:ext cx="357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F1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f492693543_0_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Accuracy, Precision, Recall, F1</a:t>
            </a:r>
            <a:endParaRPr/>
          </a:p>
        </p:txBody>
      </p:sp>
      <p:sp>
        <p:nvSpPr>
          <p:cNvPr id="306" name="Google Shape;306;g1f492693543_0_76"/>
          <p:cNvSpPr txBox="1"/>
          <p:nvPr/>
        </p:nvSpPr>
        <p:spPr>
          <a:xfrm>
            <a:off x="0" y="1094175"/>
            <a:ext cx="5630400" cy="5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7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b="1" i="0" sz="17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Accuracy = (TP+TN)/(TP+FP+FN+TN)   </a:t>
            </a:r>
            <a:endParaRPr b="0" i="0" sz="15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(no. of correct predictions/total no. of predictions)</a:t>
            </a:r>
            <a:endParaRPr b="0" i="0" sz="15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When to use: </a:t>
            </a:r>
            <a:r>
              <a:rPr b="0" i="0" lang="en-US" sz="15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Accuracy is a good choice when classes are balanced and not skewed</a:t>
            </a:r>
            <a:r>
              <a:rPr b="0" i="0" lang="en-US" sz="14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</a:t>
            </a:r>
            <a:endParaRPr b="0" i="0" sz="1400" u="none" cap="none" strike="noStrike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i="0" lang="en-US" sz="1700" u="none" cap="none" strike="noStrik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Precision</a:t>
            </a:r>
            <a:endParaRPr b="1" i="0" sz="1700" u="none" cap="none" strike="noStrike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Precision = (TP)/(TP+FP) 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our predicted positives, what proportion is truly positive?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When to use: </a:t>
            </a:r>
            <a:r>
              <a:rPr b="0" i="0" lang="en-US" sz="1500" u="none" cap="none" strike="noStrike">
                <a:solidFill>
                  <a:srgbClr val="29292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When we want to be very sure in our positive predictions. </a:t>
            </a:r>
            <a:endParaRPr b="0" i="0" sz="1500" u="none" cap="none" strike="noStrike">
              <a:solidFill>
                <a:srgbClr val="29292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i="0" lang="en-US" sz="1700" u="none" cap="none" strike="noStrik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Recall</a:t>
            </a:r>
            <a:endParaRPr b="1" i="0" sz="1700" u="none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= (TP)/(TP+FN)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Of the actual positives, what proportion were accurately classified?  </a:t>
            </a:r>
            <a:endParaRPr b="0" i="0" sz="15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When to use: </a:t>
            </a:r>
            <a:r>
              <a:rPr b="0" i="0" lang="en-US" sz="1500" u="none" cap="none" strike="noStrike">
                <a:solidFill>
                  <a:srgbClr val="29292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When we want to classify as many positives as possible. </a:t>
            </a:r>
            <a:endParaRPr b="0" i="0" sz="1500" u="none" cap="none" strike="noStrike">
              <a:solidFill>
                <a:srgbClr val="29292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i="0" lang="en-US" sz="17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F1</a:t>
            </a:r>
            <a:endParaRPr b="1" i="0" sz="17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F1 = 2*(precision*recall)/(precision+recall) </a:t>
            </a:r>
            <a:endParaRPr b="0" i="0" sz="15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Number in [0,1]. A harmonic mean of precision and recall. </a:t>
            </a:r>
            <a:endParaRPr b="0" i="0" sz="15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When to use: </a:t>
            </a:r>
            <a:r>
              <a:rPr b="0" i="0" lang="en-US" sz="1500" u="none" cap="none" strike="noStrike">
                <a:solidFill>
                  <a:srgbClr val="29292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When you want to have high precision and recall. </a:t>
            </a:r>
            <a:endParaRPr b="0" i="0" sz="1500" u="none" cap="none" strike="noStrike">
              <a:solidFill>
                <a:srgbClr val="29292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307" name="Google Shape;307;g1f492693543_0_76"/>
          <p:cNvGraphicFramePr/>
          <p:nvPr/>
        </p:nvGraphicFramePr>
        <p:xfrm>
          <a:off x="5516275" y="150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{00845D75-62DD-4442-99B5-308918511E31}</a:tableStyleId>
              </a:tblPr>
              <a:tblGrid>
                <a:gridCol w="777500"/>
                <a:gridCol w="964650"/>
                <a:gridCol w="871075"/>
                <a:gridCol w="871075"/>
              </a:tblGrid>
              <a:tr h="63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Actual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70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Pos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Neg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3312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Pred.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Pos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 (TP)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 (FP)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331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Neg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 (FN)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 (TN)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08" name="Google Shape;308;g1f492693543_0_76"/>
          <p:cNvSpPr txBox="1"/>
          <p:nvPr/>
        </p:nvSpPr>
        <p:spPr>
          <a:xfrm>
            <a:off x="5557925" y="4459050"/>
            <a:ext cx="357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= (1+7)/(1+1+2+7) = 8/11 = 73%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 = (1)/(1+1) = 1/2 = 50%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 = (1)/(1+2) = 1/3 = 33%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F1 = 2*(1/2)*(1/3)/(1/2+1/3) = 40%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gdabdebda8f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550" y="84625"/>
            <a:ext cx="3604260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dabdebda8f_0_108"/>
          <p:cNvSpPr txBox="1"/>
          <p:nvPr/>
        </p:nvSpPr>
        <p:spPr>
          <a:xfrm>
            <a:off x="5611100" y="2060100"/>
            <a:ext cx="220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Many more metrics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dabdebda8f_0_108"/>
          <p:cNvSpPr txBox="1"/>
          <p:nvPr/>
        </p:nvSpPr>
        <p:spPr>
          <a:xfrm>
            <a:off x="1219800" y="6315875"/>
            <a:ext cx="31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wikipedia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60afb56da_0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/>
              <a:t>Cross Validation Motivation - Elephant Example</a:t>
            </a:r>
            <a:endParaRPr/>
          </a:p>
        </p:txBody>
      </p:sp>
      <p:pic>
        <p:nvPicPr>
          <p:cNvPr id="90" name="Google Shape;90;ge60afb56da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70038"/>
            <a:ext cx="8839197" cy="402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60afb56da_0_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Model Validation</a:t>
            </a:r>
            <a:endParaRPr/>
          </a:p>
        </p:txBody>
      </p:sp>
      <p:pic>
        <p:nvPicPr>
          <p:cNvPr id="96" name="Google Shape;96;ge60afb56da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70038"/>
            <a:ext cx="8839200" cy="4752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60afb56da_0_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/>
              <a:t>How Do We Validate Our Model?</a:t>
            </a:r>
            <a:endParaRPr/>
          </a:p>
        </p:txBody>
      </p:sp>
      <p:pic>
        <p:nvPicPr>
          <p:cNvPr id="102" name="Google Shape;102;ge60afb56da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70038"/>
            <a:ext cx="8839198" cy="3844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60afb56da_0_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Cross Validation (CV)</a:t>
            </a:r>
            <a:endParaRPr/>
          </a:p>
        </p:txBody>
      </p:sp>
      <p:pic>
        <p:nvPicPr>
          <p:cNvPr id="108" name="Google Shape;108;ge60afb56da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560638"/>
            <a:ext cx="8839200" cy="315072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e60afb56da_0_18"/>
          <p:cNvSpPr txBox="1"/>
          <p:nvPr/>
        </p:nvSpPr>
        <p:spPr>
          <a:xfrm>
            <a:off x="420150" y="1233350"/>
            <a:ext cx="83454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assess how our model will perform with new data, we can split our data into </a:t>
            </a:r>
            <a:r>
              <a:rPr b="1" i="0" lang="en-US" sz="2100" u="none" cap="none" strike="noStrike">
                <a:solidFill>
                  <a:srgbClr val="CCB091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1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r>
              <a:rPr b="0" i="0" lang="en-US" sz="2100" u="none" cap="none" strike="noStrike">
                <a:solidFill>
                  <a:srgbClr val="6800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sets. This is a single-run </a:t>
            </a: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 validation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ge60afb56da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9225" y="5877340"/>
            <a:ext cx="7067254" cy="841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60afb56da_0_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/>
              <a:t>What Happens if We Only Run CV Once? </a:t>
            </a:r>
            <a:endParaRPr/>
          </a:p>
        </p:txBody>
      </p:sp>
      <p:pic>
        <p:nvPicPr>
          <p:cNvPr id="116" name="Google Shape;116;ge60afb56da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70038"/>
            <a:ext cx="8693158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60afb56da_0_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Single Run CV Limitation</a:t>
            </a:r>
            <a:endParaRPr/>
          </a:p>
        </p:txBody>
      </p:sp>
      <p:pic>
        <p:nvPicPr>
          <p:cNvPr id="122" name="Google Shape;122;ge60afb56da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70038"/>
            <a:ext cx="8839197" cy="4430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60afb56da_0_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/>
              <a:t>Solution? Perform CV Multiple Times!</a:t>
            </a:r>
            <a:endParaRPr/>
          </a:p>
        </p:txBody>
      </p:sp>
      <p:pic>
        <p:nvPicPr>
          <p:cNvPr id="128" name="Google Shape;128;ge60afb56da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179638"/>
            <a:ext cx="8839202" cy="3643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60afb56da_0_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CV Example Set 1</a:t>
            </a:r>
            <a:endParaRPr/>
          </a:p>
        </p:txBody>
      </p:sp>
      <p:pic>
        <p:nvPicPr>
          <p:cNvPr id="134" name="Google Shape;134;ge60afb56da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70038"/>
            <a:ext cx="8839201" cy="3234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2020-07-09T19:47:26Z</dcterms:created>
  <dc:creator>Cliff Lewis</dc:creator>
</cp:coreProperties>
</file>