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 roundtripDataSignature="AMtx7mi6Lg2EH2a+y69h3c8koNMFm2ZK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7EE0D8-4688-4112-BFAF-29E36E0E41A7}">
  <a:tblStyle styleId="{F87EE0D8-4688-4112-BFAF-29E36E0E41A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5d8967836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f5d896783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c52ff937a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dc52ff937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7bef33ce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d7bef33ce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7bef33ce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d7bef33ce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7bef33ce3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d7bef33ce3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5d8967836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1f5d8967836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7bef33ce3_0_4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d7bef33ce3_0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7bef33ce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d7bef33ce3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5d896783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f5d89678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5d896783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f5d896783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p:nvPr>
            <p:ph idx="2" type="pic"/>
          </p:nvPr>
        </p:nvSpPr>
        <p:spPr>
          <a:xfrm>
            <a:off x="1792288" y="612775"/>
            <a:ext cx="5486400" cy="4114800"/>
          </a:xfrm>
          <a:prstGeom prst="rect">
            <a:avLst/>
          </a:prstGeom>
          <a:noFill/>
          <a:ln>
            <a:noFill/>
          </a:ln>
        </p:spPr>
      </p:sp>
      <p:sp>
        <p:nvSpPr>
          <p:cNvPr id="64" name="Google Shape;64;p1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learning.oreilly.com/library/view/think-bayes-2nd/9781492089452/ch01.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Naive Bayes Classification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f5d8967836_0_33"/>
          <p:cNvSpPr txBox="1"/>
          <p:nvPr>
            <p:ph type="ctrTitle"/>
          </p:nvPr>
        </p:nvSpPr>
        <p:spPr>
          <a:xfrm>
            <a:off x="685800" y="0"/>
            <a:ext cx="7772400" cy="1470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Naive Bayes Example Cont.</a:t>
            </a:r>
            <a:endParaRPr/>
          </a:p>
        </p:txBody>
      </p:sp>
      <p:graphicFrame>
        <p:nvGraphicFramePr>
          <p:cNvPr id="162" name="Google Shape;162;g1f5d8967836_0_33"/>
          <p:cNvGraphicFramePr/>
          <p:nvPr/>
        </p:nvGraphicFramePr>
        <p:xfrm>
          <a:off x="782375" y="1394763"/>
          <a:ext cx="3000000" cy="3000000"/>
        </p:xfrm>
        <a:graphic>
          <a:graphicData uri="http://schemas.openxmlformats.org/drawingml/2006/table">
            <a:tbl>
              <a:tblPr>
                <a:noFill/>
                <a:tableStyleId>{F87EE0D8-4688-4112-BFAF-29E36E0E41A7}</a:tableStyleId>
              </a:tblPr>
              <a:tblGrid>
                <a:gridCol w="1072700"/>
                <a:gridCol w="1072700"/>
              </a:tblGrid>
              <a:tr h="2169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Weather</a:t>
                      </a:r>
                      <a:endParaRPr b="1" sz="12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Play</a:t>
                      </a:r>
                      <a:endParaRPr b="1" sz="1200" u="none" cap="none" strike="noStrike"/>
                    </a:p>
                  </a:txBody>
                  <a:tcPr marT="91425" marB="91425" marR="91425" marL="91425">
                    <a:solidFill>
                      <a:srgbClr val="D9EAD3"/>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solidFill>
                      <a:srgbClr val="F4CCCC"/>
                    </a:solidFill>
                  </a:tcPr>
                </a:tc>
              </a:tr>
              <a:tr h="238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38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solidFill>
                      <a:srgbClr val="F4CCCC"/>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solidFill>
                      <a:srgbClr val="F4CCCC"/>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solidFill>
                      <a:srgbClr val="F4CCCC"/>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solidFill>
                      <a:srgbClr val="F4CCCC"/>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bl>
          </a:graphicData>
        </a:graphic>
      </p:graphicFrame>
      <p:sp>
        <p:nvSpPr>
          <p:cNvPr id="163" name="Google Shape;163;g1f5d8967836_0_33"/>
          <p:cNvSpPr txBox="1"/>
          <p:nvPr/>
        </p:nvSpPr>
        <p:spPr>
          <a:xfrm>
            <a:off x="3878025" y="1317450"/>
            <a:ext cx="4653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1. Calculate the prior probability of each class.</a:t>
            </a:r>
            <a:endParaRPr b="0" i="0" sz="1600" u="none" cap="none" strike="noStrike">
              <a:solidFill>
                <a:srgbClr val="000000"/>
              </a:solidFill>
              <a:latin typeface="Calibri"/>
              <a:ea typeface="Calibri"/>
              <a:cs typeface="Calibri"/>
              <a:sym typeface="Calibri"/>
            </a:endParaRPr>
          </a:p>
        </p:txBody>
      </p:sp>
      <p:sp>
        <p:nvSpPr>
          <p:cNvPr id="164" name="Google Shape;164;g1f5d8967836_0_33"/>
          <p:cNvSpPr txBox="1"/>
          <p:nvPr/>
        </p:nvSpPr>
        <p:spPr>
          <a:xfrm>
            <a:off x="3878025" y="3165825"/>
            <a:ext cx="49257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2. </a:t>
            </a:r>
            <a:r>
              <a:rPr b="0" i="0" lang="en-US" sz="1600" u="none" cap="none" strike="noStrike">
                <a:solidFill>
                  <a:srgbClr val="3D4251"/>
                </a:solidFill>
                <a:highlight>
                  <a:schemeClr val="lt1"/>
                </a:highlight>
                <a:latin typeface="Calibri"/>
                <a:ea typeface="Calibri"/>
                <a:cs typeface="Calibri"/>
                <a:sym typeface="Calibri"/>
              </a:rPr>
              <a:t>Calculate the conditional probability for each category given the class</a:t>
            </a:r>
            <a:endParaRPr b="0" i="0" sz="1500" u="none" cap="none" strike="noStrike">
              <a:solidFill>
                <a:srgbClr val="000000"/>
              </a:solidFill>
              <a:latin typeface="Calibri"/>
              <a:ea typeface="Calibri"/>
              <a:cs typeface="Calibri"/>
              <a:sym typeface="Calibri"/>
            </a:endParaRPr>
          </a:p>
        </p:txBody>
      </p:sp>
      <p:sp>
        <p:nvSpPr>
          <p:cNvPr id="165" name="Google Shape;165;g1f5d8967836_0_33"/>
          <p:cNvSpPr txBox="1"/>
          <p:nvPr/>
        </p:nvSpPr>
        <p:spPr>
          <a:xfrm>
            <a:off x="1192700" y="6329425"/>
            <a:ext cx="1246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2200" u="none" cap="none" strike="noStrike">
                <a:solidFill>
                  <a:srgbClr val="000000"/>
                </a:solidFill>
                <a:latin typeface="Calibri"/>
                <a:ea typeface="Calibri"/>
                <a:cs typeface="Calibri"/>
                <a:sym typeface="Calibri"/>
              </a:rPr>
              <a:t>n = 12</a:t>
            </a:r>
            <a:endParaRPr b="0" i="0" sz="2200" u="none" cap="none" strike="noStrike">
              <a:solidFill>
                <a:srgbClr val="000000"/>
              </a:solidFill>
              <a:latin typeface="Calibri"/>
              <a:ea typeface="Calibri"/>
              <a:cs typeface="Calibri"/>
              <a:sym typeface="Calibri"/>
            </a:endParaRPr>
          </a:p>
        </p:txBody>
      </p:sp>
      <p:sp>
        <p:nvSpPr>
          <p:cNvPr id="166" name="Google Shape;166;g1f5d8967836_0_33"/>
          <p:cNvSpPr txBox="1"/>
          <p:nvPr/>
        </p:nvSpPr>
        <p:spPr>
          <a:xfrm>
            <a:off x="3046327" y="1626995"/>
            <a:ext cx="30705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Weather</a:t>
            </a:r>
            <a:endParaRPr b="0" i="0" sz="22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chemeClr val="dk1"/>
              </a:buClr>
              <a:buSzPts val="1100"/>
              <a:buFont typeface="Arial"/>
              <a:buNone/>
            </a:pPr>
            <a:r>
              <a:rPr b="0" i="0" lang="en-US" sz="2200" u="none" cap="none" strike="noStrike">
                <a:solidFill>
                  <a:schemeClr val="dk1"/>
                </a:solidFill>
                <a:latin typeface="Calibri"/>
                <a:ea typeface="Calibri"/>
                <a:cs typeface="Calibri"/>
                <a:sym typeface="Calibri"/>
              </a:rPr>
              <a:t>5/12 = 0.42</a:t>
            </a:r>
            <a:endParaRPr b="0" i="0" sz="22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4/12 = 0.33</a:t>
            </a:r>
            <a:endParaRPr b="0" i="0" sz="2200" u="none" cap="none" strike="noStrike">
              <a:solidFill>
                <a:srgbClr val="00000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3/12 = 0.25</a:t>
            </a:r>
            <a:endParaRPr b="0" i="0" sz="2200" u="none" cap="none" strike="noStrike">
              <a:solidFill>
                <a:srgbClr val="000000"/>
              </a:solidFill>
              <a:latin typeface="Calibri"/>
              <a:ea typeface="Calibri"/>
              <a:cs typeface="Calibri"/>
              <a:sym typeface="Calibri"/>
            </a:endParaRPr>
          </a:p>
        </p:txBody>
      </p:sp>
      <p:sp>
        <p:nvSpPr>
          <p:cNvPr id="167" name="Google Shape;167;g1f5d8967836_0_33"/>
          <p:cNvSpPr txBox="1"/>
          <p:nvPr/>
        </p:nvSpPr>
        <p:spPr>
          <a:xfrm>
            <a:off x="6351370" y="1607020"/>
            <a:ext cx="24576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1" lang="en-US" sz="2200" u="none" cap="none" strike="noStrike">
                <a:solidFill>
                  <a:schemeClr val="dk1"/>
                </a:solidFill>
                <a:latin typeface="Calibri"/>
                <a:ea typeface="Calibri"/>
                <a:cs typeface="Calibri"/>
                <a:sym typeface="Calibri"/>
              </a:rPr>
              <a:t>P(No</a:t>
            </a:r>
            <a:r>
              <a:rPr b="0" i="0" lang="en-US" sz="2200" u="none" cap="none" strike="noStrike">
                <a:solidFill>
                  <a:schemeClr val="dk1"/>
                </a:solidFill>
                <a:latin typeface="Calibri"/>
                <a:ea typeface="Calibri"/>
                <a:cs typeface="Calibri"/>
                <a:sym typeface="Calibri"/>
              </a:rPr>
              <a:t>) =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1" lang="en-US" sz="2200" u="none" cap="none" strike="noStrike">
                <a:solidFill>
                  <a:srgbClr val="000000"/>
                </a:solidFill>
                <a:latin typeface="Calibri"/>
                <a:ea typeface="Calibri"/>
                <a:cs typeface="Calibri"/>
                <a:sym typeface="Calibri"/>
              </a:rPr>
              <a:t>P(Yes</a:t>
            </a:r>
            <a:r>
              <a:rPr b="0" i="0" lang="en-US" sz="2200" u="none" cap="none" strike="noStrike">
                <a:solidFill>
                  <a:srgbClr val="000000"/>
                </a:solidFill>
                <a:latin typeface="Calibri"/>
                <a:ea typeface="Calibri"/>
                <a:cs typeface="Calibri"/>
                <a:sym typeface="Calibri"/>
              </a:rPr>
              <a:t>) =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168" name="Google Shape;168;g1f5d8967836_0_33"/>
          <p:cNvSpPr txBox="1"/>
          <p:nvPr/>
        </p:nvSpPr>
        <p:spPr>
          <a:xfrm>
            <a:off x="3884525" y="3762275"/>
            <a:ext cx="2280900" cy="2662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chemeClr val="dk1"/>
                </a:solidFill>
                <a:latin typeface="Calibri"/>
                <a:ea typeface="Calibri"/>
                <a:cs typeface="Calibri"/>
                <a:sym typeface="Calibri"/>
              </a:rPr>
              <a:t>P(Rainy</a:t>
            </a:r>
            <a:r>
              <a:rPr b="0" i="0" lang="en-US" sz="2300" u="none" cap="none" strike="noStrike">
                <a:solidFill>
                  <a:schemeClr val="dk1"/>
                </a:solidFill>
                <a:latin typeface="Calibri"/>
                <a:ea typeface="Calibri"/>
                <a:cs typeface="Calibri"/>
                <a:sym typeface="Calibri"/>
              </a:rPr>
              <a:t>|</a:t>
            </a:r>
            <a:r>
              <a:rPr b="0" i="1" lang="en-US" sz="2300" u="none" cap="none" strike="noStrike">
                <a:solidFill>
                  <a:schemeClr val="dk1"/>
                </a:solidFill>
                <a:latin typeface="Calibri"/>
                <a:ea typeface="Calibri"/>
                <a:cs typeface="Calibri"/>
                <a:sym typeface="Calibri"/>
              </a:rPr>
              <a:t>No</a:t>
            </a:r>
            <a:r>
              <a:rPr b="0" i="0" lang="en-US" sz="2300" u="none" cap="none" strike="noStrike">
                <a:solidFill>
                  <a:schemeClr val="dk1"/>
                </a:solidFill>
                <a:latin typeface="Calibri"/>
                <a:ea typeface="Calibri"/>
                <a:cs typeface="Calibri"/>
                <a:sym typeface="Calibri"/>
              </a:rPr>
              <a:t>) = </a:t>
            </a:r>
            <a:endParaRPr b="0" i="0" sz="23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rgbClr val="000000"/>
                </a:solidFill>
                <a:latin typeface="Calibri"/>
                <a:ea typeface="Calibri"/>
                <a:cs typeface="Calibri"/>
                <a:sym typeface="Calibri"/>
              </a:rPr>
              <a:t>P(Overcast</a:t>
            </a:r>
            <a:r>
              <a:rPr b="0" i="0" lang="en-US" sz="2300" u="none" cap="none" strike="noStrike">
                <a:solidFill>
                  <a:srgbClr val="000000"/>
                </a:solidFill>
                <a:latin typeface="Calibri"/>
                <a:ea typeface="Calibri"/>
                <a:cs typeface="Calibri"/>
                <a:sym typeface="Calibri"/>
              </a:rPr>
              <a:t>|</a:t>
            </a:r>
            <a:r>
              <a:rPr b="0" i="1" lang="en-US" sz="2300" u="none" cap="none" strike="noStrike">
                <a:solidFill>
                  <a:srgbClr val="000000"/>
                </a:solidFill>
                <a:latin typeface="Calibri"/>
                <a:ea typeface="Calibri"/>
                <a:cs typeface="Calibri"/>
                <a:sym typeface="Calibri"/>
              </a:rPr>
              <a:t>No</a:t>
            </a:r>
            <a:r>
              <a:rPr b="0" i="0" lang="en-US" sz="2300" u="none" cap="none" strike="noStrike">
                <a:solidFill>
                  <a:srgbClr val="000000"/>
                </a:solidFill>
                <a:latin typeface="Calibri"/>
                <a:ea typeface="Calibri"/>
                <a:cs typeface="Calibri"/>
                <a:sym typeface="Calibri"/>
              </a:rPr>
              <a:t>) = </a:t>
            </a:r>
            <a:endParaRPr b="0" i="0" sz="2300" u="none" cap="none" strike="noStrike">
              <a:solidFill>
                <a:srgbClr val="00000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chemeClr val="dk1"/>
                </a:solidFill>
                <a:latin typeface="Calibri"/>
                <a:ea typeface="Calibri"/>
                <a:cs typeface="Calibri"/>
                <a:sym typeface="Calibri"/>
              </a:rPr>
              <a:t>P(Sunny</a:t>
            </a:r>
            <a:r>
              <a:rPr b="0" i="0" lang="en-US" sz="2300" u="none" cap="none" strike="noStrike">
                <a:solidFill>
                  <a:schemeClr val="dk1"/>
                </a:solidFill>
                <a:latin typeface="Calibri"/>
                <a:ea typeface="Calibri"/>
                <a:cs typeface="Calibri"/>
                <a:sym typeface="Calibri"/>
              </a:rPr>
              <a:t>|</a:t>
            </a:r>
            <a:r>
              <a:rPr b="0" i="1" lang="en-US" sz="2300" u="none" cap="none" strike="noStrike">
                <a:solidFill>
                  <a:schemeClr val="dk1"/>
                </a:solidFill>
                <a:latin typeface="Calibri"/>
                <a:ea typeface="Calibri"/>
                <a:cs typeface="Calibri"/>
                <a:sym typeface="Calibri"/>
              </a:rPr>
              <a:t>No</a:t>
            </a:r>
            <a:r>
              <a:rPr b="0" i="0" lang="en-US" sz="2300" u="none" cap="none" strike="noStrike">
                <a:solidFill>
                  <a:schemeClr val="dk1"/>
                </a:solidFill>
                <a:latin typeface="Calibri"/>
                <a:ea typeface="Calibri"/>
                <a:cs typeface="Calibri"/>
                <a:sym typeface="Calibri"/>
              </a:rPr>
              <a:t>) = </a:t>
            </a:r>
            <a:endParaRPr b="0" i="0" sz="23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chemeClr val="dk1"/>
                </a:solidFill>
                <a:latin typeface="Calibri"/>
                <a:ea typeface="Calibri"/>
                <a:cs typeface="Calibri"/>
                <a:sym typeface="Calibri"/>
              </a:rPr>
              <a:t>P(Rainy</a:t>
            </a:r>
            <a:r>
              <a:rPr b="0" i="0" lang="en-US" sz="2300" u="none" cap="none" strike="noStrike">
                <a:solidFill>
                  <a:schemeClr val="dk1"/>
                </a:solidFill>
                <a:latin typeface="Calibri"/>
                <a:ea typeface="Calibri"/>
                <a:cs typeface="Calibri"/>
                <a:sym typeface="Calibri"/>
              </a:rPr>
              <a:t>|</a:t>
            </a:r>
            <a:r>
              <a:rPr b="0" i="1" lang="en-US" sz="2300" u="none" cap="none" strike="noStrike">
                <a:solidFill>
                  <a:schemeClr val="dk1"/>
                </a:solidFill>
                <a:latin typeface="Calibri"/>
                <a:ea typeface="Calibri"/>
                <a:cs typeface="Calibri"/>
                <a:sym typeface="Calibri"/>
              </a:rPr>
              <a:t>Yes</a:t>
            </a:r>
            <a:r>
              <a:rPr b="0" i="0" lang="en-US" sz="2300" u="none" cap="none" strike="noStrike">
                <a:solidFill>
                  <a:schemeClr val="dk1"/>
                </a:solidFill>
                <a:latin typeface="Calibri"/>
                <a:ea typeface="Calibri"/>
                <a:cs typeface="Calibri"/>
                <a:sym typeface="Calibri"/>
              </a:rPr>
              <a:t>) = </a:t>
            </a:r>
            <a:endParaRPr b="0" i="0" sz="23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chemeClr val="dk1"/>
                </a:solidFill>
                <a:latin typeface="Calibri"/>
                <a:ea typeface="Calibri"/>
                <a:cs typeface="Calibri"/>
                <a:sym typeface="Calibri"/>
              </a:rPr>
              <a:t>P(Overcast</a:t>
            </a:r>
            <a:r>
              <a:rPr b="0" i="0" lang="en-US" sz="2300" u="none" cap="none" strike="noStrike">
                <a:solidFill>
                  <a:schemeClr val="dk1"/>
                </a:solidFill>
                <a:latin typeface="Calibri"/>
                <a:ea typeface="Calibri"/>
                <a:cs typeface="Calibri"/>
                <a:sym typeface="Calibri"/>
              </a:rPr>
              <a:t>|</a:t>
            </a:r>
            <a:r>
              <a:rPr b="0" i="1" lang="en-US" sz="2300" u="none" cap="none" strike="noStrike">
                <a:solidFill>
                  <a:schemeClr val="dk1"/>
                </a:solidFill>
                <a:latin typeface="Calibri"/>
                <a:ea typeface="Calibri"/>
                <a:cs typeface="Calibri"/>
                <a:sym typeface="Calibri"/>
              </a:rPr>
              <a:t>Yes</a:t>
            </a:r>
            <a:r>
              <a:rPr b="0" i="0" lang="en-US" sz="2300" u="none" cap="none" strike="noStrike">
                <a:solidFill>
                  <a:schemeClr val="dk1"/>
                </a:solidFill>
                <a:latin typeface="Calibri"/>
                <a:ea typeface="Calibri"/>
                <a:cs typeface="Calibri"/>
                <a:sym typeface="Calibri"/>
              </a:rPr>
              <a:t>) = </a:t>
            </a:r>
            <a:endParaRPr b="0" i="0" sz="23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chemeClr val="dk1"/>
                </a:solidFill>
                <a:latin typeface="Calibri"/>
                <a:ea typeface="Calibri"/>
                <a:cs typeface="Calibri"/>
                <a:sym typeface="Calibri"/>
              </a:rPr>
              <a:t>P(Sunny</a:t>
            </a:r>
            <a:r>
              <a:rPr b="0" i="0" lang="en-US" sz="2300" u="none" cap="none" strike="noStrike">
                <a:solidFill>
                  <a:schemeClr val="dk1"/>
                </a:solidFill>
                <a:latin typeface="Calibri"/>
                <a:ea typeface="Calibri"/>
                <a:cs typeface="Calibri"/>
                <a:sym typeface="Calibri"/>
              </a:rPr>
              <a:t>|</a:t>
            </a:r>
            <a:r>
              <a:rPr b="0" i="1" lang="en-US" sz="2300" u="none" cap="none" strike="noStrike">
                <a:solidFill>
                  <a:schemeClr val="dk1"/>
                </a:solidFill>
                <a:latin typeface="Calibri"/>
                <a:ea typeface="Calibri"/>
                <a:cs typeface="Calibri"/>
                <a:sym typeface="Calibri"/>
              </a:rPr>
              <a:t>Yes</a:t>
            </a:r>
            <a:r>
              <a:rPr b="0" i="0" lang="en-US" sz="2300" u="none" cap="none" strike="noStrike">
                <a:solidFill>
                  <a:schemeClr val="dk1"/>
                </a:solidFill>
                <a:latin typeface="Calibri"/>
                <a:ea typeface="Calibri"/>
                <a:cs typeface="Calibri"/>
                <a:sym typeface="Calibri"/>
              </a:rPr>
              <a:t>) = </a:t>
            </a:r>
            <a:endParaRPr b="0" i="0" sz="2300" u="none" cap="none" strike="noStrike">
              <a:solidFill>
                <a:schemeClr val="dk1"/>
              </a:solidFill>
              <a:latin typeface="Calibri"/>
              <a:ea typeface="Calibri"/>
              <a:cs typeface="Calibri"/>
              <a:sym typeface="Calibri"/>
            </a:endParaRPr>
          </a:p>
        </p:txBody>
      </p:sp>
      <p:sp>
        <p:nvSpPr>
          <p:cNvPr id="169" name="Google Shape;169;g1f5d8967836_0_33"/>
          <p:cNvSpPr txBox="1"/>
          <p:nvPr/>
        </p:nvSpPr>
        <p:spPr>
          <a:xfrm>
            <a:off x="6094324" y="3746225"/>
            <a:ext cx="1409700" cy="266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4/5 = 0.80</a:t>
            </a:r>
            <a:endParaRPr b="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1/5 = 0.20</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0/5 = 0.00</a:t>
            </a:r>
            <a:endParaRPr b="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1/7 = 0.14</a:t>
            </a:r>
            <a:endParaRPr b="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3/7 = 0.43</a:t>
            </a:r>
            <a:endParaRPr b="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3/7 = 0.43</a:t>
            </a:r>
            <a:endParaRPr b="0" i="0" sz="2300" u="none" cap="none" strike="noStrike">
              <a:solidFill>
                <a:schemeClr val="dk1"/>
              </a:solidFill>
              <a:latin typeface="Calibri"/>
              <a:ea typeface="Calibri"/>
              <a:cs typeface="Calibri"/>
              <a:sym typeface="Calibri"/>
            </a:endParaRPr>
          </a:p>
        </p:txBody>
      </p:sp>
      <p:sp>
        <p:nvSpPr>
          <p:cNvPr id="170" name="Google Shape;170;g1f5d8967836_0_33"/>
          <p:cNvSpPr txBox="1"/>
          <p:nvPr/>
        </p:nvSpPr>
        <p:spPr>
          <a:xfrm>
            <a:off x="2947201" y="1627000"/>
            <a:ext cx="17979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chemeClr val="dk1"/>
              </a:buClr>
              <a:buSzPts val="1100"/>
              <a:buFont typeface="Arial"/>
              <a:buNone/>
            </a:pPr>
            <a:r>
              <a:rPr b="0" i="1" lang="en-US" sz="2200" u="none" cap="none" strike="noStrike">
                <a:solidFill>
                  <a:schemeClr val="dk1"/>
                </a:solidFill>
                <a:latin typeface="Calibri"/>
                <a:ea typeface="Calibri"/>
                <a:cs typeface="Calibri"/>
                <a:sym typeface="Calibri"/>
              </a:rPr>
              <a:t>P(Rainy</a:t>
            </a:r>
            <a:r>
              <a:rPr b="0" i="0" lang="en-US"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200"/>
              <a:buFont typeface="Arial"/>
              <a:buNone/>
            </a:pPr>
            <a:r>
              <a:rPr b="0" i="1" lang="en-US" sz="2200" u="none" cap="none" strike="noStrike">
                <a:solidFill>
                  <a:srgbClr val="000000"/>
                </a:solidFill>
                <a:latin typeface="Calibri"/>
                <a:ea typeface="Calibri"/>
                <a:cs typeface="Calibri"/>
                <a:sym typeface="Calibri"/>
              </a:rPr>
              <a:t>P(Overcast</a:t>
            </a:r>
            <a:r>
              <a:rPr b="0" i="0" lang="en-US" sz="2200" u="none" cap="none" strike="noStrike">
                <a:solidFill>
                  <a:srgbClr val="000000"/>
                </a:solidFill>
                <a:latin typeface="Calibri"/>
                <a:ea typeface="Calibri"/>
                <a:cs typeface="Calibri"/>
                <a:sym typeface="Calibri"/>
              </a:rPr>
              <a:t>) =</a:t>
            </a:r>
            <a:endParaRPr b="0" i="0" sz="2200" u="none" cap="none" strike="noStrike">
              <a:solidFill>
                <a:srgbClr val="00000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200"/>
              <a:buFont typeface="Arial"/>
              <a:buNone/>
            </a:pPr>
            <a:r>
              <a:rPr b="0" i="1" lang="en-US" sz="2200" u="none" cap="none" strike="noStrike">
                <a:solidFill>
                  <a:schemeClr val="dk1"/>
                </a:solidFill>
                <a:latin typeface="Calibri"/>
                <a:ea typeface="Calibri"/>
                <a:cs typeface="Calibri"/>
                <a:sym typeface="Calibri"/>
              </a:rPr>
              <a:t>P(Sunny</a:t>
            </a:r>
            <a:r>
              <a:rPr b="0" i="0" lang="en-US" sz="2200" u="none" cap="none" strike="noStrike">
                <a:solidFill>
                  <a:schemeClr val="dk1"/>
                </a:solidFill>
                <a:latin typeface="Calibri"/>
                <a:ea typeface="Calibri"/>
                <a:cs typeface="Calibri"/>
                <a:sym typeface="Calibri"/>
              </a:rPr>
              <a:t>) =</a:t>
            </a:r>
            <a:endParaRPr b="0" i="0" sz="2200" u="none" cap="none" strike="noStrike">
              <a:solidFill>
                <a:srgbClr val="000000"/>
              </a:solidFill>
              <a:latin typeface="Calibri"/>
              <a:ea typeface="Calibri"/>
              <a:cs typeface="Calibri"/>
              <a:sym typeface="Calibri"/>
            </a:endParaRPr>
          </a:p>
        </p:txBody>
      </p:sp>
      <p:sp>
        <p:nvSpPr>
          <p:cNvPr id="171" name="Google Shape;171;g1f5d8967836_0_33"/>
          <p:cNvSpPr txBox="1"/>
          <p:nvPr/>
        </p:nvSpPr>
        <p:spPr>
          <a:xfrm>
            <a:off x="6275170" y="1607020"/>
            <a:ext cx="24576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Play</a:t>
            </a:r>
            <a:endParaRPr b="0" i="0" sz="22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5/12 = 0.42</a:t>
            </a:r>
            <a:endParaRPr b="0" i="0" sz="22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7/12 = 0.58</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dc52ff937a_0_31"/>
          <p:cNvSpPr txBox="1"/>
          <p:nvPr>
            <p:ph type="ctrTitle"/>
          </p:nvPr>
        </p:nvSpPr>
        <p:spPr>
          <a:xfrm>
            <a:off x="685800" y="0"/>
            <a:ext cx="7772400" cy="1470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Naive Bayes Example Cont.</a:t>
            </a:r>
            <a:endParaRPr/>
          </a:p>
        </p:txBody>
      </p:sp>
      <p:sp>
        <p:nvSpPr>
          <p:cNvPr id="177" name="Google Shape;177;gdc52ff937a_0_31"/>
          <p:cNvSpPr txBox="1"/>
          <p:nvPr/>
        </p:nvSpPr>
        <p:spPr>
          <a:xfrm>
            <a:off x="1520100" y="1415150"/>
            <a:ext cx="6249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3. Calculate the posterior probability using Bayes Theorem</a:t>
            </a:r>
            <a:endParaRPr b="0" i="0" sz="1600" u="none" cap="none" strike="noStrike">
              <a:solidFill>
                <a:srgbClr val="000000"/>
              </a:solidFill>
              <a:latin typeface="Calibri"/>
              <a:ea typeface="Calibri"/>
              <a:cs typeface="Calibri"/>
              <a:sym typeface="Calibri"/>
            </a:endParaRPr>
          </a:p>
        </p:txBody>
      </p:sp>
      <p:sp>
        <p:nvSpPr>
          <p:cNvPr id="178" name="Google Shape;178;gdc52ff937a_0_31"/>
          <p:cNvSpPr txBox="1"/>
          <p:nvPr/>
        </p:nvSpPr>
        <p:spPr>
          <a:xfrm>
            <a:off x="1377150" y="4748900"/>
            <a:ext cx="6079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4. Predict a class based on the probability conditional on the predictors</a:t>
            </a:r>
            <a:endParaRPr b="0" i="0" sz="1600" u="none" cap="none" strike="noStrike">
              <a:solidFill>
                <a:srgbClr val="3D425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9" name="Google Shape;179;gdc52ff937a_0_31"/>
          <p:cNvPicPr preferRelativeResize="0"/>
          <p:nvPr/>
        </p:nvPicPr>
        <p:blipFill rotWithShape="1">
          <a:blip r:embed="rId3">
            <a:alphaModFix/>
          </a:blip>
          <a:srcRect b="0" l="0" r="0" t="0"/>
          <a:stretch/>
        </p:blipFill>
        <p:spPr>
          <a:xfrm>
            <a:off x="1089625" y="3440450"/>
            <a:ext cx="6964744" cy="954075"/>
          </a:xfrm>
          <a:prstGeom prst="rect">
            <a:avLst/>
          </a:prstGeom>
          <a:noFill/>
          <a:ln>
            <a:noFill/>
          </a:ln>
        </p:spPr>
      </p:pic>
      <p:pic>
        <p:nvPicPr>
          <p:cNvPr id="180" name="Google Shape;180;gdc52ff937a_0_31"/>
          <p:cNvPicPr preferRelativeResize="0"/>
          <p:nvPr/>
        </p:nvPicPr>
        <p:blipFill rotWithShape="1">
          <a:blip r:embed="rId4">
            <a:alphaModFix/>
          </a:blip>
          <a:srcRect b="0" l="0" r="0" t="0"/>
          <a:stretch/>
        </p:blipFill>
        <p:spPr>
          <a:xfrm>
            <a:off x="1162525" y="2145863"/>
            <a:ext cx="6964751" cy="994968"/>
          </a:xfrm>
          <a:prstGeom prst="rect">
            <a:avLst/>
          </a:prstGeom>
          <a:noFill/>
          <a:ln>
            <a:noFill/>
          </a:ln>
        </p:spPr>
      </p:pic>
      <p:sp>
        <p:nvSpPr>
          <p:cNvPr id="181" name="Google Shape;181;gdc52ff937a_0_31"/>
          <p:cNvSpPr txBox="1"/>
          <p:nvPr/>
        </p:nvSpPr>
        <p:spPr>
          <a:xfrm>
            <a:off x="2946000" y="5395400"/>
            <a:ext cx="3252000" cy="9234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Will we play tennis if it is overcast?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d7bef33ce3_0_0"/>
          <p:cNvSpPr txBox="1"/>
          <p:nvPr>
            <p:ph type="ctrTitle"/>
          </p:nvPr>
        </p:nvSpPr>
        <p:spPr>
          <a:xfrm>
            <a:off x="685800" y="375100"/>
            <a:ext cx="7772400" cy="1470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Review of Classification </a:t>
            </a:r>
            <a:endParaRPr/>
          </a:p>
        </p:txBody>
      </p:sp>
      <p:sp>
        <p:nvSpPr>
          <p:cNvPr id="90" name="Google Shape;90;gd7bef33ce3_0_0"/>
          <p:cNvSpPr txBox="1"/>
          <p:nvPr>
            <p:ph idx="1" type="subTitle"/>
          </p:nvPr>
        </p:nvSpPr>
        <p:spPr>
          <a:xfrm>
            <a:off x="1136250" y="2430275"/>
            <a:ext cx="70239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640"/>
              </a:spcBef>
              <a:spcAft>
                <a:spcPts val="0"/>
              </a:spcAft>
              <a:buSzPts val="3200"/>
              <a:buNone/>
            </a:pPr>
            <a:r>
              <a:rPr lang="en-US">
                <a:solidFill>
                  <a:schemeClr val="dk1"/>
                </a:solidFill>
              </a:rPr>
              <a:t>When do we want to use classification?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d7bef33ce3_0_8"/>
          <p:cNvSpPr txBox="1"/>
          <p:nvPr>
            <p:ph type="ctrTitle"/>
          </p:nvPr>
        </p:nvSpPr>
        <p:spPr>
          <a:xfrm>
            <a:off x="685800" y="375100"/>
            <a:ext cx="7772400" cy="1470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What is Naive Bayes? </a:t>
            </a:r>
            <a:endParaRPr/>
          </a:p>
        </p:txBody>
      </p:sp>
      <p:sp>
        <p:nvSpPr>
          <p:cNvPr id="96" name="Google Shape;96;gd7bef33ce3_0_8"/>
          <p:cNvSpPr txBox="1"/>
          <p:nvPr>
            <p:ph idx="1" type="subTitle"/>
          </p:nvPr>
        </p:nvSpPr>
        <p:spPr>
          <a:xfrm>
            <a:off x="631350" y="1845100"/>
            <a:ext cx="7881300" cy="2917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640"/>
              </a:spcBef>
              <a:spcAft>
                <a:spcPts val="0"/>
              </a:spcAft>
              <a:buSzPts val="3200"/>
              <a:buNone/>
            </a:pPr>
            <a:r>
              <a:rPr b="1" lang="en-US">
                <a:solidFill>
                  <a:srgbClr val="3C78D8"/>
                </a:solidFill>
              </a:rPr>
              <a:t>Naive Bayes</a:t>
            </a:r>
            <a:r>
              <a:rPr lang="en-US">
                <a:solidFill>
                  <a:schemeClr val="dk1"/>
                </a:solidFill>
              </a:rPr>
              <a:t> is a very popular and simple machine learning method used for classification. </a:t>
            </a:r>
            <a:endParaRPr>
              <a:solidFill>
                <a:schemeClr val="dk1"/>
              </a:solidFill>
            </a:endParaRPr>
          </a:p>
          <a:p>
            <a:pPr indent="0" lvl="0" marL="0" rtl="0" algn="l">
              <a:lnSpc>
                <a:spcPct val="100000"/>
              </a:lnSpc>
              <a:spcBef>
                <a:spcPts val="640"/>
              </a:spcBef>
              <a:spcAft>
                <a:spcPts val="0"/>
              </a:spcAft>
              <a:buSzPts val="3200"/>
              <a:buNone/>
            </a:pPr>
            <a:r>
              <a:t/>
            </a:r>
            <a:endParaRPr>
              <a:solidFill>
                <a:schemeClr val="dk1"/>
              </a:solidFill>
            </a:endParaRPr>
          </a:p>
          <a:p>
            <a:pPr indent="0" lvl="0" marL="0" rtl="0" algn="l">
              <a:lnSpc>
                <a:spcPct val="100000"/>
              </a:lnSpc>
              <a:spcBef>
                <a:spcPts val="640"/>
              </a:spcBef>
              <a:spcAft>
                <a:spcPts val="0"/>
              </a:spcAft>
              <a:buSzPts val="3200"/>
              <a:buNone/>
            </a:pPr>
            <a:r>
              <a:rPr lang="en-US">
                <a:solidFill>
                  <a:schemeClr val="dk1"/>
                </a:solidFill>
              </a:rPr>
              <a:t>It uses Bayes’ theorem to predict the class of new data.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d7bef33ce3_0_13"/>
          <p:cNvSpPr txBox="1"/>
          <p:nvPr>
            <p:ph type="ctrTitle"/>
          </p:nvPr>
        </p:nvSpPr>
        <p:spPr>
          <a:xfrm>
            <a:off x="685800" y="375100"/>
            <a:ext cx="7772400" cy="1470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Review of Bayes Theorem</a:t>
            </a:r>
            <a:endParaRPr/>
          </a:p>
        </p:txBody>
      </p:sp>
      <p:pic>
        <p:nvPicPr>
          <p:cNvPr id="102" name="Google Shape;102;gd7bef33ce3_0_13"/>
          <p:cNvPicPr preferRelativeResize="0"/>
          <p:nvPr/>
        </p:nvPicPr>
        <p:blipFill rotWithShape="1">
          <a:blip r:embed="rId3">
            <a:alphaModFix/>
          </a:blip>
          <a:srcRect b="0" l="0" r="0" t="0"/>
          <a:stretch/>
        </p:blipFill>
        <p:spPr>
          <a:xfrm>
            <a:off x="2220700" y="3469850"/>
            <a:ext cx="4939533" cy="1336225"/>
          </a:xfrm>
          <a:prstGeom prst="rect">
            <a:avLst/>
          </a:prstGeom>
          <a:noFill/>
          <a:ln>
            <a:noFill/>
          </a:ln>
        </p:spPr>
      </p:pic>
      <p:sp>
        <p:nvSpPr>
          <p:cNvPr id="103" name="Google Shape;103;gd7bef33ce3_0_13"/>
          <p:cNvSpPr txBox="1"/>
          <p:nvPr/>
        </p:nvSpPr>
        <p:spPr>
          <a:xfrm>
            <a:off x="685800" y="2500250"/>
            <a:ext cx="2136300" cy="969600"/>
          </a:xfrm>
          <a:prstGeom prst="rect">
            <a:avLst/>
          </a:prstGeom>
          <a:noFill/>
          <a:ln cap="flat" cmpd="sng" w="9525">
            <a:solidFill>
              <a:srgbClr val="B6D7A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Posterior probability of class c given predictor x</a:t>
            </a:r>
            <a:endParaRPr b="0" i="0" sz="1700" u="none" cap="none" strike="noStrike">
              <a:solidFill>
                <a:srgbClr val="000000"/>
              </a:solidFill>
              <a:latin typeface="Calibri"/>
              <a:ea typeface="Calibri"/>
              <a:cs typeface="Calibri"/>
              <a:sym typeface="Calibri"/>
            </a:endParaRPr>
          </a:p>
        </p:txBody>
      </p:sp>
      <p:sp>
        <p:nvSpPr>
          <p:cNvPr id="104" name="Google Shape;104;gd7bef33ce3_0_13"/>
          <p:cNvSpPr txBox="1"/>
          <p:nvPr/>
        </p:nvSpPr>
        <p:spPr>
          <a:xfrm>
            <a:off x="6172200" y="2258025"/>
            <a:ext cx="2136300" cy="708000"/>
          </a:xfrm>
          <a:prstGeom prst="rect">
            <a:avLst/>
          </a:prstGeom>
          <a:noFill/>
          <a:ln cap="flat" cmpd="sng" w="9525">
            <a:solidFill>
              <a:srgbClr val="F9CB9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Prior probability of class c</a:t>
            </a:r>
            <a:endParaRPr b="0" i="0" sz="1700" u="none" cap="none" strike="noStrike">
              <a:solidFill>
                <a:srgbClr val="000000"/>
              </a:solidFill>
              <a:latin typeface="Calibri"/>
              <a:ea typeface="Calibri"/>
              <a:cs typeface="Calibri"/>
              <a:sym typeface="Calibri"/>
            </a:endParaRPr>
          </a:p>
        </p:txBody>
      </p:sp>
      <p:sp>
        <p:nvSpPr>
          <p:cNvPr id="105" name="Google Shape;105;gd7bef33ce3_0_13"/>
          <p:cNvSpPr txBox="1"/>
          <p:nvPr/>
        </p:nvSpPr>
        <p:spPr>
          <a:xfrm>
            <a:off x="3503850" y="2378500"/>
            <a:ext cx="2388000" cy="708000"/>
          </a:xfrm>
          <a:prstGeom prst="rect">
            <a:avLst/>
          </a:prstGeom>
          <a:noFill/>
          <a:ln cap="flat" cmpd="sng" w="9525">
            <a:solidFill>
              <a:srgbClr val="A4C2F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Likelihood of predictor x given class c</a:t>
            </a:r>
            <a:endParaRPr b="0" i="0" sz="1700" u="none" cap="none" strike="noStrike">
              <a:solidFill>
                <a:srgbClr val="000000"/>
              </a:solidFill>
              <a:latin typeface="Calibri"/>
              <a:ea typeface="Calibri"/>
              <a:cs typeface="Calibri"/>
              <a:sym typeface="Calibri"/>
            </a:endParaRPr>
          </a:p>
        </p:txBody>
      </p:sp>
      <p:sp>
        <p:nvSpPr>
          <p:cNvPr id="106" name="Google Shape;106;gd7bef33ce3_0_13"/>
          <p:cNvSpPr txBox="1"/>
          <p:nvPr/>
        </p:nvSpPr>
        <p:spPr>
          <a:xfrm>
            <a:off x="5320375" y="5189425"/>
            <a:ext cx="2136300" cy="708000"/>
          </a:xfrm>
          <a:prstGeom prst="rect">
            <a:avLst/>
          </a:prstGeom>
          <a:noFill/>
          <a:ln cap="flat" cmpd="sng" w="9525">
            <a:solidFill>
              <a:srgbClr val="DD7E6B"/>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Prior probability of predictor x</a:t>
            </a:r>
            <a:endParaRPr b="0" i="0" sz="1700" u="none" cap="none" strike="noStrike">
              <a:solidFill>
                <a:srgbClr val="000000"/>
              </a:solidFill>
              <a:latin typeface="Calibri"/>
              <a:ea typeface="Calibri"/>
              <a:cs typeface="Calibri"/>
              <a:sym typeface="Calibri"/>
            </a:endParaRPr>
          </a:p>
        </p:txBody>
      </p:sp>
      <p:cxnSp>
        <p:nvCxnSpPr>
          <p:cNvPr id="107" name="Google Shape;107;gd7bef33ce3_0_13"/>
          <p:cNvCxnSpPr>
            <a:stCxn id="103" idx="2"/>
          </p:cNvCxnSpPr>
          <p:nvPr/>
        </p:nvCxnSpPr>
        <p:spPr>
          <a:xfrm>
            <a:off x="1753950" y="3469850"/>
            <a:ext cx="899400" cy="302100"/>
          </a:xfrm>
          <a:prstGeom prst="straightConnector1">
            <a:avLst/>
          </a:prstGeom>
          <a:noFill/>
          <a:ln cap="flat" cmpd="sng" w="9525">
            <a:solidFill>
              <a:schemeClr val="dk2"/>
            </a:solidFill>
            <a:prstDash val="solid"/>
            <a:round/>
            <a:headEnd len="sm" w="sm" type="none"/>
            <a:tailEnd len="med" w="med" type="triangle"/>
          </a:ln>
        </p:spPr>
      </p:cxnSp>
      <p:cxnSp>
        <p:nvCxnSpPr>
          <p:cNvPr id="108" name="Google Shape;108;gd7bef33ce3_0_13"/>
          <p:cNvCxnSpPr>
            <a:stCxn id="105" idx="2"/>
          </p:cNvCxnSpPr>
          <p:nvPr/>
        </p:nvCxnSpPr>
        <p:spPr>
          <a:xfrm>
            <a:off x="4697850" y="3086500"/>
            <a:ext cx="462600" cy="263700"/>
          </a:xfrm>
          <a:prstGeom prst="straightConnector1">
            <a:avLst/>
          </a:prstGeom>
          <a:noFill/>
          <a:ln cap="flat" cmpd="sng" w="9525">
            <a:solidFill>
              <a:schemeClr val="dk2"/>
            </a:solidFill>
            <a:prstDash val="solid"/>
            <a:round/>
            <a:headEnd len="sm" w="sm" type="none"/>
            <a:tailEnd len="med" w="med" type="triangle"/>
          </a:ln>
        </p:spPr>
      </p:cxnSp>
      <p:cxnSp>
        <p:nvCxnSpPr>
          <p:cNvPr id="109" name="Google Shape;109;gd7bef33ce3_0_13"/>
          <p:cNvCxnSpPr>
            <a:stCxn id="104" idx="2"/>
          </p:cNvCxnSpPr>
          <p:nvPr/>
        </p:nvCxnSpPr>
        <p:spPr>
          <a:xfrm flipH="1">
            <a:off x="6735450" y="2966025"/>
            <a:ext cx="504900" cy="397800"/>
          </a:xfrm>
          <a:prstGeom prst="straightConnector1">
            <a:avLst/>
          </a:prstGeom>
          <a:noFill/>
          <a:ln cap="flat" cmpd="sng" w="9525">
            <a:solidFill>
              <a:schemeClr val="dk2"/>
            </a:solidFill>
            <a:prstDash val="solid"/>
            <a:round/>
            <a:headEnd len="sm" w="sm" type="none"/>
            <a:tailEnd len="med" w="med" type="triangle"/>
          </a:ln>
        </p:spPr>
      </p:cxnSp>
      <p:cxnSp>
        <p:nvCxnSpPr>
          <p:cNvPr id="110" name="Google Shape;110;gd7bef33ce3_0_13"/>
          <p:cNvCxnSpPr>
            <a:stCxn id="106" idx="0"/>
          </p:cNvCxnSpPr>
          <p:nvPr/>
        </p:nvCxnSpPr>
        <p:spPr>
          <a:xfrm rot="10800000">
            <a:off x="6177625" y="4928425"/>
            <a:ext cx="210900" cy="261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f5d8967836_0_122"/>
          <p:cNvSpPr txBox="1"/>
          <p:nvPr>
            <p:ph idx="4294967295" type="ctrTitle"/>
          </p:nvPr>
        </p:nvSpPr>
        <p:spPr>
          <a:xfrm>
            <a:off x="685800" y="375100"/>
            <a:ext cx="7772400" cy="1470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lang="en-US" sz="3900"/>
              <a:t>Probability Review</a:t>
            </a:r>
            <a:endParaRPr b="0" i="0" sz="3900" u="none" cap="none" strike="noStrike">
              <a:solidFill>
                <a:schemeClr val="dk1"/>
              </a:solidFill>
              <a:latin typeface="Calibri"/>
              <a:ea typeface="Calibri"/>
              <a:cs typeface="Calibri"/>
              <a:sym typeface="Calibri"/>
            </a:endParaRPr>
          </a:p>
        </p:txBody>
      </p:sp>
      <p:sp>
        <p:nvSpPr>
          <p:cNvPr id="116" name="Google Shape;116;g1f5d8967836_0_122"/>
          <p:cNvSpPr txBox="1"/>
          <p:nvPr/>
        </p:nvSpPr>
        <p:spPr>
          <a:xfrm>
            <a:off x="906900" y="6082075"/>
            <a:ext cx="7330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u="sng">
                <a:solidFill>
                  <a:schemeClr val="hlink"/>
                </a:solidFill>
                <a:latin typeface="Calibri"/>
                <a:ea typeface="Calibri"/>
                <a:cs typeface="Calibri"/>
                <a:sym typeface="Calibri"/>
                <a:hlinkClick r:id="rId3"/>
              </a:rPr>
              <a:t>Chapter 1 in Think Bayes</a:t>
            </a:r>
            <a:endParaRPr sz="2200">
              <a:latin typeface="Calibri"/>
              <a:ea typeface="Calibri"/>
              <a:cs typeface="Calibri"/>
              <a:sym typeface="Calibri"/>
            </a:endParaRPr>
          </a:p>
        </p:txBody>
      </p:sp>
      <p:sp>
        <p:nvSpPr>
          <p:cNvPr id="117" name="Google Shape;117;g1f5d8967836_0_122"/>
          <p:cNvSpPr txBox="1"/>
          <p:nvPr/>
        </p:nvSpPr>
        <p:spPr>
          <a:xfrm>
            <a:off x="1189550" y="1684950"/>
            <a:ext cx="69705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Calibri"/>
                <a:ea typeface="Calibri"/>
                <a:cs typeface="Calibri"/>
                <a:sym typeface="Calibri"/>
              </a:rPr>
              <a:t>Marginal Probability</a:t>
            </a:r>
            <a:endParaRPr sz="2200">
              <a:latin typeface="Calibri"/>
              <a:ea typeface="Calibri"/>
              <a:cs typeface="Calibri"/>
              <a:sym typeface="Calibri"/>
            </a:endParaRPr>
          </a:p>
          <a:p>
            <a:pPr indent="0" lvl="0" marL="457200" rtl="0" algn="l">
              <a:spcBef>
                <a:spcPts val="0"/>
              </a:spcBef>
              <a:spcAft>
                <a:spcPts val="0"/>
              </a:spcAft>
              <a:buNone/>
            </a:pPr>
            <a:r>
              <a:rPr lang="en-US" sz="2200">
                <a:latin typeface="Calibri"/>
                <a:ea typeface="Calibri"/>
                <a:cs typeface="Calibri"/>
                <a:sym typeface="Calibri"/>
              </a:rPr>
              <a:t>P(A) = count(A) / total</a:t>
            </a:r>
            <a:endParaRPr sz="2200">
              <a:latin typeface="Calibri"/>
              <a:ea typeface="Calibri"/>
              <a:cs typeface="Calibri"/>
              <a:sym typeface="Calibri"/>
            </a:endParaRPr>
          </a:p>
          <a:p>
            <a:pPr indent="0" lvl="0" marL="457200" rtl="0" algn="l">
              <a:spcBef>
                <a:spcPts val="0"/>
              </a:spcBef>
              <a:spcAft>
                <a:spcPts val="0"/>
              </a:spcAft>
              <a:buNone/>
            </a:pPr>
            <a:r>
              <a:rPr lang="en-US" sz="2200">
                <a:latin typeface="Calibri"/>
                <a:ea typeface="Calibri"/>
                <a:cs typeface="Calibri"/>
                <a:sym typeface="Calibri"/>
              </a:rPr>
              <a:t>P(B) = count(B) / total</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Joint Probability</a:t>
            </a:r>
            <a:endParaRPr sz="22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P(A,B) = count(A,B) / total</a:t>
            </a:r>
            <a:endParaRPr sz="2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P(B,A) = count(B,A) / total</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Conditional Probability</a:t>
            </a:r>
            <a:endParaRPr sz="2200">
              <a:latin typeface="Calibri"/>
              <a:ea typeface="Calibri"/>
              <a:cs typeface="Calibri"/>
              <a:sym typeface="Calibri"/>
            </a:endParaRPr>
          </a:p>
          <a:p>
            <a:pPr indent="0" lvl="0" marL="457200" rtl="0" algn="l">
              <a:spcBef>
                <a:spcPts val="0"/>
              </a:spcBef>
              <a:spcAft>
                <a:spcPts val="0"/>
              </a:spcAft>
              <a:buNone/>
            </a:pPr>
            <a:r>
              <a:rPr lang="en-US" sz="2200">
                <a:latin typeface="Calibri"/>
                <a:ea typeface="Calibri"/>
                <a:cs typeface="Calibri"/>
                <a:sym typeface="Calibri"/>
              </a:rPr>
              <a:t>P(A|B) = count(A,B) / count(B)</a:t>
            </a:r>
            <a:endParaRPr sz="2200">
              <a:latin typeface="Calibri"/>
              <a:ea typeface="Calibri"/>
              <a:cs typeface="Calibri"/>
              <a:sym typeface="Calibri"/>
            </a:endParaRPr>
          </a:p>
          <a:p>
            <a:pPr indent="0" lvl="0" marL="457200" rtl="0" algn="l">
              <a:spcBef>
                <a:spcPts val="0"/>
              </a:spcBef>
              <a:spcAft>
                <a:spcPts val="0"/>
              </a:spcAft>
              <a:buNone/>
            </a:pPr>
            <a:r>
              <a:rPr lang="en-US" sz="2200">
                <a:latin typeface="Calibri"/>
                <a:ea typeface="Calibri"/>
                <a:cs typeface="Calibri"/>
                <a:sym typeface="Calibri"/>
              </a:rPr>
              <a:t>P(B|A) = count(B,A) / count(A)</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d7bef33ce3_0_445"/>
          <p:cNvSpPr txBox="1"/>
          <p:nvPr>
            <p:ph type="ctrTitle"/>
          </p:nvPr>
        </p:nvSpPr>
        <p:spPr>
          <a:xfrm>
            <a:off x="685800" y="456750"/>
            <a:ext cx="77724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Naive Bayes Process</a:t>
            </a:r>
            <a:endParaRPr/>
          </a:p>
        </p:txBody>
      </p:sp>
      <p:sp>
        <p:nvSpPr>
          <p:cNvPr id="123" name="Google Shape;123;gd7bef33ce3_0_445"/>
          <p:cNvSpPr txBox="1"/>
          <p:nvPr>
            <p:ph idx="1" type="subTitle"/>
          </p:nvPr>
        </p:nvSpPr>
        <p:spPr>
          <a:xfrm>
            <a:off x="927975" y="1981275"/>
            <a:ext cx="7696200" cy="2849400"/>
          </a:xfrm>
          <a:prstGeom prst="rect">
            <a:avLst/>
          </a:prstGeom>
          <a:noFill/>
          <a:ln>
            <a:noFill/>
          </a:ln>
        </p:spPr>
        <p:txBody>
          <a:bodyPr anchorCtr="0" anchor="t" bIns="45700" lIns="91425" spcFirstLastPara="1" rIns="91425" wrap="square" tIns="45700">
            <a:normAutofit/>
          </a:bodyPr>
          <a:lstStyle/>
          <a:p>
            <a:pPr indent="-349250" lvl="0" marL="457200" rtl="0" algn="l">
              <a:lnSpc>
                <a:spcPct val="180000"/>
              </a:lnSpc>
              <a:spcBef>
                <a:spcPts val="2300"/>
              </a:spcBef>
              <a:spcAft>
                <a:spcPts val="0"/>
              </a:spcAft>
              <a:buClr>
                <a:srgbClr val="3D4251"/>
              </a:buClr>
              <a:buSzPts val="1900"/>
              <a:buFont typeface="Calibri"/>
              <a:buAutoNum type="arabicPeriod"/>
            </a:pPr>
            <a:r>
              <a:rPr lang="en-US" sz="1900">
                <a:solidFill>
                  <a:srgbClr val="3D4251"/>
                </a:solidFill>
                <a:highlight>
                  <a:srgbClr val="FFFFFF"/>
                </a:highlight>
              </a:rPr>
              <a:t>Calculate the prior probability for each class</a:t>
            </a:r>
            <a:endParaRPr sz="1900">
              <a:solidFill>
                <a:srgbClr val="3D4251"/>
              </a:solidFill>
              <a:highlight>
                <a:srgbClr val="FFFFFF"/>
              </a:highlight>
            </a:endParaRPr>
          </a:p>
          <a:p>
            <a:pPr indent="-349250" lvl="0" marL="457200" rtl="0" algn="l">
              <a:lnSpc>
                <a:spcPct val="180000"/>
              </a:lnSpc>
              <a:spcBef>
                <a:spcPts val="0"/>
              </a:spcBef>
              <a:spcAft>
                <a:spcPts val="0"/>
              </a:spcAft>
              <a:buClr>
                <a:srgbClr val="3D4251"/>
              </a:buClr>
              <a:buSzPts val="1900"/>
              <a:buFont typeface="Calibri"/>
              <a:buAutoNum type="arabicPeriod"/>
            </a:pPr>
            <a:r>
              <a:rPr lang="en-US" sz="1900">
                <a:solidFill>
                  <a:srgbClr val="3D4251"/>
                </a:solidFill>
                <a:highlight>
                  <a:srgbClr val="FFFFFF"/>
                </a:highlight>
              </a:rPr>
              <a:t>Calculate the conditional probability for each category given the class</a:t>
            </a:r>
            <a:endParaRPr sz="1900">
              <a:solidFill>
                <a:srgbClr val="3D4251"/>
              </a:solidFill>
              <a:highlight>
                <a:srgbClr val="FFFFFF"/>
              </a:highlight>
            </a:endParaRPr>
          </a:p>
          <a:p>
            <a:pPr indent="-349250" lvl="0" marL="457200" rtl="0" algn="l">
              <a:lnSpc>
                <a:spcPct val="180000"/>
              </a:lnSpc>
              <a:spcBef>
                <a:spcPts val="0"/>
              </a:spcBef>
              <a:spcAft>
                <a:spcPts val="0"/>
              </a:spcAft>
              <a:buClr>
                <a:srgbClr val="3D4251"/>
              </a:buClr>
              <a:buSzPts val="1900"/>
              <a:buFont typeface="Calibri"/>
              <a:buAutoNum type="arabicPeriod"/>
            </a:pPr>
            <a:r>
              <a:rPr lang="en-US" sz="1900">
                <a:solidFill>
                  <a:srgbClr val="3D4251"/>
                </a:solidFill>
                <a:highlight>
                  <a:srgbClr val="FFFFFF"/>
                </a:highlight>
              </a:rPr>
              <a:t>Calculate the posterior probability using Bayes theorem</a:t>
            </a:r>
            <a:endParaRPr sz="1900">
              <a:solidFill>
                <a:srgbClr val="3D4251"/>
              </a:solidFill>
              <a:highlight>
                <a:srgbClr val="FFFFFF"/>
              </a:highlight>
            </a:endParaRPr>
          </a:p>
          <a:p>
            <a:pPr indent="-349250" lvl="0" marL="457200" rtl="0" algn="l">
              <a:lnSpc>
                <a:spcPct val="180000"/>
              </a:lnSpc>
              <a:spcBef>
                <a:spcPts val="0"/>
              </a:spcBef>
              <a:spcAft>
                <a:spcPts val="0"/>
              </a:spcAft>
              <a:buClr>
                <a:srgbClr val="3D4251"/>
              </a:buClr>
              <a:buSzPts val="1900"/>
              <a:buFont typeface="Calibri"/>
              <a:buAutoNum type="arabicPeriod"/>
            </a:pPr>
            <a:r>
              <a:rPr lang="en-US" sz="1900">
                <a:solidFill>
                  <a:srgbClr val="3D4251"/>
                </a:solidFill>
                <a:highlight>
                  <a:srgbClr val="FFFFFF"/>
                </a:highlight>
              </a:rPr>
              <a:t>Predict a class based on which class has the higher probability conditional on the predictors.</a:t>
            </a:r>
            <a:endParaRPr sz="3600"/>
          </a:p>
        </p:txBody>
      </p:sp>
      <p:sp>
        <p:nvSpPr>
          <p:cNvPr id="124" name="Google Shape;124;gd7bef33ce3_0_445"/>
          <p:cNvSpPr txBox="1"/>
          <p:nvPr/>
        </p:nvSpPr>
        <p:spPr>
          <a:xfrm>
            <a:off x="2979975" y="1926750"/>
            <a:ext cx="35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d7bef33ce3_0_19"/>
          <p:cNvSpPr txBox="1"/>
          <p:nvPr>
            <p:ph type="ctrTitle"/>
          </p:nvPr>
        </p:nvSpPr>
        <p:spPr>
          <a:xfrm>
            <a:off x="685800" y="0"/>
            <a:ext cx="7772400" cy="1470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Naive Bayes Example</a:t>
            </a:r>
            <a:endParaRPr/>
          </a:p>
        </p:txBody>
      </p:sp>
      <p:sp>
        <p:nvSpPr>
          <p:cNvPr id="130" name="Google Shape;130;gd7bef33ce3_0_19"/>
          <p:cNvSpPr txBox="1"/>
          <p:nvPr/>
        </p:nvSpPr>
        <p:spPr>
          <a:xfrm>
            <a:off x="521475" y="1156650"/>
            <a:ext cx="74841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Let’s say we want to predict whether or not we are going to play tennis with our friend based on the weather. Below is some data we have collected in the past. </a:t>
            </a:r>
            <a:endParaRPr b="0" i="0" sz="1600" u="none" cap="none" strike="noStrike">
              <a:solidFill>
                <a:srgbClr val="000000"/>
              </a:solidFill>
              <a:latin typeface="Calibri"/>
              <a:ea typeface="Calibri"/>
              <a:cs typeface="Calibri"/>
              <a:sym typeface="Calibri"/>
            </a:endParaRPr>
          </a:p>
        </p:txBody>
      </p:sp>
      <p:graphicFrame>
        <p:nvGraphicFramePr>
          <p:cNvPr id="131" name="Google Shape;131;gd7bef33ce3_0_19"/>
          <p:cNvGraphicFramePr/>
          <p:nvPr/>
        </p:nvGraphicFramePr>
        <p:xfrm>
          <a:off x="972875" y="1915363"/>
          <a:ext cx="3000000" cy="3000000"/>
        </p:xfrm>
        <a:graphic>
          <a:graphicData uri="http://schemas.openxmlformats.org/drawingml/2006/table">
            <a:tbl>
              <a:tblPr>
                <a:noFill/>
                <a:tableStyleId>{F87EE0D8-4688-4112-BFAF-29E36E0E41A7}</a:tableStyleId>
              </a:tblPr>
              <a:tblGrid>
                <a:gridCol w="1072700"/>
                <a:gridCol w="1072700"/>
              </a:tblGrid>
              <a:tr h="2169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Weather</a:t>
                      </a:r>
                      <a:endParaRPr b="1" sz="12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Play</a:t>
                      </a:r>
                      <a:endParaRPr b="1" sz="1200" u="none" cap="none" strike="noStrike"/>
                    </a:p>
                  </a:txBody>
                  <a:tcPr marT="91425" marB="91425" marR="91425" marL="91425">
                    <a:solidFill>
                      <a:srgbClr val="D9EAD3"/>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tc>
              </a:tr>
              <a:tr h="238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38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bl>
          </a:graphicData>
        </a:graphic>
      </p:graphicFrame>
      <p:sp>
        <p:nvSpPr>
          <p:cNvPr id="132" name="Google Shape;132;gd7bef33ce3_0_19"/>
          <p:cNvSpPr txBox="1"/>
          <p:nvPr/>
        </p:nvSpPr>
        <p:spPr>
          <a:xfrm>
            <a:off x="4435925" y="2762250"/>
            <a:ext cx="3252000" cy="9234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Today it is overcast. Will we play tennis?</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f5d8967836_0_0"/>
          <p:cNvSpPr txBox="1"/>
          <p:nvPr>
            <p:ph type="ctrTitle"/>
          </p:nvPr>
        </p:nvSpPr>
        <p:spPr>
          <a:xfrm>
            <a:off x="685800" y="0"/>
            <a:ext cx="7772400" cy="1470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Naive Bayes Example</a:t>
            </a:r>
            <a:endParaRPr/>
          </a:p>
        </p:txBody>
      </p:sp>
      <p:sp>
        <p:nvSpPr>
          <p:cNvPr id="138" name="Google Shape;138;g1f5d8967836_0_0"/>
          <p:cNvSpPr txBox="1"/>
          <p:nvPr/>
        </p:nvSpPr>
        <p:spPr>
          <a:xfrm>
            <a:off x="521475" y="1156650"/>
            <a:ext cx="74841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Let’s say we want to predict whether or not we are going to play tennis with our friend based on the weather. Below is some data we have collected in the past. </a:t>
            </a:r>
            <a:endParaRPr b="0" i="0" sz="1600" u="none" cap="none" strike="noStrike">
              <a:solidFill>
                <a:srgbClr val="000000"/>
              </a:solidFill>
              <a:latin typeface="Calibri"/>
              <a:ea typeface="Calibri"/>
              <a:cs typeface="Calibri"/>
              <a:sym typeface="Calibri"/>
            </a:endParaRPr>
          </a:p>
        </p:txBody>
      </p:sp>
      <p:graphicFrame>
        <p:nvGraphicFramePr>
          <p:cNvPr id="139" name="Google Shape;139;g1f5d8967836_0_0"/>
          <p:cNvGraphicFramePr/>
          <p:nvPr/>
        </p:nvGraphicFramePr>
        <p:xfrm>
          <a:off x="972875" y="1915363"/>
          <a:ext cx="3000000" cy="3000000"/>
        </p:xfrm>
        <a:graphic>
          <a:graphicData uri="http://schemas.openxmlformats.org/drawingml/2006/table">
            <a:tbl>
              <a:tblPr>
                <a:noFill/>
                <a:tableStyleId>{F87EE0D8-4688-4112-BFAF-29E36E0E41A7}</a:tableStyleId>
              </a:tblPr>
              <a:tblGrid>
                <a:gridCol w="1072700"/>
                <a:gridCol w="1072700"/>
              </a:tblGrid>
              <a:tr h="2169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Weather</a:t>
                      </a:r>
                      <a:endParaRPr b="1" sz="12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Play</a:t>
                      </a:r>
                      <a:endParaRPr b="1" sz="1200" u="none" cap="none" strike="noStrike"/>
                    </a:p>
                  </a:txBody>
                  <a:tcPr marT="91425" marB="91425" marR="91425" marL="91425">
                    <a:solidFill>
                      <a:srgbClr val="D9EAD3"/>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tc>
              </a:tr>
              <a:tr h="238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38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bl>
          </a:graphicData>
        </a:graphic>
      </p:graphicFrame>
      <p:sp>
        <p:nvSpPr>
          <p:cNvPr id="140" name="Google Shape;140;g1f5d8967836_0_0"/>
          <p:cNvSpPr txBox="1"/>
          <p:nvPr/>
        </p:nvSpPr>
        <p:spPr>
          <a:xfrm>
            <a:off x="4435925" y="2762250"/>
            <a:ext cx="3252000" cy="9234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Today it is overcast. Will we play tennis?</a:t>
            </a:r>
            <a:endParaRPr b="0" i="0" sz="2400" u="none" cap="none" strike="noStrike">
              <a:solidFill>
                <a:srgbClr val="000000"/>
              </a:solidFill>
              <a:latin typeface="Calibri"/>
              <a:ea typeface="Calibri"/>
              <a:cs typeface="Calibri"/>
              <a:sym typeface="Calibri"/>
            </a:endParaRPr>
          </a:p>
        </p:txBody>
      </p:sp>
      <p:sp>
        <p:nvSpPr>
          <p:cNvPr id="141" name="Google Shape;141;g1f5d8967836_0_0"/>
          <p:cNvSpPr txBox="1"/>
          <p:nvPr/>
        </p:nvSpPr>
        <p:spPr>
          <a:xfrm>
            <a:off x="4218125" y="4338225"/>
            <a:ext cx="3687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Calibri"/>
                <a:ea typeface="Calibri"/>
                <a:cs typeface="Calibri"/>
                <a:sym typeface="Calibri"/>
              </a:rPr>
              <a:t>P(Yes|Overcast) = ??</a:t>
            </a:r>
            <a:endParaRPr sz="2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P(No|Overcast) =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f5d8967836_0_19"/>
          <p:cNvSpPr txBox="1"/>
          <p:nvPr/>
        </p:nvSpPr>
        <p:spPr>
          <a:xfrm>
            <a:off x="6094324" y="3746225"/>
            <a:ext cx="14097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Calibri"/>
              <a:ea typeface="Calibri"/>
              <a:cs typeface="Calibri"/>
              <a:sym typeface="Calibri"/>
            </a:endParaRPr>
          </a:p>
        </p:txBody>
      </p:sp>
      <p:sp>
        <p:nvSpPr>
          <p:cNvPr id="147" name="Google Shape;147;g1f5d8967836_0_19"/>
          <p:cNvSpPr txBox="1"/>
          <p:nvPr>
            <p:ph type="ctrTitle"/>
          </p:nvPr>
        </p:nvSpPr>
        <p:spPr>
          <a:xfrm>
            <a:off x="685800" y="0"/>
            <a:ext cx="7772400" cy="1470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Naive Bayes Example Cont.</a:t>
            </a:r>
            <a:endParaRPr/>
          </a:p>
        </p:txBody>
      </p:sp>
      <p:graphicFrame>
        <p:nvGraphicFramePr>
          <p:cNvPr id="148" name="Google Shape;148;g1f5d8967836_0_19"/>
          <p:cNvGraphicFramePr/>
          <p:nvPr/>
        </p:nvGraphicFramePr>
        <p:xfrm>
          <a:off x="782375" y="1394763"/>
          <a:ext cx="3000000" cy="3000000"/>
        </p:xfrm>
        <a:graphic>
          <a:graphicData uri="http://schemas.openxmlformats.org/drawingml/2006/table">
            <a:tbl>
              <a:tblPr>
                <a:noFill/>
                <a:tableStyleId>{F87EE0D8-4688-4112-BFAF-29E36E0E41A7}</a:tableStyleId>
              </a:tblPr>
              <a:tblGrid>
                <a:gridCol w="1072700"/>
                <a:gridCol w="1072700"/>
              </a:tblGrid>
              <a:tr h="2169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Weather</a:t>
                      </a:r>
                      <a:endParaRPr b="1" sz="12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Play</a:t>
                      </a:r>
                      <a:endParaRPr b="1" sz="1200" u="none" cap="none" strike="noStrike"/>
                    </a:p>
                  </a:txBody>
                  <a:tcPr marT="91425" marB="91425" marR="91425" marL="91425">
                    <a:solidFill>
                      <a:srgbClr val="D9EAD3"/>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solidFill>
                      <a:srgbClr val="F4CCCC"/>
                    </a:solidFill>
                  </a:tcPr>
                </a:tc>
              </a:tr>
              <a:tr h="238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38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solidFill>
                      <a:srgbClr val="F4CCCC"/>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solidFill>
                      <a:srgbClr val="F4CCCC"/>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solidFill>
                      <a:srgbClr val="F4CCCC"/>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Sunny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Overcast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sz="1200" u="none" cap="none" strike="noStrike"/>
                    </a:p>
                  </a:txBody>
                  <a:tcPr marT="91425" marB="91425" marR="91425" marL="91425">
                    <a:solidFill>
                      <a:srgbClr val="F4CCCC"/>
                    </a:solidFill>
                  </a:tcPr>
                </a:tc>
              </a:tr>
              <a:tr h="216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Rainy</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Yes</a:t>
                      </a:r>
                      <a:endParaRPr sz="1200" u="none" cap="none" strike="noStrike"/>
                    </a:p>
                  </a:txBody>
                  <a:tcPr marT="91425" marB="91425" marR="91425" marL="91425"/>
                </a:tc>
              </a:tr>
            </a:tbl>
          </a:graphicData>
        </a:graphic>
      </p:graphicFrame>
      <p:sp>
        <p:nvSpPr>
          <p:cNvPr id="149" name="Google Shape;149;g1f5d8967836_0_19"/>
          <p:cNvSpPr txBox="1"/>
          <p:nvPr/>
        </p:nvSpPr>
        <p:spPr>
          <a:xfrm>
            <a:off x="3878025" y="1317450"/>
            <a:ext cx="4653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1. Calculate the prior probability of each class.</a:t>
            </a:r>
            <a:endParaRPr b="0" i="0" sz="1600" u="none" cap="none" strike="noStrike">
              <a:solidFill>
                <a:srgbClr val="000000"/>
              </a:solidFill>
              <a:latin typeface="Calibri"/>
              <a:ea typeface="Calibri"/>
              <a:cs typeface="Calibri"/>
              <a:sym typeface="Calibri"/>
            </a:endParaRPr>
          </a:p>
        </p:txBody>
      </p:sp>
      <p:sp>
        <p:nvSpPr>
          <p:cNvPr id="150" name="Google Shape;150;g1f5d8967836_0_19"/>
          <p:cNvSpPr txBox="1"/>
          <p:nvPr/>
        </p:nvSpPr>
        <p:spPr>
          <a:xfrm>
            <a:off x="3878025" y="3165825"/>
            <a:ext cx="49257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2. </a:t>
            </a:r>
            <a:r>
              <a:rPr b="0" i="0" lang="en-US" sz="1600" u="none" cap="none" strike="noStrike">
                <a:solidFill>
                  <a:srgbClr val="3D4251"/>
                </a:solidFill>
                <a:highlight>
                  <a:schemeClr val="lt1"/>
                </a:highlight>
                <a:latin typeface="Calibri"/>
                <a:ea typeface="Calibri"/>
                <a:cs typeface="Calibri"/>
                <a:sym typeface="Calibri"/>
              </a:rPr>
              <a:t>Calculate the conditional probability for each category given the class</a:t>
            </a:r>
            <a:endParaRPr b="0" i="0" sz="1500" u="none" cap="none" strike="noStrike">
              <a:solidFill>
                <a:srgbClr val="000000"/>
              </a:solidFill>
              <a:latin typeface="Calibri"/>
              <a:ea typeface="Calibri"/>
              <a:cs typeface="Calibri"/>
              <a:sym typeface="Calibri"/>
            </a:endParaRPr>
          </a:p>
        </p:txBody>
      </p:sp>
      <p:sp>
        <p:nvSpPr>
          <p:cNvPr id="151" name="Google Shape;151;g1f5d8967836_0_19"/>
          <p:cNvSpPr txBox="1"/>
          <p:nvPr/>
        </p:nvSpPr>
        <p:spPr>
          <a:xfrm>
            <a:off x="1192700" y="6329425"/>
            <a:ext cx="1246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2200" u="none" cap="none" strike="noStrike">
                <a:solidFill>
                  <a:srgbClr val="000000"/>
                </a:solidFill>
                <a:latin typeface="Calibri"/>
                <a:ea typeface="Calibri"/>
                <a:cs typeface="Calibri"/>
                <a:sym typeface="Calibri"/>
              </a:rPr>
              <a:t>n = 12</a:t>
            </a:r>
            <a:endParaRPr b="0" i="0" sz="2200" u="none" cap="none" strike="noStrike">
              <a:solidFill>
                <a:srgbClr val="000000"/>
              </a:solidFill>
              <a:latin typeface="Calibri"/>
              <a:ea typeface="Calibri"/>
              <a:cs typeface="Calibri"/>
              <a:sym typeface="Calibri"/>
            </a:endParaRPr>
          </a:p>
        </p:txBody>
      </p:sp>
      <p:sp>
        <p:nvSpPr>
          <p:cNvPr id="152" name="Google Shape;152;g1f5d8967836_0_19"/>
          <p:cNvSpPr txBox="1"/>
          <p:nvPr/>
        </p:nvSpPr>
        <p:spPr>
          <a:xfrm>
            <a:off x="3046327" y="1626995"/>
            <a:ext cx="30705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Weather</a:t>
            </a:r>
            <a:endParaRPr b="0" i="0" sz="22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153" name="Google Shape;153;g1f5d8967836_0_19"/>
          <p:cNvSpPr txBox="1"/>
          <p:nvPr/>
        </p:nvSpPr>
        <p:spPr>
          <a:xfrm>
            <a:off x="6351370" y="1607020"/>
            <a:ext cx="24576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1" lang="en-US" sz="2200" u="none" cap="none" strike="noStrike">
                <a:solidFill>
                  <a:schemeClr val="dk1"/>
                </a:solidFill>
                <a:latin typeface="Calibri"/>
                <a:ea typeface="Calibri"/>
                <a:cs typeface="Calibri"/>
                <a:sym typeface="Calibri"/>
              </a:rPr>
              <a:t>P(No</a:t>
            </a:r>
            <a:r>
              <a:rPr b="0" i="0" lang="en-US" sz="2200" u="none" cap="none" strike="noStrike">
                <a:solidFill>
                  <a:schemeClr val="dk1"/>
                </a:solidFill>
                <a:latin typeface="Calibri"/>
                <a:ea typeface="Calibri"/>
                <a:cs typeface="Calibri"/>
                <a:sym typeface="Calibri"/>
              </a:rPr>
              <a:t>) =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1" lang="en-US" sz="2200" u="none" cap="none" strike="noStrike">
                <a:solidFill>
                  <a:srgbClr val="000000"/>
                </a:solidFill>
                <a:latin typeface="Calibri"/>
                <a:ea typeface="Calibri"/>
                <a:cs typeface="Calibri"/>
                <a:sym typeface="Calibri"/>
              </a:rPr>
              <a:t>P(Yes</a:t>
            </a:r>
            <a:r>
              <a:rPr b="0" i="0" lang="en-US" sz="2200" u="none" cap="none" strike="noStrike">
                <a:solidFill>
                  <a:srgbClr val="000000"/>
                </a:solidFill>
                <a:latin typeface="Calibri"/>
                <a:ea typeface="Calibri"/>
                <a:cs typeface="Calibri"/>
                <a:sym typeface="Calibri"/>
              </a:rPr>
              <a:t>) =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154" name="Google Shape;154;g1f5d8967836_0_19"/>
          <p:cNvSpPr txBox="1"/>
          <p:nvPr/>
        </p:nvSpPr>
        <p:spPr>
          <a:xfrm>
            <a:off x="3884525" y="3762275"/>
            <a:ext cx="2280900" cy="2662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chemeClr val="dk1"/>
                </a:solidFill>
                <a:latin typeface="Calibri"/>
                <a:ea typeface="Calibri"/>
                <a:cs typeface="Calibri"/>
                <a:sym typeface="Calibri"/>
              </a:rPr>
              <a:t>P(Rainy</a:t>
            </a:r>
            <a:r>
              <a:rPr b="0" i="0" lang="en-US" sz="2300" u="none" cap="none" strike="noStrike">
                <a:solidFill>
                  <a:schemeClr val="dk1"/>
                </a:solidFill>
                <a:latin typeface="Calibri"/>
                <a:ea typeface="Calibri"/>
                <a:cs typeface="Calibri"/>
                <a:sym typeface="Calibri"/>
              </a:rPr>
              <a:t>|</a:t>
            </a:r>
            <a:r>
              <a:rPr b="0" i="1" lang="en-US" sz="2300" u="none" cap="none" strike="noStrike">
                <a:solidFill>
                  <a:schemeClr val="dk1"/>
                </a:solidFill>
                <a:latin typeface="Calibri"/>
                <a:ea typeface="Calibri"/>
                <a:cs typeface="Calibri"/>
                <a:sym typeface="Calibri"/>
              </a:rPr>
              <a:t>No</a:t>
            </a:r>
            <a:r>
              <a:rPr b="0" i="0" lang="en-US" sz="2300" u="none" cap="none" strike="noStrike">
                <a:solidFill>
                  <a:schemeClr val="dk1"/>
                </a:solidFill>
                <a:latin typeface="Calibri"/>
                <a:ea typeface="Calibri"/>
                <a:cs typeface="Calibri"/>
                <a:sym typeface="Calibri"/>
              </a:rPr>
              <a:t>) = </a:t>
            </a:r>
            <a:endParaRPr b="0" i="0" sz="23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rgbClr val="000000"/>
                </a:solidFill>
                <a:latin typeface="Calibri"/>
                <a:ea typeface="Calibri"/>
                <a:cs typeface="Calibri"/>
                <a:sym typeface="Calibri"/>
              </a:rPr>
              <a:t>P(Overcast</a:t>
            </a:r>
            <a:r>
              <a:rPr b="0" i="0" lang="en-US" sz="2300" u="none" cap="none" strike="noStrike">
                <a:solidFill>
                  <a:srgbClr val="000000"/>
                </a:solidFill>
                <a:latin typeface="Calibri"/>
                <a:ea typeface="Calibri"/>
                <a:cs typeface="Calibri"/>
                <a:sym typeface="Calibri"/>
              </a:rPr>
              <a:t>|</a:t>
            </a:r>
            <a:r>
              <a:rPr b="0" i="1" lang="en-US" sz="2300" u="none" cap="none" strike="noStrike">
                <a:solidFill>
                  <a:srgbClr val="000000"/>
                </a:solidFill>
                <a:latin typeface="Calibri"/>
                <a:ea typeface="Calibri"/>
                <a:cs typeface="Calibri"/>
                <a:sym typeface="Calibri"/>
              </a:rPr>
              <a:t>No</a:t>
            </a:r>
            <a:r>
              <a:rPr b="0" i="0" lang="en-US" sz="2300" u="none" cap="none" strike="noStrike">
                <a:solidFill>
                  <a:srgbClr val="000000"/>
                </a:solidFill>
                <a:latin typeface="Calibri"/>
                <a:ea typeface="Calibri"/>
                <a:cs typeface="Calibri"/>
                <a:sym typeface="Calibri"/>
              </a:rPr>
              <a:t>) = </a:t>
            </a:r>
            <a:endParaRPr b="0" i="0" sz="2300" u="none" cap="none" strike="noStrike">
              <a:solidFill>
                <a:srgbClr val="00000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chemeClr val="dk1"/>
                </a:solidFill>
                <a:latin typeface="Calibri"/>
                <a:ea typeface="Calibri"/>
                <a:cs typeface="Calibri"/>
                <a:sym typeface="Calibri"/>
              </a:rPr>
              <a:t>P(Sunny</a:t>
            </a:r>
            <a:r>
              <a:rPr b="0" i="0" lang="en-US" sz="2300" u="none" cap="none" strike="noStrike">
                <a:solidFill>
                  <a:schemeClr val="dk1"/>
                </a:solidFill>
                <a:latin typeface="Calibri"/>
                <a:ea typeface="Calibri"/>
                <a:cs typeface="Calibri"/>
                <a:sym typeface="Calibri"/>
              </a:rPr>
              <a:t>|</a:t>
            </a:r>
            <a:r>
              <a:rPr b="0" i="1" lang="en-US" sz="2300" u="none" cap="none" strike="noStrike">
                <a:solidFill>
                  <a:schemeClr val="dk1"/>
                </a:solidFill>
                <a:latin typeface="Calibri"/>
                <a:ea typeface="Calibri"/>
                <a:cs typeface="Calibri"/>
                <a:sym typeface="Calibri"/>
              </a:rPr>
              <a:t>No</a:t>
            </a:r>
            <a:r>
              <a:rPr b="0" i="0" lang="en-US" sz="2300" u="none" cap="none" strike="noStrike">
                <a:solidFill>
                  <a:schemeClr val="dk1"/>
                </a:solidFill>
                <a:latin typeface="Calibri"/>
                <a:ea typeface="Calibri"/>
                <a:cs typeface="Calibri"/>
                <a:sym typeface="Calibri"/>
              </a:rPr>
              <a:t>) = </a:t>
            </a:r>
            <a:endParaRPr b="0" i="0" sz="23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chemeClr val="dk1"/>
                </a:solidFill>
                <a:latin typeface="Calibri"/>
                <a:ea typeface="Calibri"/>
                <a:cs typeface="Calibri"/>
                <a:sym typeface="Calibri"/>
              </a:rPr>
              <a:t>P(Rainy</a:t>
            </a:r>
            <a:r>
              <a:rPr b="0" i="0" lang="en-US" sz="2300" u="none" cap="none" strike="noStrike">
                <a:solidFill>
                  <a:schemeClr val="dk1"/>
                </a:solidFill>
                <a:latin typeface="Calibri"/>
                <a:ea typeface="Calibri"/>
                <a:cs typeface="Calibri"/>
                <a:sym typeface="Calibri"/>
              </a:rPr>
              <a:t>|</a:t>
            </a:r>
            <a:r>
              <a:rPr b="0" i="1" lang="en-US" sz="2300" u="none" cap="none" strike="noStrike">
                <a:solidFill>
                  <a:schemeClr val="dk1"/>
                </a:solidFill>
                <a:latin typeface="Calibri"/>
                <a:ea typeface="Calibri"/>
                <a:cs typeface="Calibri"/>
                <a:sym typeface="Calibri"/>
              </a:rPr>
              <a:t>Yes</a:t>
            </a:r>
            <a:r>
              <a:rPr b="0" i="0" lang="en-US" sz="2300" u="none" cap="none" strike="noStrike">
                <a:solidFill>
                  <a:schemeClr val="dk1"/>
                </a:solidFill>
                <a:latin typeface="Calibri"/>
                <a:ea typeface="Calibri"/>
                <a:cs typeface="Calibri"/>
                <a:sym typeface="Calibri"/>
              </a:rPr>
              <a:t>) = </a:t>
            </a:r>
            <a:endParaRPr b="0" i="0" sz="23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chemeClr val="dk1"/>
                </a:solidFill>
                <a:latin typeface="Calibri"/>
                <a:ea typeface="Calibri"/>
                <a:cs typeface="Calibri"/>
                <a:sym typeface="Calibri"/>
              </a:rPr>
              <a:t>P(Overcast</a:t>
            </a:r>
            <a:r>
              <a:rPr b="0" i="0" lang="en-US" sz="2300" u="none" cap="none" strike="noStrike">
                <a:solidFill>
                  <a:schemeClr val="dk1"/>
                </a:solidFill>
                <a:latin typeface="Calibri"/>
                <a:ea typeface="Calibri"/>
                <a:cs typeface="Calibri"/>
                <a:sym typeface="Calibri"/>
              </a:rPr>
              <a:t>|</a:t>
            </a:r>
            <a:r>
              <a:rPr b="0" i="1" lang="en-US" sz="2300" u="none" cap="none" strike="noStrike">
                <a:solidFill>
                  <a:schemeClr val="dk1"/>
                </a:solidFill>
                <a:latin typeface="Calibri"/>
                <a:ea typeface="Calibri"/>
                <a:cs typeface="Calibri"/>
                <a:sym typeface="Calibri"/>
              </a:rPr>
              <a:t>Yes</a:t>
            </a:r>
            <a:r>
              <a:rPr b="0" i="0" lang="en-US" sz="2300" u="none" cap="none" strike="noStrike">
                <a:solidFill>
                  <a:schemeClr val="dk1"/>
                </a:solidFill>
                <a:latin typeface="Calibri"/>
                <a:ea typeface="Calibri"/>
                <a:cs typeface="Calibri"/>
                <a:sym typeface="Calibri"/>
              </a:rPr>
              <a:t>) = </a:t>
            </a:r>
            <a:endParaRPr b="0" i="0" sz="23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300"/>
              <a:buFont typeface="Arial"/>
              <a:buNone/>
            </a:pPr>
            <a:r>
              <a:rPr b="0" i="1" lang="en-US" sz="2300" u="none" cap="none" strike="noStrike">
                <a:solidFill>
                  <a:schemeClr val="dk1"/>
                </a:solidFill>
                <a:latin typeface="Calibri"/>
                <a:ea typeface="Calibri"/>
                <a:cs typeface="Calibri"/>
                <a:sym typeface="Calibri"/>
              </a:rPr>
              <a:t>P(Sunny</a:t>
            </a:r>
            <a:r>
              <a:rPr b="0" i="0" lang="en-US" sz="2300" u="none" cap="none" strike="noStrike">
                <a:solidFill>
                  <a:schemeClr val="dk1"/>
                </a:solidFill>
                <a:latin typeface="Calibri"/>
                <a:ea typeface="Calibri"/>
                <a:cs typeface="Calibri"/>
                <a:sym typeface="Calibri"/>
              </a:rPr>
              <a:t>|</a:t>
            </a:r>
            <a:r>
              <a:rPr b="0" i="1" lang="en-US" sz="2300" u="none" cap="none" strike="noStrike">
                <a:solidFill>
                  <a:schemeClr val="dk1"/>
                </a:solidFill>
                <a:latin typeface="Calibri"/>
                <a:ea typeface="Calibri"/>
                <a:cs typeface="Calibri"/>
                <a:sym typeface="Calibri"/>
              </a:rPr>
              <a:t>Yes</a:t>
            </a:r>
            <a:r>
              <a:rPr b="0" i="0" lang="en-US" sz="2300" u="none" cap="none" strike="noStrike">
                <a:solidFill>
                  <a:schemeClr val="dk1"/>
                </a:solidFill>
                <a:latin typeface="Calibri"/>
                <a:ea typeface="Calibri"/>
                <a:cs typeface="Calibri"/>
                <a:sym typeface="Calibri"/>
              </a:rPr>
              <a:t>) = </a:t>
            </a:r>
            <a:endParaRPr b="0" i="0" sz="2300" u="none" cap="none" strike="noStrike">
              <a:solidFill>
                <a:schemeClr val="dk1"/>
              </a:solidFill>
              <a:latin typeface="Calibri"/>
              <a:ea typeface="Calibri"/>
              <a:cs typeface="Calibri"/>
              <a:sym typeface="Calibri"/>
            </a:endParaRPr>
          </a:p>
        </p:txBody>
      </p:sp>
      <p:sp>
        <p:nvSpPr>
          <p:cNvPr id="155" name="Google Shape;155;g1f5d8967836_0_19"/>
          <p:cNvSpPr txBox="1"/>
          <p:nvPr/>
        </p:nvSpPr>
        <p:spPr>
          <a:xfrm>
            <a:off x="2947201" y="1627000"/>
            <a:ext cx="17979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chemeClr val="dk1"/>
              </a:buClr>
              <a:buSzPts val="1100"/>
              <a:buFont typeface="Arial"/>
              <a:buNone/>
            </a:pPr>
            <a:r>
              <a:rPr b="0" i="1" lang="en-US" sz="2200" u="none" cap="none" strike="noStrike">
                <a:solidFill>
                  <a:schemeClr val="dk1"/>
                </a:solidFill>
                <a:latin typeface="Calibri"/>
                <a:ea typeface="Calibri"/>
                <a:cs typeface="Calibri"/>
                <a:sym typeface="Calibri"/>
              </a:rPr>
              <a:t>P(Rainy</a:t>
            </a:r>
            <a:r>
              <a:rPr b="0" i="0" lang="en-US"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200"/>
              <a:buFont typeface="Arial"/>
              <a:buNone/>
            </a:pPr>
            <a:r>
              <a:rPr b="0" i="1" lang="en-US" sz="2200" u="none" cap="none" strike="noStrike">
                <a:solidFill>
                  <a:srgbClr val="000000"/>
                </a:solidFill>
                <a:latin typeface="Calibri"/>
                <a:ea typeface="Calibri"/>
                <a:cs typeface="Calibri"/>
                <a:sym typeface="Calibri"/>
              </a:rPr>
              <a:t>P(Overcast</a:t>
            </a:r>
            <a:r>
              <a:rPr b="0" i="0" lang="en-US" sz="2200" u="none" cap="none" strike="noStrike">
                <a:solidFill>
                  <a:srgbClr val="000000"/>
                </a:solidFill>
                <a:latin typeface="Calibri"/>
                <a:ea typeface="Calibri"/>
                <a:cs typeface="Calibri"/>
                <a:sym typeface="Calibri"/>
              </a:rPr>
              <a:t>) =</a:t>
            </a:r>
            <a:endParaRPr b="0" i="0" sz="2200" u="none" cap="none" strike="noStrike">
              <a:solidFill>
                <a:srgbClr val="00000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200"/>
              <a:buFont typeface="Arial"/>
              <a:buNone/>
            </a:pPr>
            <a:r>
              <a:rPr b="0" i="1" lang="en-US" sz="2200" u="none" cap="none" strike="noStrike">
                <a:solidFill>
                  <a:schemeClr val="dk1"/>
                </a:solidFill>
                <a:latin typeface="Calibri"/>
                <a:ea typeface="Calibri"/>
                <a:cs typeface="Calibri"/>
                <a:sym typeface="Calibri"/>
              </a:rPr>
              <a:t>P(Sunny</a:t>
            </a:r>
            <a:r>
              <a:rPr b="0" i="0" lang="en-US" sz="2200" u="none" cap="none" strike="noStrike">
                <a:solidFill>
                  <a:schemeClr val="dk1"/>
                </a:solidFill>
                <a:latin typeface="Calibri"/>
                <a:ea typeface="Calibri"/>
                <a:cs typeface="Calibri"/>
                <a:sym typeface="Calibri"/>
              </a:rPr>
              <a:t>) =</a:t>
            </a:r>
            <a:endParaRPr b="0" i="0" sz="2200" u="none" cap="none" strike="noStrike">
              <a:solidFill>
                <a:srgbClr val="000000"/>
              </a:solidFill>
              <a:latin typeface="Calibri"/>
              <a:ea typeface="Calibri"/>
              <a:cs typeface="Calibri"/>
              <a:sym typeface="Calibri"/>
            </a:endParaRPr>
          </a:p>
        </p:txBody>
      </p:sp>
      <p:sp>
        <p:nvSpPr>
          <p:cNvPr id="156" name="Google Shape;156;g1f5d8967836_0_19"/>
          <p:cNvSpPr txBox="1"/>
          <p:nvPr/>
        </p:nvSpPr>
        <p:spPr>
          <a:xfrm>
            <a:off x="6275170" y="1607020"/>
            <a:ext cx="2457600" cy="1200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Play</a:t>
            </a:r>
            <a:endParaRPr b="0" i="0" sz="22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2020-07-09T18:56:36Z</dcterms:created>
  <dc:creator>Cliff Lewis</dc:creator>
</cp:coreProperties>
</file>