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Xd7HTBnX1FUTk6CcWbaWypDQ0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3697D-F580-4831-B559-FF0EB4BBA4F2}">
  <a:tblStyle styleId="{8193697D-F580-4831-B559-FF0EB4BBA4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029548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c02954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d9baceb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f5d9bace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5d9baceb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f5d9bace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d9bacebe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f5d9bace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earning.oreilly.com/library/view/machine-learning-with/9781491989371/ch18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Naive Bayes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081" y="2005388"/>
            <a:ext cx="5049837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>
            <p:ph idx="4294967295" type="ctrTitle"/>
          </p:nvPr>
        </p:nvSpPr>
        <p:spPr>
          <a:xfrm>
            <a:off x="685800" y="3751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have multiple predictors?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06900" y="6082075"/>
            <a:ext cx="733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Chapter 18 in Machine Learning with Python Cookbook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189550" y="3132750"/>
            <a:ext cx="697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P(A) = count(A) / total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P(B) = count(B) / total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P(A|B) = count(A,B) / count(B)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P(B|A) = count(B,A) / count(A)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P(A|B,C,D…) = count(A,B,C,D,...) / count(A)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P(B,C,D…|A) = count(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B,C,D,...,A) / count(B,C,D,...)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02954885_0_0"/>
          <p:cNvSpPr txBox="1"/>
          <p:nvPr/>
        </p:nvSpPr>
        <p:spPr>
          <a:xfrm>
            <a:off x="4014075" y="1061950"/>
            <a:ext cx="46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Calculate the prior probability of each class.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dc02954885_0_0"/>
          <p:cNvSpPr txBox="1"/>
          <p:nvPr/>
        </p:nvSpPr>
        <p:spPr>
          <a:xfrm>
            <a:off x="4014075" y="2634324"/>
            <a:ext cx="49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6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 the conditional probability for each category given the class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dc02954885_0_0"/>
          <p:cNvSpPr txBox="1"/>
          <p:nvPr/>
        </p:nvSpPr>
        <p:spPr>
          <a:xfrm>
            <a:off x="4168600" y="242050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rainy and mild?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dc02954885_0_0"/>
          <p:cNvSpPr txBox="1"/>
          <p:nvPr/>
        </p:nvSpPr>
        <p:spPr>
          <a:xfrm>
            <a:off x="4091325" y="4292800"/>
            <a:ext cx="477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Calculate the posterior probability using Bayes Theorem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gdc02954885_0_0"/>
          <p:cNvGraphicFramePr/>
          <p:nvPr/>
        </p:nvGraphicFramePr>
        <p:xfrm>
          <a:off x="414150" y="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{8193697D-F580-4831-B559-FF0EB4BBA4F2}</a:tableStyleId>
              </a:tblPr>
              <a:tblGrid>
                <a:gridCol w="1158050"/>
                <a:gridCol w="1158050"/>
                <a:gridCol w="1158050"/>
              </a:tblGrid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Weather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Temp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Play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gdc02954885_0_0"/>
          <p:cNvSpPr txBox="1"/>
          <p:nvPr/>
        </p:nvSpPr>
        <p:spPr>
          <a:xfrm>
            <a:off x="1341800" y="6127825"/>
            <a:ext cx="14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5d9bacebe_0_13"/>
          <p:cNvSpPr txBox="1"/>
          <p:nvPr/>
        </p:nvSpPr>
        <p:spPr>
          <a:xfrm>
            <a:off x="4014075" y="1061950"/>
            <a:ext cx="46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Calculate the prior probability of each class.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f5d9bacebe_0_13"/>
          <p:cNvSpPr txBox="1"/>
          <p:nvPr/>
        </p:nvSpPr>
        <p:spPr>
          <a:xfrm>
            <a:off x="4014075" y="2634324"/>
            <a:ext cx="49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6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 the conditional probability for each category given the class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f5d9bacebe_0_13"/>
          <p:cNvSpPr txBox="1"/>
          <p:nvPr/>
        </p:nvSpPr>
        <p:spPr>
          <a:xfrm>
            <a:off x="4388225" y="1425825"/>
            <a:ext cx="347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P(No)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P(Rainy,Mild) = 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5d9bacebe_0_13"/>
          <p:cNvSpPr txBox="1"/>
          <p:nvPr/>
        </p:nvSpPr>
        <p:spPr>
          <a:xfrm>
            <a:off x="4388225" y="3176699"/>
            <a:ext cx="347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P(Rainy,Mild|No)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P(Rainy,Mild|Yes)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5d9bacebe_0_13"/>
          <p:cNvSpPr txBox="1"/>
          <p:nvPr/>
        </p:nvSpPr>
        <p:spPr>
          <a:xfrm>
            <a:off x="4168600" y="242050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rainy and mild?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f5d9bacebe_0_13"/>
          <p:cNvSpPr txBox="1"/>
          <p:nvPr/>
        </p:nvSpPr>
        <p:spPr>
          <a:xfrm>
            <a:off x="4091325" y="4292800"/>
            <a:ext cx="477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Calculate the posterior probability using Bayes Theorem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1f5d9bacebe_0_13"/>
          <p:cNvGraphicFramePr/>
          <p:nvPr/>
        </p:nvGraphicFramePr>
        <p:xfrm>
          <a:off x="414150" y="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{8193697D-F580-4831-B559-FF0EB4BBA4F2}</a:tableStyleId>
              </a:tblPr>
              <a:tblGrid>
                <a:gridCol w="1158050"/>
                <a:gridCol w="1158050"/>
                <a:gridCol w="1158050"/>
              </a:tblGrid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Weather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Temp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Play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g1f5d9bacebe_0_13"/>
          <p:cNvSpPr txBox="1"/>
          <p:nvPr/>
        </p:nvSpPr>
        <p:spPr>
          <a:xfrm>
            <a:off x="4014075" y="5096425"/>
            <a:ext cx="545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P(Yes|Rainy,Mild)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 Mild|Yes) * P(Yes) / P(Rainy,Mild) =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f5d9bacebe_0_13"/>
          <p:cNvSpPr txBox="1"/>
          <p:nvPr/>
        </p:nvSpPr>
        <p:spPr>
          <a:xfrm>
            <a:off x="1341800" y="6127825"/>
            <a:ext cx="14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f5d9bacebe_0_13"/>
          <p:cNvSpPr txBox="1"/>
          <p:nvPr/>
        </p:nvSpPr>
        <p:spPr>
          <a:xfrm>
            <a:off x="4921625" y="534361"/>
            <a:ext cx="34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 Rainy, Mild) = ??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d9bacebe_0_39"/>
          <p:cNvSpPr txBox="1"/>
          <p:nvPr/>
        </p:nvSpPr>
        <p:spPr>
          <a:xfrm>
            <a:off x="4014075" y="1061950"/>
            <a:ext cx="46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Calculate the prior probability of each class.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f5d9bacebe_0_39"/>
          <p:cNvSpPr txBox="1"/>
          <p:nvPr/>
        </p:nvSpPr>
        <p:spPr>
          <a:xfrm>
            <a:off x="4014075" y="2634324"/>
            <a:ext cx="49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6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 the conditional probability for each category given the class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f5d9bacebe_0_39"/>
          <p:cNvSpPr txBox="1"/>
          <p:nvPr/>
        </p:nvSpPr>
        <p:spPr>
          <a:xfrm>
            <a:off x="4388225" y="1425825"/>
            <a:ext cx="347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P(No) = 5/13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P(Yes) = 8/13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P(Rainy,Mild) = 3/13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5d9bacebe_0_39"/>
          <p:cNvSpPr txBox="1"/>
          <p:nvPr/>
        </p:nvSpPr>
        <p:spPr>
          <a:xfrm>
            <a:off x="4388225" y="3176699"/>
            <a:ext cx="347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P(Rainy,Mild|No) = 1/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P(Rainy,Mild|Yes) = 2/8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f5d9bacebe_0_39"/>
          <p:cNvSpPr txBox="1"/>
          <p:nvPr/>
        </p:nvSpPr>
        <p:spPr>
          <a:xfrm>
            <a:off x="4168600" y="242050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rainy and mild?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f5d9bacebe_0_39"/>
          <p:cNvSpPr txBox="1"/>
          <p:nvPr/>
        </p:nvSpPr>
        <p:spPr>
          <a:xfrm>
            <a:off x="4091325" y="4292800"/>
            <a:ext cx="477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Calculate the posterior probability using Bayes Theorem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g1f5d9bacebe_0_39"/>
          <p:cNvGraphicFramePr/>
          <p:nvPr/>
        </p:nvGraphicFramePr>
        <p:xfrm>
          <a:off x="414150" y="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{8193697D-F580-4831-B559-FF0EB4BBA4F2}</a:tableStyleId>
              </a:tblPr>
              <a:tblGrid>
                <a:gridCol w="1158050"/>
                <a:gridCol w="1158050"/>
                <a:gridCol w="1158050"/>
              </a:tblGrid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Weather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Temp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Play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g1f5d9bacebe_0_39"/>
          <p:cNvSpPr txBox="1"/>
          <p:nvPr/>
        </p:nvSpPr>
        <p:spPr>
          <a:xfrm>
            <a:off x="4014075" y="5096425"/>
            <a:ext cx="527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P(Yes|Rainy,Mild)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 Mild|Yes) * P(Yes) / P(Rainy,Mild) =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f5d9bacebe_0_39"/>
          <p:cNvSpPr txBox="1"/>
          <p:nvPr/>
        </p:nvSpPr>
        <p:spPr>
          <a:xfrm>
            <a:off x="1341800" y="6127825"/>
            <a:ext cx="14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f5d9bacebe_0_39"/>
          <p:cNvSpPr txBox="1"/>
          <p:nvPr/>
        </p:nvSpPr>
        <p:spPr>
          <a:xfrm>
            <a:off x="4921625" y="534361"/>
            <a:ext cx="34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 Rainy, Mild) = ??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5d9bacebe_0_67"/>
          <p:cNvSpPr txBox="1"/>
          <p:nvPr/>
        </p:nvSpPr>
        <p:spPr>
          <a:xfrm>
            <a:off x="4014075" y="1061950"/>
            <a:ext cx="46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Calculate the prior probability of each class.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f5d9bacebe_0_67"/>
          <p:cNvSpPr txBox="1"/>
          <p:nvPr/>
        </p:nvSpPr>
        <p:spPr>
          <a:xfrm>
            <a:off x="4014075" y="2634324"/>
            <a:ext cx="492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16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 the conditional probability for each category given the class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f5d9bacebe_0_67"/>
          <p:cNvSpPr txBox="1"/>
          <p:nvPr/>
        </p:nvSpPr>
        <p:spPr>
          <a:xfrm>
            <a:off x="4388225" y="1425825"/>
            <a:ext cx="347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P(No) = 5/13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P(Yes) = 8/13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P(Rainy,Mild) = 3/13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f5d9bacebe_0_67"/>
          <p:cNvSpPr txBox="1"/>
          <p:nvPr/>
        </p:nvSpPr>
        <p:spPr>
          <a:xfrm>
            <a:off x="4388225" y="3176699"/>
            <a:ext cx="347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P(Rainy,Mild|No) = 1/5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P(Rainy,Mild|Yes) = 2/8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f5d9bacebe_0_67"/>
          <p:cNvSpPr txBox="1"/>
          <p:nvPr/>
        </p:nvSpPr>
        <p:spPr>
          <a:xfrm>
            <a:off x="4168600" y="242050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we play tennis if it is rainy and mild?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f5d9bacebe_0_67"/>
          <p:cNvSpPr txBox="1"/>
          <p:nvPr/>
        </p:nvSpPr>
        <p:spPr>
          <a:xfrm>
            <a:off x="4091325" y="4292800"/>
            <a:ext cx="477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Calculate the posterior probability using Bayes Theorem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g1f5d9bacebe_0_67"/>
          <p:cNvGraphicFramePr/>
          <p:nvPr/>
        </p:nvGraphicFramePr>
        <p:xfrm>
          <a:off x="414150" y="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{8193697D-F580-4831-B559-FF0EB4BBA4F2}</a:tableStyleId>
              </a:tblPr>
              <a:tblGrid>
                <a:gridCol w="1158050"/>
                <a:gridCol w="1158050"/>
                <a:gridCol w="1158050"/>
              </a:tblGrid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Weather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Temp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Play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Overcast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Hot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g1f5d9bacebe_0_67"/>
          <p:cNvSpPr txBox="1"/>
          <p:nvPr/>
        </p:nvSpPr>
        <p:spPr>
          <a:xfrm>
            <a:off x="4014075" y="5096425"/>
            <a:ext cx="527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P(Yes|Rainy,Mild) =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P(Rainy, Mild|Yes) * P(Yes) / P(Rainy,Mild) =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(2/8) * (8/13) * (13/3) =  66.6%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f5d9bacebe_0_67"/>
          <p:cNvSpPr txBox="1"/>
          <p:nvPr/>
        </p:nvSpPr>
        <p:spPr>
          <a:xfrm>
            <a:off x="1341800" y="6127825"/>
            <a:ext cx="14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13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f5d9bacebe_0_67"/>
          <p:cNvSpPr txBox="1"/>
          <p:nvPr/>
        </p:nvSpPr>
        <p:spPr>
          <a:xfrm>
            <a:off x="4921625" y="534361"/>
            <a:ext cx="34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P(Yes| Rainy, Mild) = ??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2020-07-09T18:56:36Z</dcterms:created>
  <dc:creator>Cliff Lewis</dc:creator>
</cp:coreProperties>
</file>