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3" roundtripDataSignature="AMtx7mjzKjhB9YAniJr8nF+OUtu+iHH5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FC3CA0-CE15-482A-899C-6BE8C7779729}">
  <a:tblStyle styleId="{72FC3CA0-CE15-482A-899C-6BE8C777972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7bef33ce3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d7bef33c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c02954885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dc0295488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c02954885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dc0295488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eddae65c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1eddae65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c52ff937a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dc52ff937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Naive Bayes Classification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7bef33ce3_0_23"/>
          <p:cNvSpPr txBox="1"/>
          <p:nvPr>
            <p:ph type="ctrTitle"/>
          </p:nvPr>
        </p:nvSpPr>
        <p:spPr>
          <a:xfrm>
            <a:off x="685800" y="3751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Gaussian Naive Bayes </a:t>
            </a:r>
            <a:endParaRPr/>
          </a:p>
        </p:txBody>
      </p:sp>
      <p:sp>
        <p:nvSpPr>
          <p:cNvPr id="90" name="Google Shape;90;gd7bef33ce3_0_23"/>
          <p:cNvSpPr txBox="1"/>
          <p:nvPr>
            <p:ph idx="1" type="subTitle"/>
          </p:nvPr>
        </p:nvSpPr>
        <p:spPr>
          <a:xfrm>
            <a:off x="446325" y="1845100"/>
            <a:ext cx="78813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rgbClr val="674EA7"/>
                </a:solidFill>
              </a:rPr>
              <a:t>Gaussian Naive Bayes</a:t>
            </a:r>
            <a:r>
              <a:rPr lang="en-US">
                <a:solidFill>
                  <a:schemeClr val="dk1"/>
                </a:solidFill>
              </a:rPr>
              <a:t> is a type of Naive Bayes classifier that assumes that your </a:t>
            </a:r>
            <a:r>
              <a:rPr b="1" lang="en-US">
                <a:solidFill>
                  <a:schemeClr val="dk1"/>
                </a:solidFill>
              </a:rPr>
              <a:t>predictors follow a normal (Gaussian) distributio</a:t>
            </a:r>
            <a:r>
              <a:rPr lang="en-US">
                <a:solidFill>
                  <a:schemeClr val="dk1"/>
                </a:solidFill>
              </a:rPr>
              <a:t>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It can be used when your predictors are continuous.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gdc02954885_0_13"/>
          <p:cNvGraphicFramePr/>
          <p:nvPr/>
        </p:nvGraphicFramePr>
        <p:xfrm>
          <a:off x="508750" y="66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{72FC3CA0-CE15-482A-899C-6BE8C7779729}</a:tableStyleId>
              </a:tblPr>
              <a:tblGrid>
                <a:gridCol w="1247600"/>
                <a:gridCol w="1086200"/>
                <a:gridCol w="11669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Temperature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Play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6" name="Google Shape;96;gdc02954885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8600" y="-8675"/>
            <a:ext cx="4352111" cy="29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dc02954885_0_13"/>
          <p:cNvPicPr preferRelativeResize="0"/>
          <p:nvPr/>
        </p:nvPicPr>
        <p:blipFill rotWithShape="1">
          <a:blip r:embed="rId4">
            <a:alphaModFix/>
          </a:blip>
          <a:srcRect b="0" l="0" r="0" t="9271"/>
          <a:stretch/>
        </p:blipFill>
        <p:spPr>
          <a:xfrm>
            <a:off x="4302400" y="2892725"/>
            <a:ext cx="4513575" cy="273010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dc02954885_0_13"/>
          <p:cNvSpPr txBox="1"/>
          <p:nvPr/>
        </p:nvSpPr>
        <p:spPr>
          <a:xfrm>
            <a:off x="4676988" y="5818600"/>
            <a:ext cx="3916800" cy="7389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 we play tennis if it is 100 degrees with 70% humidity?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dc02954885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00" y="143725"/>
            <a:ext cx="4927926" cy="3285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dc02954885_0_26"/>
          <p:cNvPicPr preferRelativeResize="0"/>
          <p:nvPr/>
        </p:nvPicPr>
        <p:blipFill rotWithShape="1">
          <a:blip r:embed="rId4">
            <a:alphaModFix/>
          </a:blip>
          <a:srcRect b="0" l="0" r="0" t="9271"/>
          <a:stretch/>
        </p:blipFill>
        <p:spPr>
          <a:xfrm>
            <a:off x="100800" y="3601600"/>
            <a:ext cx="4927937" cy="29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dc02954885_0_26"/>
          <p:cNvSpPr/>
          <p:nvPr/>
        </p:nvSpPr>
        <p:spPr>
          <a:xfrm>
            <a:off x="3281075" y="712700"/>
            <a:ext cx="80700" cy="120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gdc02954885_0_26"/>
          <p:cNvCxnSpPr/>
          <p:nvPr/>
        </p:nvCxnSpPr>
        <p:spPr>
          <a:xfrm>
            <a:off x="3334875" y="874050"/>
            <a:ext cx="53700" cy="21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7" name="Google Shape;107;gdc02954885_0_26"/>
          <p:cNvCxnSpPr>
            <a:stCxn id="105" idx="2"/>
          </p:cNvCxnSpPr>
          <p:nvPr/>
        </p:nvCxnSpPr>
        <p:spPr>
          <a:xfrm flipH="1">
            <a:off x="793475" y="773150"/>
            <a:ext cx="24876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8" name="Google Shape;108;gdc02954885_0_26"/>
          <p:cNvSpPr/>
          <p:nvPr/>
        </p:nvSpPr>
        <p:spPr>
          <a:xfrm>
            <a:off x="3585875" y="3760700"/>
            <a:ext cx="80700" cy="120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dc02954885_0_26"/>
          <p:cNvSpPr/>
          <p:nvPr/>
        </p:nvSpPr>
        <p:spPr>
          <a:xfrm>
            <a:off x="3357275" y="2922500"/>
            <a:ext cx="80700" cy="120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dc02954885_0_26"/>
          <p:cNvSpPr/>
          <p:nvPr/>
        </p:nvSpPr>
        <p:spPr>
          <a:xfrm>
            <a:off x="3585875" y="6046700"/>
            <a:ext cx="80700" cy="120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gdc02954885_0_26"/>
          <p:cNvCxnSpPr>
            <a:stCxn id="108" idx="2"/>
          </p:cNvCxnSpPr>
          <p:nvPr/>
        </p:nvCxnSpPr>
        <p:spPr>
          <a:xfrm>
            <a:off x="3585875" y="3821150"/>
            <a:ext cx="31200" cy="225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2" name="Google Shape;112;gdc02954885_0_26"/>
          <p:cNvCxnSpPr/>
          <p:nvPr/>
        </p:nvCxnSpPr>
        <p:spPr>
          <a:xfrm flipH="1">
            <a:off x="793550" y="2891125"/>
            <a:ext cx="2622000" cy="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3" name="Google Shape;113;gdc02954885_0_26"/>
          <p:cNvCxnSpPr/>
          <p:nvPr/>
        </p:nvCxnSpPr>
        <p:spPr>
          <a:xfrm rot="10800000">
            <a:off x="717275" y="3828150"/>
            <a:ext cx="28731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4" name="Google Shape;114;gdc02954885_0_26"/>
          <p:cNvCxnSpPr>
            <a:stCxn id="110" idx="1"/>
          </p:cNvCxnSpPr>
          <p:nvPr/>
        </p:nvCxnSpPr>
        <p:spPr>
          <a:xfrm flipH="1">
            <a:off x="717393" y="6064405"/>
            <a:ext cx="2880300" cy="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5" name="Google Shape;115;gdc02954885_0_26"/>
          <p:cNvSpPr txBox="1"/>
          <p:nvPr/>
        </p:nvSpPr>
        <p:spPr>
          <a:xfrm>
            <a:off x="4924663" y="4368375"/>
            <a:ext cx="3916800" cy="7389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 we play tennis if it is 100 degrees with 70% humidity?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eddae65ca_1_0"/>
          <p:cNvSpPr txBox="1"/>
          <p:nvPr/>
        </p:nvSpPr>
        <p:spPr>
          <a:xfrm>
            <a:off x="5284675" y="588650"/>
            <a:ext cx="3556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P(Yes|100,70) = P(100|Yes)*P(70|Yes)*P(Yes)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0.002*0.003*0.69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=4.15e^-6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P(No|100,70) = P(100|No)*P(70|No)*P(No)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=0.045*0.08*0.30 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1080e^-6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g21eddae65ca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00" y="143725"/>
            <a:ext cx="4927926" cy="3285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1eddae65ca_1_0"/>
          <p:cNvPicPr preferRelativeResize="0"/>
          <p:nvPr/>
        </p:nvPicPr>
        <p:blipFill rotWithShape="1">
          <a:blip r:embed="rId4">
            <a:alphaModFix/>
          </a:blip>
          <a:srcRect b="0" l="0" r="0" t="9272"/>
          <a:stretch/>
        </p:blipFill>
        <p:spPr>
          <a:xfrm>
            <a:off x="100800" y="3601600"/>
            <a:ext cx="4927937" cy="29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1eddae65ca_1_0"/>
          <p:cNvSpPr/>
          <p:nvPr/>
        </p:nvSpPr>
        <p:spPr>
          <a:xfrm>
            <a:off x="3281075" y="712700"/>
            <a:ext cx="80700" cy="120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g21eddae65ca_1_0"/>
          <p:cNvCxnSpPr/>
          <p:nvPr/>
        </p:nvCxnSpPr>
        <p:spPr>
          <a:xfrm>
            <a:off x="3334875" y="874050"/>
            <a:ext cx="53700" cy="21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5" name="Google Shape;125;g21eddae65ca_1_0"/>
          <p:cNvCxnSpPr>
            <a:stCxn id="123" idx="2"/>
          </p:cNvCxnSpPr>
          <p:nvPr/>
        </p:nvCxnSpPr>
        <p:spPr>
          <a:xfrm flipH="1">
            <a:off x="793475" y="773150"/>
            <a:ext cx="24876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6" name="Google Shape;126;g21eddae65ca_1_0"/>
          <p:cNvSpPr/>
          <p:nvPr/>
        </p:nvSpPr>
        <p:spPr>
          <a:xfrm>
            <a:off x="3585875" y="3760700"/>
            <a:ext cx="80700" cy="120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1eddae65ca_1_0"/>
          <p:cNvSpPr/>
          <p:nvPr/>
        </p:nvSpPr>
        <p:spPr>
          <a:xfrm>
            <a:off x="3357275" y="2922500"/>
            <a:ext cx="80700" cy="120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1eddae65ca_1_0"/>
          <p:cNvSpPr/>
          <p:nvPr/>
        </p:nvSpPr>
        <p:spPr>
          <a:xfrm>
            <a:off x="3585875" y="6046700"/>
            <a:ext cx="80700" cy="120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g21eddae65ca_1_0"/>
          <p:cNvCxnSpPr>
            <a:stCxn id="126" idx="2"/>
          </p:cNvCxnSpPr>
          <p:nvPr/>
        </p:nvCxnSpPr>
        <p:spPr>
          <a:xfrm>
            <a:off x="3585875" y="3821150"/>
            <a:ext cx="31200" cy="225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30" name="Google Shape;130;g21eddae65ca_1_0"/>
          <p:cNvCxnSpPr/>
          <p:nvPr/>
        </p:nvCxnSpPr>
        <p:spPr>
          <a:xfrm flipH="1">
            <a:off x="793550" y="2891125"/>
            <a:ext cx="2622000" cy="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31" name="Google Shape;131;g21eddae65ca_1_0"/>
          <p:cNvCxnSpPr/>
          <p:nvPr/>
        </p:nvCxnSpPr>
        <p:spPr>
          <a:xfrm rot="10800000">
            <a:off x="717275" y="3828150"/>
            <a:ext cx="28731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32" name="Google Shape;132;g21eddae65ca_1_0"/>
          <p:cNvCxnSpPr>
            <a:stCxn id="128" idx="1"/>
          </p:cNvCxnSpPr>
          <p:nvPr/>
        </p:nvCxnSpPr>
        <p:spPr>
          <a:xfrm flipH="1">
            <a:off x="717393" y="6064405"/>
            <a:ext cx="2880300" cy="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3" name="Google Shape;133;g21eddae65ca_1_0"/>
          <p:cNvSpPr txBox="1"/>
          <p:nvPr/>
        </p:nvSpPr>
        <p:spPr>
          <a:xfrm>
            <a:off x="4924663" y="4368375"/>
            <a:ext cx="3916800" cy="7389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 we play tennis if it is 100 degrees with 70% humidity?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c52ff937a_0_51"/>
          <p:cNvSpPr txBox="1"/>
          <p:nvPr/>
        </p:nvSpPr>
        <p:spPr>
          <a:xfrm>
            <a:off x="1333475" y="1755325"/>
            <a:ext cx="1932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sng" cap="none" strike="noStrik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Pros</a:t>
            </a:r>
            <a:endParaRPr b="0" i="0" sz="3100" u="sng" cap="none" strike="noStrike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dc52ff937a_0_51"/>
          <p:cNvSpPr txBox="1"/>
          <p:nvPr/>
        </p:nvSpPr>
        <p:spPr>
          <a:xfrm>
            <a:off x="5969375" y="1755325"/>
            <a:ext cx="1932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sng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Cons</a:t>
            </a:r>
            <a:endParaRPr b="0" i="0" sz="3100" u="sng" cap="none" strike="noStrike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gdc52ff937a_0_51"/>
          <p:cNvCxnSpPr/>
          <p:nvPr/>
        </p:nvCxnSpPr>
        <p:spPr>
          <a:xfrm>
            <a:off x="4572000" y="1564825"/>
            <a:ext cx="0" cy="42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gdc52ff937a_0_51"/>
          <p:cNvSpPr txBox="1"/>
          <p:nvPr/>
        </p:nvSpPr>
        <p:spPr>
          <a:xfrm>
            <a:off x="528575" y="2417125"/>
            <a:ext cx="38658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Easy &amp; fast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handle multi-class predictions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Performs well when assumption of independence holds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fairly robust even if independence assumption doesn’t hold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Works well with large datasets 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dc52ff937a_0_51"/>
          <p:cNvSpPr txBox="1"/>
          <p:nvPr/>
        </p:nvSpPr>
        <p:spPr>
          <a:xfrm>
            <a:off x="5255075" y="2628925"/>
            <a:ext cx="3360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run into issues if a category was not observed in training data set 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Posterior probabilities are not true probabilities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May not perform as well as other more complex machine learning methods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dc52ff937a_0_51"/>
          <p:cNvSpPr txBox="1"/>
          <p:nvPr>
            <p:ph idx="4294967295" type="ctrTitle"/>
          </p:nvPr>
        </p:nvSpPr>
        <p:spPr>
          <a:xfrm>
            <a:off x="685800" y="3751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Naive Bayes Pros &amp; Cons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2020-07-09T18:56:36Z</dcterms:created>
  <dc:creator>Cliff Lewis</dc:creator>
</cp:coreProperties>
</file>