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gxlpCA81svw0X/pr0bV+Pf4LW6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hyperlink" Target="https://en.wikipedia.org/wiki/Bias%E2%80%93variance_tradeoff#/media/File:Bias_and_variance_contributing_to_total_error.sv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Bias/Variance Trade Off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 Model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8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In ML, for some response </a:t>
            </a:r>
            <a:r>
              <a:rPr i="1" lang="en">
                <a:solidFill>
                  <a:schemeClr val="dk1"/>
                </a:solidFill>
              </a:rPr>
              <a:t>Y</a:t>
            </a:r>
            <a:r>
              <a:rPr lang="en">
                <a:solidFill>
                  <a:schemeClr val="dk1"/>
                </a:solidFill>
              </a:rPr>
              <a:t> and predictors </a:t>
            </a:r>
            <a:r>
              <a:rPr i="1" lang="en">
                <a:solidFill>
                  <a:schemeClr val="dk1"/>
                </a:solidFill>
              </a:rPr>
              <a:t>X</a:t>
            </a:r>
            <a:r>
              <a:rPr baseline="-25000" i="1" lang="en">
                <a:solidFill>
                  <a:schemeClr val="dk1"/>
                </a:solidFill>
              </a:rPr>
              <a:t>1</a:t>
            </a:r>
            <a:r>
              <a:rPr i="1" lang="en">
                <a:solidFill>
                  <a:schemeClr val="dk1"/>
                </a:solidFill>
              </a:rPr>
              <a:t>, X</a:t>
            </a:r>
            <a:r>
              <a:rPr baseline="-25000" i="1" lang="en">
                <a:solidFill>
                  <a:schemeClr val="dk1"/>
                </a:solidFill>
              </a:rPr>
              <a:t>2</a:t>
            </a:r>
            <a:r>
              <a:rPr i="1" lang="en">
                <a:solidFill>
                  <a:schemeClr val="dk1"/>
                </a:solidFill>
              </a:rPr>
              <a:t>, …, X</a:t>
            </a:r>
            <a:r>
              <a:rPr baseline="-25000" i="1" lang="en">
                <a:solidFill>
                  <a:schemeClr val="dk1"/>
                </a:solidFill>
              </a:rPr>
              <a:t>p  </a:t>
            </a:r>
            <a:r>
              <a:rPr i="1" lang="en">
                <a:solidFill>
                  <a:schemeClr val="dk1"/>
                </a:solidFill>
              </a:rPr>
              <a:t>, </a:t>
            </a:r>
            <a:r>
              <a:rPr lang="en">
                <a:solidFill>
                  <a:schemeClr val="dk1"/>
                </a:solidFill>
              </a:rPr>
              <a:t>there is a relationship of the form: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775" y="2144325"/>
            <a:ext cx="2076450" cy="3619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"/>
          <p:cNvSpPr txBox="1"/>
          <p:nvPr/>
        </p:nvSpPr>
        <p:spPr>
          <a:xfrm>
            <a:off x="377625" y="2793425"/>
            <a:ext cx="7728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prediction, we are trying to estimate the response: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24288" y="3411775"/>
            <a:ext cx="14954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"/>
          <p:cNvSpPr txBox="1"/>
          <p:nvPr/>
        </p:nvSpPr>
        <p:spPr>
          <a:xfrm>
            <a:off x="2741050" y="4109888"/>
            <a:ext cx="102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2400" y="4135938"/>
            <a:ext cx="209550" cy="40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4018775" y="4109863"/>
            <a:ext cx="452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the model we are trying to fit.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/>
          <p:nvPr/>
        </p:nvSpPr>
        <p:spPr>
          <a:xfrm>
            <a:off x="1145050" y="1699425"/>
            <a:ext cx="2908800" cy="1521900"/>
          </a:xfrm>
          <a:prstGeom prst="rect">
            <a:avLst/>
          </a:prstGeom>
          <a:noFill/>
          <a:ln cap="flat" cmpd="sng" w="28575">
            <a:solidFill>
              <a:srgbClr val="45818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Variance &amp; Bias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1149900" y="1685875"/>
            <a:ext cx="25236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rPr b="1" lang="en">
                <a:solidFill>
                  <a:schemeClr val="dk1"/>
                </a:solidFill>
              </a:rPr>
              <a:t>Variance</a:t>
            </a:r>
            <a:r>
              <a:rPr lang="en">
                <a:solidFill>
                  <a:schemeClr val="dk1"/>
                </a:solidFill>
              </a:rPr>
              <a:t> is the amount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100" y="1733213"/>
            <a:ext cx="138050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idx="1" type="body"/>
          </p:nvPr>
        </p:nvSpPr>
        <p:spPr>
          <a:xfrm>
            <a:off x="1172150" y="2003025"/>
            <a:ext cx="2908800" cy="1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>
                <a:solidFill>
                  <a:schemeClr val="dk1"/>
                </a:solidFill>
              </a:rPr>
              <a:t>would change if we used a different training set to fit the model.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802650" y="1699425"/>
            <a:ext cx="2908800" cy="1521900"/>
          </a:xfrm>
          <a:prstGeom prst="rect">
            <a:avLst/>
          </a:prstGeom>
          <a:noFill/>
          <a:ln cap="flat" cmpd="sng" w="28575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807500" y="1685875"/>
            <a:ext cx="2814600" cy="1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Bias</a:t>
            </a:r>
            <a:r>
              <a:rPr lang="en">
                <a:solidFill>
                  <a:schemeClr val="dk1"/>
                </a:solidFill>
              </a:rPr>
              <a:t> is the error that is produced when trying to approximate a real-life problem using a simpler model.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Underfitting</a:t>
            </a:r>
            <a:r>
              <a:rPr lang="en"/>
              <a:t> vs </a:t>
            </a:r>
            <a:r>
              <a:rPr lang="en"/>
              <a:t>Overfitting</a:t>
            </a:r>
            <a:r>
              <a:rPr lang="en"/>
              <a:t> 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6933" t="0"/>
          <a:stretch/>
        </p:blipFill>
        <p:spPr>
          <a:xfrm>
            <a:off x="2971800" y="1585375"/>
            <a:ext cx="3129825" cy="22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4"/>
          <p:cNvPicPr preferRelativeResize="0"/>
          <p:nvPr/>
        </p:nvPicPr>
        <p:blipFill rotWithShape="1">
          <a:blip r:embed="rId4">
            <a:alphaModFix/>
          </a:blip>
          <a:srcRect b="0" l="0" r="6975" t="0"/>
          <a:stretch/>
        </p:blipFill>
        <p:spPr>
          <a:xfrm>
            <a:off x="9225" y="1628325"/>
            <a:ext cx="3008600" cy="215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"/>
          <p:cNvPicPr preferRelativeResize="0"/>
          <p:nvPr/>
        </p:nvPicPr>
        <p:blipFill rotWithShape="1">
          <a:blip r:embed="rId5">
            <a:alphaModFix/>
          </a:blip>
          <a:srcRect b="0" l="0" r="7235" t="0"/>
          <a:stretch/>
        </p:blipFill>
        <p:spPr>
          <a:xfrm>
            <a:off x="6018775" y="1603788"/>
            <a:ext cx="3008600" cy="216208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/>
        </p:nvSpPr>
        <p:spPr>
          <a:xfrm>
            <a:off x="3411100" y="1384900"/>
            <a:ext cx="26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Variance, Low Bias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400025" y="1384900"/>
            <a:ext cx="26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Variance, High Bias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6409575" y="1384900"/>
            <a:ext cx="26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Variance, Low Bias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3394225" y="3827375"/>
            <a:ext cx="26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400025" y="3784425"/>
            <a:ext cx="261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Underfitting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Underfitting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lang="en" sz="2800">
                <a:solidFill>
                  <a:schemeClr val="dk1"/>
                </a:solidFill>
              </a:rPr>
              <a:t>Overfitting</a:t>
            </a:r>
            <a:r>
              <a:rPr b="0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6933" t="0"/>
          <a:stretch/>
        </p:blipFill>
        <p:spPr>
          <a:xfrm>
            <a:off x="3276262" y="3490404"/>
            <a:ext cx="2506729" cy="139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5"/>
          <p:cNvPicPr preferRelativeResize="0"/>
          <p:nvPr/>
        </p:nvPicPr>
        <p:blipFill rotWithShape="1">
          <a:blip r:embed="rId4">
            <a:alphaModFix/>
          </a:blip>
          <a:srcRect b="0" l="0" r="6975" t="0"/>
          <a:stretch/>
        </p:blipFill>
        <p:spPr>
          <a:xfrm>
            <a:off x="619782" y="3517035"/>
            <a:ext cx="2409638" cy="1336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5">
            <a:alphaModFix/>
          </a:blip>
          <a:srcRect b="0" l="0" r="7235" t="0"/>
          <a:stretch/>
        </p:blipFill>
        <p:spPr>
          <a:xfrm>
            <a:off x="6039737" y="3501821"/>
            <a:ext cx="2409638" cy="134059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5"/>
          <p:cNvSpPr txBox="1"/>
          <p:nvPr/>
        </p:nvSpPr>
        <p:spPr>
          <a:xfrm>
            <a:off x="3458138" y="3277575"/>
            <a:ext cx="24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Variance, Low Bias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762675" y="3289900"/>
            <a:ext cx="226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Variance, High Bias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/>
        </p:nvSpPr>
        <p:spPr>
          <a:xfrm>
            <a:off x="6200324" y="3289900"/>
            <a:ext cx="22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Variance, Low Bias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"/>
          <p:cNvSpPr txBox="1"/>
          <p:nvPr/>
        </p:nvSpPr>
        <p:spPr>
          <a:xfrm>
            <a:off x="3614589" y="4728148"/>
            <a:ext cx="20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Overfitting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932781" y="4777717"/>
            <a:ext cx="20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Underfitting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459575" y="923850"/>
            <a:ext cx="82296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performs poorly on training data AND poorly on testing data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is unable to capture relationship between input data and target data (x and y) values</a:t>
            </a:r>
            <a:endParaRPr b="0" i="0" sz="1200" u="none" cap="none" strike="noStrike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Roboto"/>
              <a:buChar char="●"/>
            </a:pPr>
            <a:r>
              <a:rPr b="0" i="0" lang="en" sz="1200" u="none" cap="none" strike="noStrike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 is not detailed enough - i.e. a straight line to model something that is exponential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Model performs well on training data but NOT on testing data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"Memorizing the training data"</a:t>
            </a:r>
            <a:endParaRPr sz="1200">
              <a:solidFill>
                <a:schemeClr val="accent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accent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Unable to generalize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Does This Mean For Us? 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311700" y="1152475"/>
            <a:ext cx="36774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Generally, more flexible methods will have more variance and less bias.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However, at some point, the reduction in bias will slow down and the change in variance will increase rapidly.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Therefore, </a:t>
            </a:r>
            <a:r>
              <a:rPr b="1" lang="en">
                <a:solidFill>
                  <a:srgbClr val="000000"/>
                </a:solidFill>
              </a:rPr>
              <a:t>the goal in machine learning is to find a method for which both the variance and the bias are low</a:t>
            </a:r>
            <a:r>
              <a:rPr lang="en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1" name="Google Shape;11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2200" y="1282175"/>
            <a:ext cx="4924200" cy="309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 txBox="1"/>
          <p:nvPr/>
        </p:nvSpPr>
        <p:spPr>
          <a:xfrm>
            <a:off x="6038725" y="4676325"/>
            <a:ext cx="287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Wikimedia Commons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Address This in Practice? </a:t>
            </a:r>
            <a:endParaRPr/>
          </a:p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It is generally not possible to explicitly compute the bias and variance for a method. However, it is important to keep these concepts in mind.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Flexible methods that reduce bias are not always the best solutions as they can have high variance (and they may not perform well when tested under a new data set).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